
<file path=[Content_Types].xml><?xml version="1.0" encoding="utf-8"?>
<Types xmlns="http://schemas.openxmlformats.org/package/2006/content-types">
  <Default Extension="fntdata" ContentType="application/x-fontdata"/>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12192000"/>
  <p:embeddedFontLst>
    <p:embeddedFont>
      <p:font typeface="微软雅黑" panose="020B0503020204020204" pitchFamily="34" charset="-122"/>
      <p:regular r:id="rId16"/>
      <p:bold r:id="rId17"/>
    </p:embeddedFont>
    <p:embeddedFont>
      <p:font typeface="Liter" panose="020B0604020202020204" charset="0"/>
      <p:regular r:id="rId18"/>
    </p:embeddedFont>
    <p:embeddedFont>
      <p:font typeface="Oranienbaum" panose="02000506080000020003" pitchFamily="2" charset="0"/>
      <p:regular r:id="rId19"/>
    </p:embeddedFont>
    <p:embeddedFont>
      <p:font typeface="Quattrocento Sans" panose="020B0502050000020003" pitchFamily="34"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1" autoAdjust="0"/>
    <p:restoredTop sz="94610"/>
  </p:normalViewPr>
  <p:slideViewPr>
    <p:cSldViewPr snapToGrid="0" snapToObjects="1">
      <p:cViewPr varScale="1">
        <p:scale>
          <a:sx n="127" d="100"/>
          <a:sy n="127" d="100"/>
        </p:scale>
        <p:origin x="110" y="25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041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3A5F"/>
        </a:solidFill>
        <a:effectLst/>
      </p:bgPr>
    </p:bg>
    <p:spTree>
      <p:nvGrpSpPr>
        <p:cNvPr id="1" name=""/>
        <p:cNvGrpSpPr/>
        <p:nvPr/>
      </p:nvGrpSpPr>
      <p:grpSpPr>
        <a:xfrm>
          <a:off x="0" y="0"/>
          <a:ext cx="0" cy="0"/>
          <a:chOff x="0" y="0"/>
          <a:chExt cx="0" cy="0"/>
        </a:xfrm>
      </p:grpSpPr>
      <p:pic>
        <p:nvPicPr>
          <p:cNvPr id="2" name="Image 0" descr="https://kimi-web-img.moonshot.cn/img/images.presentationgo.com/1da0b76c4d7d0abfcf93ae3e827462790a4d79e2.jpg"/>
          <p:cNvPicPr>
            <a:picLocks noChangeAspect="1"/>
          </p:cNvPicPr>
          <p:nvPr/>
        </p:nvPicPr>
        <p:blipFill>
          <a:blip r:embed="rId3">
            <a:alphaModFix amt="30000"/>
          </a:blip>
          <a:srcRect l="195" r="195"/>
          <a:stretch/>
        </p:blipFill>
        <p:spPr>
          <a:xfrm>
            <a:off x="0" y="0"/>
            <a:ext cx="12192000" cy="6858000"/>
          </a:xfrm>
          <a:prstGeom prst="roundRect">
            <a:avLst>
              <a:gd name="adj" fmla="val 0"/>
            </a:avLst>
          </a:prstGeom>
        </p:spPr>
      </p:pic>
      <p:sp>
        <p:nvSpPr>
          <p:cNvPr id="3" name="Shape 0"/>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1E3A5F">
                  <a:alpha val="95000"/>
                </a:srgbClr>
              </a:gs>
              <a:gs pos="50000">
                <a:srgbClr val="1E3A5F">
                  <a:alpha val="85000"/>
                </a:srgbClr>
              </a:gs>
              <a:gs pos="100000">
                <a:srgbClr val="5A7A96">
                  <a:alpha val="75000"/>
                </a:srgbClr>
              </a:gs>
            </a:gsLst>
            <a:lin ang="2700000" scaled="1"/>
          </a:gradFill>
          <a:ln/>
        </p:spPr>
      </p:sp>
      <p:sp>
        <p:nvSpPr>
          <p:cNvPr id="4" name="Shape 1"/>
          <p:cNvSpPr/>
          <p:nvPr/>
        </p:nvSpPr>
        <p:spPr>
          <a:xfrm>
            <a:off x="381000" y="476250"/>
            <a:ext cx="609600" cy="38100"/>
          </a:xfrm>
          <a:custGeom>
            <a:avLst/>
            <a:gdLst/>
            <a:ahLst/>
            <a:cxnLst/>
            <a:rect l="l" t="t" r="r" b="b"/>
            <a:pathLst>
              <a:path w="609600" h="38100">
                <a:moveTo>
                  <a:pt x="0" y="0"/>
                </a:moveTo>
                <a:lnTo>
                  <a:pt x="609600" y="0"/>
                </a:lnTo>
                <a:lnTo>
                  <a:pt x="609600" y="38100"/>
                </a:lnTo>
                <a:lnTo>
                  <a:pt x="0" y="38100"/>
                </a:lnTo>
                <a:lnTo>
                  <a:pt x="0" y="0"/>
                </a:lnTo>
                <a:close/>
              </a:path>
            </a:pathLst>
          </a:custGeom>
          <a:solidFill>
            <a:srgbClr val="C5A572"/>
          </a:solidFill>
          <a:ln/>
        </p:spPr>
      </p:sp>
      <p:sp>
        <p:nvSpPr>
          <p:cNvPr id="5" name="Text 2"/>
          <p:cNvSpPr/>
          <p:nvPr/>
        </p:nvSpPr>
        <p:spPr>
          <a:xfrm>
            <a:off x="1104900" y="381000"/>
            <a:ext cx="3079900" cy="228600"/>
          </a:xfrm>
          <a:prstGeom prst="rect">
            <a:avLst/>
          </a:prstGeom>
          <a:noFill/>
          <a:ln/>
        </p:spPr>
        <p:txBody>
          <a:bodyPr wrap="square" lIns="0" tIns="0" rIns="0" bIns="0" rtlCol="0" anchor="ctr"/>
          <a:lstStyle/>
          <a:p>
            <a:pPr>
              <a:lnSpc>
                <a:spcPct val="130000"/>
              </a:lnSpc>
            </a:pPr>
            <a:r>
              <a:rPr lang="en-US" sz="1200" b="1" kern="0" spc="360" dirty="0">
                <a:solidFill>
                  <a:srgbClr val="C5A572"/>
                </a:solidFill>
                <a:latin typeface="Quattrocento Sans" pitchFamily="34" charset="0"/>
                <a:ea typeface="Quattrocento Sans" pitchFamily="34" charset="-122"/>
                <a:cs typeface="Quattrocento Sans" pitchFamily="34" charset="-120"/>
              </a:rPr>
              <a:t>Audit Comparative Report</a:t>
            </a:r>
            <a:endParaRPr lang="en-US" sz="1600" dirty="0"/>
          </a:p>
        </p:txBody>
      </p:sp>
      <p:sp>
        <p:nvSpPr>
          <p:cNvPr id="6" name="Text 3"/>
          <p:cNvSpPr/>
          <p:nvPr/>
        </p:nvSpPr>
        <p:spPr>
          <a:xfrm>
            <a:off x="381000" y="1684139"/>
            <a:ext cx="8877300" cy="1504950"/>
          </a:xfrm>
          <a:prstGeom prst="rect">
            <a:avLst/>
          </a:prstGeom>
          <a:noFill/>
          <a:ln/>
        </p:spPr>
        <p:txBody>
          <a:bodyPr wrap="square" lIns="0" tIns="0" rIns="0" bIns="0" rtlCol="0" anchor="ctr"/>
          <a:lstStyle/>
          <a:p>
            <a:pPr>
              <a:lnSpc>
                <a:spcPct val="90000"/>
              </a:lnSpc>
            </a:pPr>
            <a:r>
              <a:rPr lang="en-US" sz="5400" b="1" dirty="0">
                <a:solidFill>
                  <a:srgbClr val="F7FAFC"/>
                </a:solidFill>
                <a:latin typeface="Oranienbaum" pitchFamily="34" charset="0"/>
                <a:ea typeface="Oranienbaum" pitchFamily="34" charset="-122"/>
                <a:cs typeface="Oranienbaum" pitchFamily="34" charset="-120"/>
              </a:rPr>
              <a:t>RVNL Audit &amp;</a:t>
            </a:r>
            <a:endParaRPr lang="en-US" sz="1600" dirty="0"/>
          </a:p>
          <a:p>
            <a:pPr>
              <a:lnSpc>
                <a:spcPct val="90000"/>
              </a:lnSpc>
            </a:pPr>
            <a:r>
              <a:rPr lang="en-US" sz="5400" b="1" dirty="0">
                <a:solidFill>
                  <a:srgbClr val="F7FAFC"/>
                </a:solidFill>
                <a:latin typeface="Oranienbaum" pitchFamily="34" charset="0"/>
                <a:ea typeface="Oranienbaum" pitchFamily="34" charset="-122"/>
                <a:cs typeface="Oranienbaum" pitchFamily="34" charset="-120"/>
              </a:rPr>
              <a:t>Governance Analysis</a:t>
            </a:r>
            <a:endParaRPr lang="en-US" sz="1600" dirty="0"/>
          </a:p>
        </p:txBody>
      </p:sp>
      <p:sp>
        <p:nvSpPr>
          <p:cNvPr id="7" name="Shape 4"/>
          <p:cNvSpPr/>
          <p:nvPr/>
        </p:nvSpPr>
        <p:spPr>
          <a:xfrm>
            <a:off x="381000" y="3421261"/>
            <a:ext cx="1219200" cy="57150"/>
          </a:xfrm>
          <a:custGeom>
            <a:avLst/>
            <a:gdLst/>
            <a:ahLst/>
            <a:cxnLst/>
            <a:rect l="l" t="t" r="r" b="b"/>
            <a:pathLst>
              <a:path w="1219200" h="57150">
                <a:moveTo>
                  <a:pt x="0" y="0"/>
                </a:moveTo>
                <a:lnTo>
                  <a:pt x="1219200" y="0"/>
                </a:lnTo>
                <a:lnTo>
                  <a:pt x="1219200" y="57150"/>
                </a:lnTo>
                <a:lnTo>
                  <a:pt x="0" y="57150"/>
                </a:lnTo>
                <a:lnTo>
                  <a:pt x="0" y="0"/>
                </a:lnTo>
                <a:close/>
              </a:path>
            </a:pathLst>
          </a:custGeom>
          <a:solidFill>
            <a:srgbClr val="C5A572"/>
          </a:solidFill>
          <a:ln/>
        </p:spPr>
      </p:sp>
      <p:sp>
        <p:nvSpPr>
          <p:cNvPr id="8" name="Text 5"/>
          <p:cNvSpPr/>
          <p:nvPr/>
        </p:nvSpPr>
        <p:spPr>
          <a:xfrm>
            <a:off x="381000" y="3707011"/>
            <a:ext cx="6515100" cy="742950"/>
          </a:xfrm>
          <a:prstGeom prst="rect">
            <a:avLst/>
          </a:prstGeom>
          <a:noFill/>
          <a:ln/>
        </p:spPr>
        <p:txBody>
          <a:bodyPr wrap="square" lIns="0" tIns="0" rIns="0" bIns="0" rtlCol="0" anchor="ctr"/>
          <a:lstStyle/>
          <a:p>
            <a:pPr>
              <a:lnSpc>
                <a:spcPct val="140000"/>
              </a:lnSpc>
            </a:pPr>
            <a:r>
              <a:rPr lang="en-US" sz="1800" dirty="0">
                <a:solidFill>
                  <a:srgbClr val="F7FAFC">
                    <a:alpha val="90000"/>
                  </a:srgbClr>
                </a:solidFill>
                <a:latin typeface="Quattrocento Sans" pitchFamily="34" charset="0"/>
                <a:ea typeface="Quattrocento Sans" pitchFamily="34" charset="-122"/>
                <a:cs typeface="Quattrocento Sans" pitchFamily="34" charset="-120"/>
              </a:rPr>
              <a:t>Independent Auditor's Reports and Corporate Governance Structures</a:t>
            </a:r>
            <a:endParaRPr lang="en-US" sz="1600" dirty="0"/>
          </a:p>
        </p:txBody>
      </p:sp>
      <p:sp>
        <p:nvSpPr>
          <p:cNvPr id="9" name="Shape 6"/>
          <p:cNvSpPr/>
          <p:nvPr/>
        </p:nvSpPr>
        <p:spPr>
          <a:xfrm>
            <a:off x="381000" y="4754761"/>
            <a:ext cx="457200" cy="457200"/>
          </a:xfrm>
          <a:custGeom>
            <a:avLst/>
            <a:gdLst/>
            <a:ahLst/>
            <a:cxnLst/>
            <a:rect l="l" t="t" r="r" b="b"/>
            <a:pathLst>
              <a:path w="457200" h="457200">
                <a:moveTo>
                  <a:pt x="76202" y="0"/>
                </a:moveTo>
                <a:lnTo>
                  <a:pt x="380998" y="0"/>
                </a:lnTo>
                <a:cubicBezTo>
                  <a:pt x="423055" y="0"/>
                  <a:pt x="457200" y="34145"/>
                  <a:pt x="457200" y="76202"/>
                </a:cubicBezTo>
                <a:lnTo>
                  <a:pt x="457200" y="380998"/>
                </a:lnTo>
                <a:cubicBezTo>
                  <a:pt x="457200" y="423055"/>
                  <a:pt x="423055" y="457200"/>
                  <a:pt x="380998" y="457200"/>
                </a:cubicBezTo>
                <a:lnTo>
                  <a:pt x="76202" y="457200"/>
                </a:lnTo>
                <a:cubicBezTo>
                  <a:pt x="34145" y="457200"/>
                  <a:pt x="0" y="423055"/>
                  <a:pt x="0" y="380998"/>
                </a:cubicBezTo>
                <a:lnTo>
                  <a:pt x="0" y="76202"/>
                </a:lnTo>
                <a:cubicBezTo>
                  <a:pt x="0" y="34145"/>
                  <a:pt x="34145" y="0"/>
                  <a:pt x="76202" y="0"/>
                </a:cubicBezTo>
                <a:close/>
              </a:path>
            </a:pathLst>
          </a:custGeom>
          <a:solidFill>
            <a:srgbClr val="C5A572">
              <a:alpha val="20000"/>
            </a:srgbClr>
          </a:solidFill>
          <a:ln/>
        </p:spPr>
      </p:sp>
      <p:sp>
        <p:nvSpPr>
          <p:cNvPr id="10" name="Text 7"/>
          <p:cNvSpPr/>
          <p:nvPr/>
        </p:nvSpPr>
        <p:spPr>
          <a:xfrm>
            <a:off x="381000" y="4754761"/>
            <a:ext cx="457200" cy="457200"/>
          </a:xfrm>
          <a:prstGeom prst="rect">
            <a:avLst/>
          </a:prstGeom>
          <a:noFill/>
          <a:ln/>
        </p:spPr>
        <p:txBody>
          <a:bodyPr wrap="square" lIns="45720" tIns="91440" rIns="91440" bIns="45720" rtlCol="0" anchor="ctr"/>
          <a:lstStyle/>
          <a:p>
            <a:pPr>
              <a:lnSpc>
                <a:spcPct val="100000"/>
              </a:lnSpc>
            </a:pPr>
            <a:r>
              <a:rPr lang="en-US" sz="1600" dirty="0">
                <a:solidFill>
                  <a:srgbClr val="000000"/>
                </a:solidFill>
                <a:latin typeface="微软雅黑" pitchFamily="34" charset="0"/>
                <a:ea typeface="微软雅黑" pitchFamily="34" charset="-122"/>
                <a:cs typeface="微软雅黑" pitchFamily="34" charset="-120"/>
              </a:rPr>
              <a:t>1</a:t>
            </a:r>
            <a:endParaRPr lang="en-US" sz="1600" dirty="0"/>
          </a:p>
        </p:txBody>
      </p:sp>
      <p:sp>
        <p:nvSpPr>
          <p:cNvPr id="11" name="Shape 8"/>
          <p:cNvSpPr/>
          <p:nvPr/>
        </p:nvSpPr>
        <p:spPr>
          <a:xfrm>
            <a:off x="526256" y="4888111"/>
            <a:ext cx="166688" cy="190500"/>
          </a:xfrm>
          <a:custGeom>
            <a:avLst/>
            <a:gdLst/>
            <a:ahLst/>
            <a:cxnLst/>
            <a:rect l="l" t="t" r="r" b="b"/>
            <a:pathLst>
              <a:path w="166688" h="190500">
                <a:moveTo>
                  <a:pt x="47625" y="0"/>
                </a:moveTo>
                <a:cubicBezTo>
                  <a:pt x="54211" y="0"/>
                  <a:pt x="59531" y="5321"/>
                  <a:pt x="59531" y="11906"/>
                </a:cubicBezTo>
                <a:lnTo>
                  <a:pt x="59531" y="23812"/>
                </a:lnTo>
                <a:lnTo>
                  <a:pt x="107156" y="23812"/>
                </a:lnTo>
                <a:lnTo>
                  <a:pt x="107156" y="11906"/>
                </a:lnTo>
                <a:cubicBezTo>
                  <a:pt x="107156" y="5321"/>
                  <a:pt x="112477" y="0"/>
                  <a:pt x="119063" y="0"/>
                </a:cubicBezTo>
                <a:cubicBezTo>
                  <a:pt x="125648" y="0"/>
                  <a:pt x="130969" y="5321"/>
                  <a:pt x="130969" y="11906"/>
                </a:cubicBezTo>
                <a:lnTo>
                  <a:pt x="130969" y="23812"/>
                </a:lnTo>
                <a:lnTo>
                  <a:pt x="142875" y="23812"/>
                </a:lnTo>
                <a:cubicBezTo>
                  <a:pt x="156009" y="23812"/>
                  <a:pt x="166688" y="34491"/>
                  <a:pt x="166688" y="47625"/>
                </a:cubicBezTo>
                <a:lnTo>
                  <a:pt x="166688" y="154781"/>
                </a:lnTo>
                <a:cubicBezTo>
                  <a:pt x="166688" y="167915"/>
                  <a:pt x="156009" y="178594"/>
                  <a:pt x="142875" y="178594"/>
                </a:cubicBezTo>
                <a:lnTo>
                  <a:pt x="23812" y="178594"/>
                </a:lnTo>
                <a:cubicBezTo>
                  <a:pt x="10678" y="178594"/>
                  <a:pt x="0" y="167915"/>
                  <a:pt x="0" y="154781"/>
                </a:cubicBezTo>
                <a:lnTo>
                  <a:pt x="0" y="47625"/>
                </a:lnTo>
                <a:cubicBezTo>
                  <a:pt x="0" y="34491"/>
                  <a:pt x="10678" y="23812"/>
                  <a:pt x="23812" y="23812"/>
                </a:cubicBezTo>
                <a:lnTo>
                  <a:pt x="35719" y="23812"/>
                </a:lnTo>
                <a:lnTo>
                  <a:pt x="35719" y="11906"/>
                </a:lnTo>
                <a:cubicBezTo>
                  <a:pt x="35719" y="5321"/>
                  <a:pt x="41039" y="0"/>
                  <a:pt x="47625" y="0"/>
                </a:cubicBezTo>
                <a:close/>
                <a:moveTo>
                  <a:pt x="23812" y="89297"/>
                </a:moveTo>
                <a:lnTo>
                  <a:pt x="23812" y="101203"/>
                </a:lnTo>
                <a:cubicBezTo>
                  <a:pt x="23812" y="104477"/>
                  <a:pt x="26491" y="107156"/>
                  <a:pt x="29766" y="107156"/>
                </a:cubicBezTo>
                <a:lnTo>
                  <a:pt x="41672" y="107156"/>
                </a:lnTo>
                <a:cubicBezTo>
                  <a:pt x="44946" y="107156"/>
                  <a:pt x="47625" y="104477"/>
                  <a:pt x="47625" y="101203"/>
                </a:cubicBezTo>
                <a:lnTo>
                  <a:pt x="47625" y="89297"/>
                </a:lnTo>
                <a:cubicBezTo>
                  <a:pt x="47625" y="86023"/>
                  <a:pt x="44946" y="83344"/>
                  <a:pt x="41672" y="83344"/>
                </a:cubicBezTo>
                <a:lnTo>
                  <a:pt x="29766" y="83344"/>
                </a:lnTo>
                <a:cubicBezTo>
                  <a:pt x="26491" y="83344"/>
                  <a:pt x="23812" y="86023"/>
                  <a:pt x="23812" y="89297"/>
                </a:cubicBezTo>
                <a:close/>
                <a:moveTo>
                  <a:pt x="71438" y="89297"/>
                </a:moveTo>
                <a:lnTo>
                  <a:pt x="71438" y="101203"/>
                </a:lnTo>
                <a:cubicBezTo>
                  <a:pt x="71438" y="104477"/>
                  <a:pt x="74116" y="107156"/>
                  <a:pt x="77391" y="107156"/>
                </a:cubicBezTo>
                <a:lnTo>
                  <a:pt x="89297" y="107156"/>
                </a:lnTo>
                <a:cubicBezTo>
                  <a:pt x="92571" y="107156"/>
                  <a:pt x="95250" y="104477"/>
                  <a:pt x="95250" y="101203"/>
                </a:cubicBezTo>
                <a:lnTo>
                  <a:pt x="95250" y="89297"/>
                </a:lnTo>
                <a:cubicBezTo>
                  <a:pt x="95250" y="86023"/>
                  <a:pt x="92571" y="83344"/>
                  <a:pt x="89297" y="83344"/>
                </a:cubicBezTo>
                <a:lnTo>
                  <a:pt x="77391" y="83344"/>
                </a:lnTo>
                <a:cubicBezTo>
                  <a:pt x="74116" y="83344"/>
                  <a:pt x="71438" y="86023"/>
                  <a:pt x="71438" y="89297"/>
                </a:cubicBezTo>
                <a:close/>
                <a:moveTo>
                  <a:pt x="125016" y="83344"/>
                </a:moveTo>
                <a:cubicBezTo>
                  <a:pt x="121741" y="83344"/>
                  <a:pt x="119063" y="86023"/>
                  <a:pt x="119063" y="89297"/>
                </a:cubicBezTo>
                <a:lnTo>
                  <a:pt x="119063" y="101203"/>
                </a:lnTo>
                <a:cubicBezTo>
                  <a:pt x="119063" y="104477"/>
                  <a:pt x="121741" y="107156"/>
                  <a:pt x="125016" y="107156"/>
                </a:cubicBezTo>
                <a:lnTo>
                  <a:pt x="136922" y="107156"/>
                </a:lnTo>
                <a:cubicBezTo>
                  <a:pt x="140196" y="107156"/>
                  <a:pt x="142875" y="104477"/>
                  <a:pt x="142875" y="101203"/>
                </a:cubicBezTo>
                <a:lnTo>
                  <a:pt x="142875" y="89297"/>
                </a:lnTo>
                <a:cubicBezTo>
                  <a:pt x="142875" y="86023"/>
                  <a:pt x="140196" y="83344"/>
                  <a:pt x="136922" y="83344"/>
                </a:cubicBezTo>
                <a:lnTo>
                  <a:pt x="125016" y="83344"/>
                </a:lnTo>
                <a:close/>
                <a:moveTo>
                  <a:pt x="23812" y="136922"/>
                </a:moveTo>
                <a:lnTo>
                  <a:pt x="23812" y="148828"/>
                </a:lnTo>
                <a:cubicBezTo>
                  <a:pt x="23812" y="152102"/>
                  <a:pt x="26491" y="154781"/>
                  <a:pt x="29766" y="154781"/>
                </a:cubicBezTo>
                <a:lnTo>
                  <a:pt x="41672" y="154781"/>
                </a:lnTo>
                <a:cubicBezTo>
                  <a:pt x="44946" y="154781"/>
                  <a:pt x="47625" y="152102"/>
                  <a:pt x="47625" y="148828"/>
                </a:cubicBezTo>
                <a:lnTo>
                  <a:pt x="47625" y="136922"/>
                </a:lnTo>
                <a:cubicBezTo>
                  <a:pt x="47625" y="133648"/>
                  <a:pt x="44946" y="130969"/>
                  <a:pt x="41672" y="130969"/>
                </a:cubicBezTo>
                <a:lnTo>
                  <a:pt x="29766" y="130969"/>
                </a:lnTo>
                <a:cubicBezTo>
                  <a:pt x="26491" y="130969"/>
                  <a:pt x="23812" y="133648"/>
                  <a:pt x="23812" y="136922"/>
                </a:cubicBezTo>
                <a:close/>
                <a:moveTo>
                  <a:pt x="77391" y="130969"/>
                </a:moveTo>
                <a:cubicBezTo>
                  <a:pt x="74116" y="130969"/>
                  <a:pt x="71438" y="133648"/>
                  <a:pt x="71438" y="136922"/>
                </a:cubicBezTo>
                <a:lnTo>
                  <a:pt x="71438" y="148828"/>
                </a:lnTo>
                <a:cubicBezTo>
                  <a:pt x="71438" y="152102"/>
                  <a:pt x="74116" y="154781"/>
                  <a:pt x="77391" y="154781"/>
                </a:cubicBezTo>
                <a:lnTo>
                  <a:pt x="89297" y="154781"/>
                </a:lnTo>
                <a:cubicBezTo>
                  <a:pt x="92571" y="154781"/>
                  <a:pt x="95250" y="152102"/>
                  <a:pt x="95250" y="148828"/>
                </a:cubicBezTo>
                <a:lnTo>
                  <a:pt x="95250" y="136922"/>
                </a:lnTo>
                <a:cubicBezTo>
                  <a:pt x="95250" y="133648"/>
                  <a:pt x="92571" y="130969"/>
                  <a:pt x="89297" y="130969"/>
                </a:cubicBezTo>
                <a:lnTo>
                  <a:pt x="77391" y="130969"/>
                </a:lnTo>
                <a:close/>
                <a:moveTo>
                  <a:pt x="119063" y="136922"/>
                </a:moveTo>
                <a:lnTo>
                  <a:pt x="119063" y="148828"/>
                </a:lnTo>
                <a:cubicBezTo>
                  <a:pt x="119063" y="152102"/>
                  <a:pt x="121741" y="154781"/>
                  <a:pt x="125016" y="154781"/>
                </a:cubicBezTo>
                <a:lnTo>
                  <a:pt x="136922" y="154781"/>
                </a:lnTo>
                <a:cubicBezTo>
                  <a:pt x="140196" y="154781"/>
                  <a:pt x="142875" y="152102"/>
                  <a:pt x="142875" y="148828"/>
                </a:cubicBezTo>
                <a:lnTo>
                  <a:pt x="142875" y="136922"/>
                </a:lnTo>
                <a:cubicBezTo>
                  <a:pt x="142875" y="133648"/>
                  <a:pt x="140196" y="130969"/>
                  <a:pt x="136922" y="130969"/>
                </a:cubicBezTo>
                <a:lnTo>
                  <a:pt x="125016" y="130969"/>
                </a:lnTo>
                <a:cubicBezTo>
                  <a:pt x="121741" y="130969"/>
                  <a:pt x="119063" y="133648"/>
                  <a:pt x="119063" y="136922"/>
                </a:cubicBezTo>
                <a:close/>
              </a:path>
            </a:pathLst>
          </a:custGeom>
          <a:solidFill>
            <a:srgbClr val="C5A572"/>
          </a:solidFill>
          <a:ln/>
        </p:spPr>
      </p:sp>
      <p:sp>
        <p:nvSpPr>
          <p:cNvPr id="12" name="Text 9"/>
          <p:cNvSpPr/>
          <p:nvPr/>
        </p:nvSpPr>
        <p:spPr>
          <a:xfrm>
            <a:off x="952500" y="4754761"/>
            <a:ext cx="2066925" cy="190500"/>
          </a:xfrm>
          <a:prstGeom prst="rect">
            <a:avLst/>
          </a:prstGeom>
          <a:noFill/>
          <a:ln/>
        </p:spPr>
        <p:txBody>
          <a:bodyPr wrap="square" lIns="0" tIns="0" rIns="0" bIns="0" rtlCol="0" anchor="ctr"/>
          <a:lstStyle/>
          <a:p>
            <a:pPr>
              <a:lnSpc>
                <a:spcPct val="120000"/>
              </a:lnSpc>
            </a:pPr>
            <a:r>
              <a:rPr lang="en-US" sz="1050" dirty="0">
                <a:solidFill>
                  <a:srgbClr val="F7FAFC">
                    <a:alpha val="60000"/>
                  </a:srgbClr>
                </a:solidFill>
                <a:latin typeface="Quattrocento Sans" pitchFamily="34" charset="0"/>
                <a:ea typeface="Quattrocento Sans" pitchFamily="34" charset="-122"/>
                <a:cs typeface="Quattrocento Sans" pitchFamily="34" charset="-120"/>
              </a:rPr>
              <a:t>Comparison Period</a:t>
            </a:r>
            <a:endParaRPr lang="en-US" sz="1600" dirty="0"/>
          </a:p>
        </p:txBody>
      </p:sp>
      <p:sp>
        <p:nvSpPr>
          <p:cNvPr id="13" name="Text 10"/>
          <p:cNvSpPr/>
          <p:nvPr/>
        </p:nvSpPr>
        <p:spPr>
          <a:xfrm>
            <a:off x="952500" y="4945261"/>
            <a:ext cx="2085975" cy="266700"/>
          </a:xfrm>
          <a:prstGeom prst="rect">
            <a:avLst/>
          </a:prstGeom>
          <a:noFill/>
          <a:ln/>
        </p:spPr>
        <p:txBody>
          <a:bodyPr wrap="square" lIns="0" tIns="0" rIns="0" bIns="0" rtlCol="0" anchor="ctr"/>
          <a:lstStyle/>
          <a:p>
            <a:pPr>
              <a:lnSpc>
                <a:spcPct val="130000"/>
              </a:lnSpc>
            </a:pPr>
            <a:r>
              <a:rPr lang="en-US" sz="1350" b="1" dirty="0">
                <a:solidFill>
                  <a:srgbClr val="F7FAFC"/>
                </a:solidFill>
                <a:latin typeface="Quattrocento Sans" pitchFamily="34" charset="0"/>
                <a:ea typeface="Quattrocento Sans" pitchFamily="34" charset="-122"/>
                <a:cs typeface="Quattrocento Sans" pitchFamily="34" charset="-120"/>
              </a:rPr>
              <a:t>FY 2023-24 vs. FY 2024-25</a:t>
            </a:r>
            <a:endParaRPr lang="en-US" sz="1600" dirty="0"/>
          </a:p>
        </p:txBody>
      </p:sp>
      <p:sp>
        <p:nvSpPr>
          <p:cNvPr id="14" name="Shape 11"/>
          <p:cNvSpPr/>
          <p:nvPr/>
        </p:nvSpPr>
        <p:spPr>
          <a:xfrm>
            <a:off x="3260229" y="4754761"/>
            <a:ext cx="457200" cy="457200"/>
          </a:xfrm>
          <a:custGeom>
            <a:avLst/>
            <a:gdLst/>
            <a:ahLst/>
            <a:cxnLst/>
            <a:rect l="l" t="t" r="r" b="b"/>
            <a:pathLst>
              <a:path w="457200" h="457200">
                <a:moveTo>
                  <a:pt x="76202" y="0"/>
                </a:moveTo>
                <a:lnTo>
                  <a:pt x="380998" y="0"/>
                </a:lnTo>
                <a:cubicBezTo>
                  <a:pt x="423055" y="0"/>
                  <a:pt x="457200" y="34145"/>
                  <a:pt x="457200" y="76202"/>
                </a:cubicBezTo>
                <a:lnTo>
                  <a:pt x="457200" y="380998"/>
                </a:lnTo>
                <a:cubicBezTo>
                  <a:pt x="457200" y="423055"/>
                  <a:pt x="423055" y="457200"/>
                  <a:pt x="380998" y="457200"/>
                </a:cubicBezTo>
                <a:lnTo>
                  <a:pt x="76202" y="457200"/>
                </a:lnTo>
                <a:cubicBezTo>
                  <a:pt x="34145" y="457200"/>
                  <a:pt x="0" y="423055"/>
                  <a:pt x="0" y="380998"/>
                </a:cubicBezTo>
                <a:lnTo>
                  <a:pt x="0" y="76202"/>
                </a:lnTo>
                <a:cubicBezTo>
                  <a:pt x="0" y="34145"/>
                  <a:pt x="34145" y="0"/>
                  <a:pt x="76202" y="0"/>
                </a:cubicBezTo>
                <a:close/>
              </a:path>
            </a:pathLst>
          </a:custGeom>
          <a:solidFill>
            <a:srgbClr val="C5A572">
              <a:alpha val="20000"/>
            </a:srgbClr>
          </a:solidFill>
          <a:ln/>
        </p:spPr>
      </p:sp>
      <p:sp>
        <p:nvSpPr>
          <p:cNvPr id="15" name="Text 12"/>
          <p:cNvSpPr/>
          <p:nvPr/>
        </p:nvSpPr>
        <p:spPr>
          <a:xfrm>
            <a:off x="3260229" y="4754761"/>
            <a:ext cx="457200" cy="457200"/>
          </a:xfrm>
          <a:prstGeom prst="rect">
            <a:avLst/>
          </a:prstGeom>
          <a:noFill/>
          <a:ln/>
        </p:spPr>
        <p:txBody>
          <a:bodyPr wrap="square" lIns="45720" tIns="91440" rIns="91440" bIns="45720" rtlCol="0" anchor="ctr"/>
          <a:lstStyle/>
          <a:p>
            <a:pPr>
              <a:lnSpc>
                <a:spcPct val="100000"/>
              </a:lnSpc>
            </a:pPr>
            <a:r>
              <a:rPr lang="en-US" sz="1600" dirty="0">
                <a:solidFill>
                  <a:srgbClr val="000000"/>
                </a:solidFill>
                <a:latin typeface="微软雅黑" pitchFamily="34" charset="0"/>
                <a:ea typeface="微软雅黑" pitchFamily="34" charset="-122"/>
                <a:cs typeface="微软雅黑" pitchFamily="34" charset="-120"/>
              </a:rPr>
              <a:t>2</a:t>
            </a:r>
            <a:endParaRPr lang="en-US" sz="1600" dirty="0"/>
          </a:p>
        </p:txBody>
      </p:sp>
      <p:sp>
        <p:nvSpPr>
          <p:cNvPr id="16" name="Shape 13"/>
          <p:cNvSpPr/>
          <p:nvPr/>
        </p:nvSpPr>
        <p:spPr>
          <a:xfrm>
            <a:off x="3417391" y="4888111"/>
            <a:ext cx="142875" cy="190500"/>
          </a:xfrm>
          <a:custGeom>
            <a:avLst/>
            <a:gdLst/>
            <a:ahLst/>
            <a:cxnLst/>
            <a:rect l="l" t="t" r="r" b="b"/>
            <a:pathLst>
              <a:path w="142875" h="190500">
                <a:moveTo>
                  <a:pt x="23812" y="0"/>
                </a:moveTo>
                <a:cubicBezTo>
                  <a:pt x="10678" y="0"/>
                  <a:pt x="0" y="10678"/>
                  <a:pt x="0" y="23812"/>
                </a:cubicBezTo>
                <a:lnTo>
                  <a:pt x="0" y="166688"/>
                </a:lnTo>
                <a:cubicBezTo>
                  <a:pt x="0" y="179822"/>
                  <a:pt x="10678" y="190500"/>
                  <a:pt x="23812" y="190500"/>
                </a:cubicBezTo>
                <a:lnTo>
                  <a:pt x="119063" y="190500"/>
                </a:lnTo>
                <a:cubicBezTo>
                  <a:pt x="132197" y="190500"/>
                  <a:pt x="142875" y="179822"/>
                  <a:pt x="142875" y="166688"/>
                </a:cubicBezTo>
                <a:lnTo>
                  <a:pt x="142875" y="23812"/>
                </a:lnTo>
                <a:cubicBezTo>
                  <a:pt x="142875" y="10678"/>
                  <a:pt x="132197" y="0"/>
                  <a:pt x="119063" y="0"/>
                </a:cubicBezTo>
                <a:lnTo>
                  <a:pt x="23812" y="0"/>
                </a:lnTo>
                <a:close/>
                <a:moveTo>
                  <a:pt x="65484" y="130969"/>
                </a:moveTo>
                <a:lnTo>
                  <a:pt x="77391" y="130969"/>
                </a:lnTo>
                <a:cubicBezTo>
                  <a:pt x="83976" y="130969"/>
                  <a:pt x="89297" y="136289"/>
                  <a:pt x="89297" y="142875"/>
                </a:cubicBezTo>
                <a:lnTo>
                  <a:pt x="89297" y="172641"/>
                </a:lnTo>
                <a:lnTo>
                  <a:pt x="53578" y="172641"/>
                </a:lnTo>
                <a:lnTo>
                  <a:pt x="53578" y="142875"/>
                </a:lnTo>
                <a:cubicBezTo>
                  <a:pt x="53578" y="136289"/>
                  <a:pt x="58899" y="130969"/>
                  <a:pt x="65484" y="130969"/>
                </a:cubicBezTo>
                <a:close/>
                <a:moveTo>
                  <a:pt x="35719" y="41672"/>
                </a:moveTo>
                <a:cubicBezTo>
                  <a:pt x="35719" y="38398"/>
                  <a:pt x="38398" y="35719"/>
                  <a:pt x="41672" y="35719"/>
                </a:cubicBezTo>
                <a:lnTo>
                  <a:pt x="53578" y="35719"/>
                </a:lnTo>
                <a:cubicBezTo>
                  <a:pt x="56852" y="35719"/>
                  <a:pt x="59531" y="38398"/>
                  <a:pt x="59531" y="41672"/>
                </a:cubicBezTo>
                <a:lnTo>
                  <a:pt x="59531" y="53578"/>
                </a:lnTo>
                <a:cubicBezTo>
                  <a:pt x="59531" y="56852"/>
                  <a:pt x="56852" y="59531"/>
                  <a:pt x="53578" y="59531"/>
                </a:cubicBezTo>
                <a:lnTo>
                  <a:pt x="41672" y="59531"/>
                </a:lnTo>
                <a:cubicBezTo>
                  <a:pt x="38398" y="59531"/>
                  <a:pt x="35719" y="56852"/>
                  <a:pt x="35719" y="53578"/>
                </a:cubicBezTo>
                <a:lnTo>
                  <a:pt x="35719" y="41672"/>
                </a:lnTo>
                <a:close/>
                <a:moveTo>
                  <a:pt x="89297" y="35719"/>
                </a:moveTo>
                <a:lnTo>
                  <a:pt x="101203" y="35719"/>
                </a:lnTo>
                <a:cubicBezTo>
                  <a:pt x="104477" y="35719"/>
                  <a:pt x="107156" y="38398"/>
                  <a:pt x="107156" y="41672"/>
                </a:cubicBezTo>
                <a:lnTo>
                  <a:pt x="107156" y="53578"/>
                </a:lnTo>
                <a:cubicBezTo>
                  <a:pt x="107156" y="56852"/>
                  <a:pt x="104477" y="59531"/>
                  <a:pt x="101203" y="59531"/>
                </a:cubicBezTo>
                <a:lnTo>
                  <a:pt x="89297" y="59531"/>
                </a:lnTo>
                <a:cubicBezTo>
                  <a:pt x="86023" y="59531"/>
                  <a:pt x="83344" y="56852"/>
                  <a:pt x="83344" y="53578"/>
                </a:cubicBezTo>
                <a:lnTo>
                  <a:pt x="83344" y="41672"/>
                </a:lnTo>
                <a:cubicBezTo>
                  <a:pt x="83344" y="38398"/>
                  <a:pt x="86023" y="35719"/>
                  <a:pt x="89297" y="35719"/>
                </a:cubicBezTo>
                <a:close/>
                <a:moveTo>
                  <a:pt x="35719" y="89297"/>
                </a:moveTo>
                <a:cubicBezTo>
                  <a:pt x="35719" y="86023"/>
                  <a:pt x="38398" y="83344"/>
                  <a:pt x="41672" y="83344"/>
                </a:cubicBezTo>
                <a:lnTo>
                  <a:pt x="53578" y="83344"/>
                </a:lnTo>
                <a:cubicBezTo>
                  <a:pt x="56852" y="83344"/>
                  <a:pt x="59531" y="86023"/>
                  <a:pt x="59531" y="89297"/>
                </a:cubicBezTo>
                <a:lnTo>
                  <a:pt x="59531" y="101203"/>
                </a:lnTo>
                <a:cubicBezTo>
                  <a:pt x="59531" y="104477"/>
                  <a:pt x="56852" y="107156"/>
                  <a:pt x="53578" y="107156"/>
                </a:cubicBezTo>
                <a:lnTo>
                  <a:pt x="41672" y="107156"/>
                </a:lnTo>
                <a:cubicBezTo>
                  <a:pt x="38398" y="107156"/>
                  <a:pt x="35719" y="104477"/>
                  <a:pt x="35719" y="101203"/>
                </a:cubicBezTo>
                <a:lnTo>
                  <a:pt x="35719" y="89297"/>
                </a:lnTo>
                <a:close/>
                <a:moveTo>
                  <a:pt x="89297" y="83344"/>
                </a:moveTo>
                <a:lnTo>
                  <a:pt x="101203" y="83344"/>
                </a:lnTo>
                <a:cubicBezTo>
                  <a:pt x="104477" y="83344"/>
                  <a:pt x="107156" y="86023"/>
                  <a:pt x="107156" y="89297"/>
                </a:cubicBezTo>
                <a:lnTo>
                  <a:pt x="107156" y="101203"/>
                </a:lnTo>
                <a:cubicBezTo>
                  <a:pt x="107156" y="104477"/>
                  <a:pt x="104477" y="107156"/>
                  <a:pt x="101203" y="107156"/>
                </a:cubicBezTo>
                <a:lnTo>
                  <a:pt x="89297" y="107156"/>
                </a:lnTo>
                <a:cubicBezTo>
                  <a:pt x="86023" y="107156"/>
                  <a:pt x="83344" y="104477"/>
                  <a:pt x="83344" y="101203"/>
                </a:cubicBezTo>
                <a:lnTo>
                  <a:pt x="83344" y="89297"/>
                </a:lnTo>
                <a:cubicBezTo>
                  <a:pt x="83344" y="86023"/>
                  <a:pt x="86023" y="83344"/>
                  <a:pt x="89297" y="83344"/>
                </a:cubicBezTo>
                <a:close/>
              </a:path>
            </a:pathLst>
          </a:custGeom>
          <a:solidFill>
            <a:srgbClr val="C5A572"/>
          </a:solidFill>
          <a:ln/>
        </p:spPr>
      </p:sp>
      <p:sp>
        <p:nvSpPr>
          <p:cNvPr id="17" name="Text 14"/>
          <p:cNvSpPr/>
          <p:nvPr/>
        </p:nvSpPr>
        <p:spPr>
          <a:xfrm>
            <a:off x="3831729" y="4754761"/>
            <a:ext cx="1876425" cy="190500"/>
          </a:xfrm>
          <a:prstGeom prst="rect">
            <a:avLst/>
          </a:prstGeom>
          <a:noFill/>
          <a:ln/>
        </p:spPr>
        <p:txBody>
          <a:bodyPr wrap="square" lIns="0" tIns="0" rIns="0" bIns="0" rtlCol="0" anchor="ctr"/>
          <a:lstStyle/>
          <a:p>
            <a:pPr>
              <a:lnSpc>
                <a:spcPct val="120000"/>
              </a:lnSpc>
            </a:pPr>
            <a:r>
              <a:rPr lang="en-US" sz="1050" dirty="0">
                <a:solidFill>
                  <a:srgbClr val="F7FAFC">
                    <a:alpha val="60000"/>
                  </a:srgbClr>
                </a:solidFill>
                <a:latin typeface="Quattrocento Sans" pitchFamily="34" charset="0"/>
                <a:ea typeface="Quattrocento Sans" pitchFamily="34" charset="-122"/>
                <a:cs typeface="Quattrocento Sans" pitchFamily="34" charset="-120"/>
              </a:rPr>
              <a:t>Company</a:t>
            </a:r>
            <a:endParaRPr lang="en-US" sz="1600" dirty="0"/>
          </a:p>
        </p:txBody>
      </p:sp>
      <p:sp>
        <p:nvSpPr>
          <p:cNvPr id="18" name="Text 15"/>
          <p:cNvSpPr/>
          <p:nvPr/>
        </p:nvSpPr>
        <p:spPr>
          <a:xfrm>
            <a:off x="3831729" y="4945261"/>
            <a:ext cx="1895475" cy="266700"/>
          </a:xfrm>
          <a:prstGeom prst="rect">
            <a:avLst/>
          </a:prstGeom>
          <a:noFill/>
          <a:ln/>
        </p:spPr>
        <p:txBody>
          <a:bodyPr wrap="square" lIns="0" tIns="0" rIns="0" bIns="0" rtlCol="0" anchor="ctr"/>
          <a:lstStyle/>
          <a:p>
            <a:pPr>
              <a:lnSpc>
                <a:spcPct val="130000"/>
              </a:lnSpc>
            </a:pPr>
            <a:r>
              <a:rPr lang="en-US" sz="1350" b="1" dirty="0">
                <a:solidFill>
                  <a:srgbClr val="F7FAFC"/>
                </a:solidFill>
                <a:latin typeface="Quattrocento Sans" pitchFamily="34" charset="0"/>
                <a:ea typeface="Quattrocento Sans" pitchFamily="34" charset="-122"/>
                <a:cs typeface="Quattrocento Sans" pitchFamily="34" charset="-120"/>
              </a:rPr>
              <a:t>Rail Vikas Nigam Limited</a:t>
            </a:r>
            <a:endParaRPr lang="en-US" sz="1600" dirty="0"/>
          </a:p>
        </p:txBody>
      </p:sp>
      <p:sp>
        <p:nvSpPr>
          <p:cNvPr id="19" name="Shape 16"/>
          <p:cNvSpPr/>
          <p:nvPr/>
        </p:nvSpPr>
        <p:spPr>
          <a:xfrm>
            <a:off x="381000" y="6343650"/>
            <a:ext cx="76200" cy="76200"/>
          </a:xfrm>
          <a:custGeom>
            <a:avLst/>
            <a:gdLst/>
            <a:ahLst/>
            <a:cxnLst/>
            <a:rect l="l" t="t" r="r" b="b"/>
            <a:pathLst>
              <a:path w="76200" h="76200">
                <a:moveTo>
                  <a:pt x="38100" y="0"/>
                </a:moveTo>
                <a:lnTo>
                  <a:pt x="38100" y="0"/>
                </a:lnTo>
                <a:cubicBezTo>
                  <a:pt x="59128" y="0"/>
                  <a:pt x="76200" y="17072"/>
                  <a:pt x="76200" y="38100"/>
                </a:cubicBezTo>
                <a:lnTo>
                  <a:pt x="76200" y="38100"/>
                </a:lnTo>
                <a:cubicBezTo>
                  <a:pt x="76200" y="59128"/>
                  <a:pt x="59128" y="76200"/>
                  <a:pt x="38100" y="76200"/>
                </a:cubicBezTo>
                <a:lnTo>
                  <a:pt x="38100" y="76200"/>
                </a:lnTo>
                <a:cubicBezTo>
                  <a:pt x="17072" y="76200"/>
                  <a:pt x="0" y="59128"/>
                  <a:pt x="0" y="38100"/>
                </a:cubicBezTo>
                <a:lnTo>
                  <a:pt x="0" y="38100"/>
                </a:lnTo>
                <a:cubicBezTo>
                  <a:pt x="0" y="17072"/>
                  <a:pt x="17072" y="0"/>
                  <a:pt x="38100" y="0"/>
                </a:cubicBezTo>
                <a:close/>
              </a:path>
            </a:pathLst>
          </a:custGeom>
          <a:solidFill>
            <a:srgbClr val="C5A572"/>
          </a:solidFill>
          <a:ln/>
        </p:spPr>
      </p:sp>
      <p:sp>
        <p:nvSpPr>
          <p:cNvPr id="20" name="Text 17"/>
          <p:cNvSpPr/>
          <p:nvPr/>
        </p:nvSpPr>
        <p:spPr>
          <a:xfrm>
            <a:off x="533400" y="6286500"/>
            <a:ext cx="923925" cy="190500"/>
          </a:xfrm>
          <a:prstGeom prst="rect">
            <a:avLst/>
          </a:prstGeom>
          <a:noFill/>
          <a:ln/>
        </p:spPr>
        <p:txBody>
          <a:bodyPr wrap="square" lIns="0" tIns="0" rIns="0" bIns="0" rtlCol="0" anchor="ctr"/>
          <a:lstStyle/>
          <a:p>
            <a:pPr>
              <a:lnSpc>
                <a:spcPct val="120000"/>
              </a:lnSpc>
            </a:pPr>
            <a:r>
              <a:rPr lang="en-US" sz="1050" dirty="0">
                <a:solidFill>
                  <a:srgbClr val="F7FAFC">
                    <a:alpha val="70000"/>
                  </a:srgbClr>
                </a:solidFill>
                <a:latin typeface="Quattrocento Sans" pitchFamily="34" charset="0"/>
                <a:ea typeface="Quattrocento Sans" pitchFamily="34" charset="-122"/>
                <a:cs typeface="Quattrocento Sans" pitchFamily="34" charset="-120"/>
              </a:rPr>
              <a:t>Navratna CPSE</a:t>
            </a:r>
            <a:endParaRPr lang="en-US" sz="1600" dirty="0"/>
          </a:p>
        </p:txBody>
      </p:sp>
      <p:sp>
        <p:nvSpPr>
          <p:cNvPr id="21" name="Text 18"/>
          <p:cNvSpPr/>
          <p:nvPr/>
        </p:nvSpPr>
        <p:spPr>
          <a:xfrm>
            <a:off x="10359033" y="6286500"/>
            <a:ext cx="1514475" cy="190500"/>
          </a:xfrm>
          <a:prstGeom prst="rect">
            <a:avLst/>
          </a:prstGeom>
          <a:noFill/>
          <a:ln/>
        </p:spPr>
        <p:txBody>
          <a:bodyPr wrap="square" lIns="0" tIns="0" rIns="0" bIns="0" rtlCol="0" anchor="ctr"/>
          <a:lstStyle/>
          <a:p>
            <a:pPr>
              <a:lnSpc>
                <a:spcPct val="120000"/>
              </a:lnSpc>
            </a:pPr>
            <a:r>
              <a:rPr lang="en-US" sz="1050" dirty="0">
                <a:solidFill>
                  <a:srgbClr val="F7FAFC">
                    <a:alpha val="50000"/>
                  </a:srgbClr>
                </a:solidFill>
                <a:latin typeface="Quattrocento Sans" pitchFamily="34" charset="0"/>
                <a:ea typeface="Quattrocento Sans" pitchFamily="34" charset="-122"/>
                <a:cs typeface="Quattrocento Sans" pitchFamily="34" charset="-120"/>
              </a:rPr>
              <a:t>Report Date: March 2026</a:t>
            </a:r>
            <a:endParaRPr lang="en-US" sz="1600"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61975" y="552450"/>
            <a:ext cx="171450" cy="228600"/>
          </a:xfrm>
          <a:custGeom>
            <a:avLst/>
            <a:gdLst/>
            <a:ahLst/>
            <a:cxnLst/>
            <a:rect l="l" t="t" r="r" b="b"/>
            <a:pathLst>
              <a:path w="171450" h="228600">
                <a:moveTo>
                  <a:pt x="139035" y="14288"/>
                </a:moveTo>
                <a:lnTo>
                  <a:pt x="142875" y="14288"/>
                </a:lnTo>
                <a:cubicBezTo>
                  <a:pt x="158636" y="14288"/>
                  <a:pt x="171450" y="27102"/>
                  <a:pt x="171450" y="42863"/>
                </a:cubicBezTo>
                <a:lnTo>
                  <a:pt x="171450" y="200025"/>
                </a:lnTo>
                <a:cubicBezTo>
                  <a:pt x="171450" y="215786"/>
                  <a:pt x="158636" y="228600"/>
                  <a:pt x="142875" y="228600"/>
                </a:cubicBezTo>
                <a:lnTo>
                  <a:pt x="28575" y="228600"/>
                </a:lnTo>
                <a:cubicBezTo>
                  <a:pt x="12814" y="228600"/>
                  <a:pt x="0" y="215786"/>
                  <a:pt x="0" y="200025"/>
                </a:cubicBezTo>
                <a:lnTo>
                  <a:pt x="0" y="42863"/>
                </a:lnTo>
                <a:cubicBezTo>
                  <a:pt x="0" y="27102"/>
                  <a:pt x="12814" y="14288"/>
                  <a:pt x="28575" y="14288"/>
                </a:cubicBezTo>
                <a:lnTo>
                  <a:pt x="32415" y="14288"/>
                </a:lnTo>
                <a:cubicBezTo>
                  <a:pt x="37326" y="5760"/>
                  <a:pt x="46568" y="0"/>
                  <a:pt x="57150" y="0"/>
                </a:cubicBezTo>
                <a:lnTo>
                  <a:pt x="114300" y="0"/>
                </a:lnTo>
                <a:cubicBezTo>
                  <a:pt x="124882" y="0"/>
                  <a:pt x="134124" y="5760"/>
                  <a:pt x="139035" y="14288"/>
                </a:cubicBezTo>
                <a:close/>
                <a:moveTo>
                  <a:pt x="110728" y="50006"/>
                </a:moveTo>
                <a:cubicBezTo>
                  <a:pt x="116666" y="50006"/>
                  <a:pt x="121444" y="45229"/>
                  <a:pt x="121444" y="39291"/>
                </a:cubicBezTo>
                <a:cubicBezTo>
                  <a:pt x="121444" y="33352"/>
                  <a:pt x="116666" y="28575"/>
                  <a:pt x="110728" y="28575"/>
                </a:cubicBezTo>
                <a:lnTo>
                  <a:pt x="60722" y="28575"/>
                </a:lnTo>
                <a:cubicBezTo>
                  <a:pt x="54784" y="28575"/>
                  <a:pt x="50006" y="33352"/>
                  <a:pt x="50006" y="39291"/>
                </a:cubicBezTo>
                <a:cubicBezTo>
                  <a:pt x="50006" y="45229"/>
                  <a:pt x="54784" y="50006"/>
                  <a:pt x="60722" y="50006"/>
                </a:cubicBezTo>
                <a:lnTo>
                  <a:pt x="110728" y="50006"/>
                </a:lnTo>
                <a:close/>
                <a:moveTo>
                  <a:pt x="57150" y="114300"/>
                </a:moveTo>
                <a:cubicBezTo>
                  <a:pt x="57150" y="106415"/>
                  <a:pt x="50748" y="100013"/>
                  <a:pt x="42863" y="100013"/>
                </a:cubicBezTo>
                <a:cubicBezTo>
                  <a:pt x="34977" y="100013"/>
                  <a:pt x="28575" y="106415"/>
                  <a:pt x="28575" y="114300"/>
                </a:cubicBezTo>
                <a:cubicBezTo>
                  <a:pt x="28575" y="122185"/>
                  <a:pt x="34977" y="128588"/>
                  <a:pt x="42863" y="128588"/>
                </a:cubicBezTo>
                <a:cubicBezTo>
                  <a:pt x="50748" y="128588"/>
                  <a:pt x="57150" y="122185"/>
                  <a:pt x="57150" y="114300"/>
                </a:cubicBezTo>
                <a:close/>
                <a:moveTo>
                  <a:pt x="71438" y="114300"/>
                </a:moveTo>
                <a:cubicBezTo>
                  <a:pt x="71438" y="120238"/>
                  <a:pt x="76215" y="125016"/>
                  <a:pt x="82153" y="125016"/>
                </a:cubicBezTo>
                <a:lnTo>
                  <a:pt x="132159" y="125016"/>
                </a:lnTo>
                <a:cubicBezTo>
                  <a:pt x="138098" y="125016"/>
                  <a:pt x="142875" y="120238"/>
                  <a:pt x="142875" y="114300"/>
                </a:cubicBezTo>
                <a:cubicBezTo>
                  <a:pt x="142875" y="108362"/>
                  <a:pt x="138098" y="103584"/>
                  <a:pt x="132159" y="103584"/>
                </a:cubicBezTo>
                <a:lnTo>
                  <a:pt x="82153" y="103584"/>
                </a:lnTo>
                <a:cubicBezTo>
                  <a:pt x="76215" y="103584"/>
                  <a:pt x="71438" y="108362"/>
                  <a:pt x="71438" y="114300"/>
                </a:cubicBezTo>
                <a:close/>
                <a:moveTo>
                  <a:pt x="71438" y="171450"/>
                </a:moveTo>
                <a:cubicBezTo>
                  <a:pt x="71438" y="177388"/>
                  <a:pt x="76215" y="182166"/>
                  <a:pt x="82153" y="182166"/>
                </a:cubicBezTo>
                <a:lnTo>
                  <a:pt x="132159" y="182166"/>
                </a:lnTo>
                <a:cubicBezTo>
                  <a:pt x="138098" y="182166"/>
                  <a:pt x="142875" y="177388"/>
                  <a:pt x="142875" y="171450"/>
                </a:cubicBezTo>
                <a:cubicBezTo>
                  <a:pt x="142875" y="165512"/>
                  <a:pt x="138098" y="160734"/>
                  <a:pt x="132159" y="160734"/>
                </a:cubicBezTo>
                <a:lnTo>
                  <a:pt x="82153" y="160734"/>
                </a:lnTo>
                <a:cubicBezTo>
                  <a:pt x="76215" y="160734"/>
                  <a:pt x="71438" y="165512"/>
                  <a:pt x="71438" y="171450"/>
                </a:cubicBezTo>
                <a:close/>
                <a:moveTo>
                  <a:pt x="42863" y="185738"/>
                </a:moveTo>
                <a:cubicBezTo>
                  <a:pt x="50748" y="185738"/>
                  <a:pt x="57150" y="179335"/>
                  <a:pt x="57150" y="171450"/>
                </a:cubicBezTo>
                <a:cubicBezTo>
                  <a:pt x="57150" y="163565"/>
                  <a:pt x="50748" y="157163"/>
                  <a:pt x="42863" y="157163"/>
                </a:cubicBezTo>
                <a:cubicBezTo>
                  <a:pt x="34977" y="157163"/>
                  <a:pt x="28575" y="163565"/>
                  <a:pt x="28575" y="171450"/>
                </a:cubicBezTo>
                <a:cubicBezTo>
                  <a:pt x="28575" y="179335"/>
                  <a:pt x="34977" y="185738"/>
                  <a:pt x="42863" y="185738"/>
                </a:cubicBezTo>
                <a:close/>
              </a:path>
            </a:pathLst>
          </a:custGeom>
          <a:solidFill>
            <a:srgbClr val="C5A572"/>
          </a:solidFill>
          <a:ln/>
        </p:spPr>
      </p:sp>
      <p:sp>
        <p:nvSpPr>
          <p:cNvPr id="4" name="Text 2"/>
          <p:cNvSpPr/>
          <p:nvPr/>
        </p:nvSpPr>
        <p:spPr>
          <a:xfrm>
            <a:off x="1066800" y="381000"/>
            <a:ext cx="6762750"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Committee Structure</a:t>
            </a:r>
            <a:endParaRPr lang="en-US" sz="1600" dirty="0"/>
          </a:p>
        </p:txBody>
      </p:sp>
      <p:sp>
        <p:nvSpPr>
          <p:cNvPr id="5" name="Text 3"/>
          <p:cNvSpPr/>
          <p:nvPr/>
        </p:nvSpPr>
        <p:spPr>
          <a:xfrm>
            <a:off x="1066800" y="571500"/>
            <a:ext cx="6867525"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Audit Committee – Composition &amp; Oversight</a:t>
            </a:r>
            <a:endParaRPr lang="en-US" sz="1600" dirty="0"/>
          </a:p>
        </p:txBody>
      </p:sp>
      <p:sp>
        <p:nvSpPr>
          <p:cNvPr id="6" name="Shape 4"/>
          <p:cNvSpPr/>
          <p:nvPr/>
        </p:nvSpPr>
        <p:spPr>
          <a:xfrm>
            <a:off x="381000" y="1162050"/>
            <a:ext cx="4495800" cy="2343150"/>
          </a:xfrm>
          <a:custGeom>
            <a:avLst/>
            <a:gdLst/>
            <a:ahLst/>
            <a:cxnLst/>
            <a:rect l="l" t="t" r="r" b="b"/>
            <a:pathLst>
              <a:path w="4495800" h="2343150">
                <a:moveTo>
                  <a:pt x="38100" y="0"/>
                </a:moveTo>
                <a:lnTo>
                  <a:pt x="4457700" y="0"/>
                </a:lnTo>
                <a:cubicBezTo>
                  <a:pt x="4478742" y="0"/>
                  <a:pt x="4495800" y="17058"/>
                  <a:pt x="4495800" y="38100"/>
                </a:cubicBezTo>
                <a:lnTo>
                  <a:pt x="4495800" y="2190752"/>
                </a:lnTo>
                <a:cubicBezTo>
                  <a:pt x="4495800" y="2274919"/>
                  <a:pt x="4427569" y="2343150"/>
                  <a:pt x="4343402" y="2343150"/>
                </a:cubicBezTo>
                <a:lnTo>
                  <a:pt x="152398" y="2343150"/>
                </a:lnTo>
                <a:cubicBezTo>
                  <a:pt x="68231" y="2343150"/>
                  <a:pt x="0" y="2274919"/>
                  <a:pt x="0" y="2190752"/>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381000" y="1162050"/>
            <a:ext cx="4495800" cy="38100"/>
          </a:xfrm>
          <a:custGeom>
            <a:avLst/>
            <a:gdLst/>
            <a:ahLst/>
            <a:cxnLst/>
            <a:rect l="l" t="t" r="r" b="b"/>
            <a:pathLst>
              <a:path w="4495800" h="38100">
                <a:moveTo>
                  <a:pt x="38100" y="0"/>
                </a:moveTo>
                <a:lnTo>
                  <a:pt x="4457700" y="0"/>
                </a:lnTo>
                <a:cubicBezTo>
                  <a:pt x="4478728" y="0"/>
                  <a:pt x="4495800" y="17072"/>
                  <a:pt x="4495800" y="38100"/>
                </a:cubicBezTo>
                <a:lnTo>
                  <a:pt x="4495800" y="38100"/>
                </a:lnTo>
                <a:lnTo>
                  <a:pt x="0" y="38100"/>
                </a:lnTo>
                <a:lnTo>
                  <a:pt x="0" y="38100"/>
                </a:lnTo>
                <a:cubicBezTo>
                  <a:pt x="0" y="17072"/>
                  <a:pt x="17072" y="0"/>
                  <a:pt x="38100" y="0"/>
                </a:cubicBezTo>
                <a:close/>
              </a:path>
            </a:pathLst>
          </a:custGeom>
          <a:solidFill>
            <a:srgbClr val="C5A572"/>
          </a:solidFill>
          <a:ln/>
        </p:spPr>
      </p:sp>
      <p:sp>
        <p:nvSpPr>
          <p:cNvPr id="8" name="Shape 6"/>
          <p:cNvSpPr/>
          <p:nvPr/>
        </p:nvSpPr>
        <p:spPr>
          <a:xfrm>
            <a:off x="571500"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C5A572">
              <a:alpha val="10196"/>
            </a:srgbClr>
          </a:solidFill>
          <a:ln/>
        </p:spPr>
      </p:sp>
      <p:sp>
        <p:nvSpPr>
          <p:cNvPr id="9" name="Shape 7"/>
          <p:cNvSpPr/>
          <p:nvPr/>
        </p:nvSpPr>
        <p:spPr>
          <a:xfrm>
            <a:off x="709613" y="1524000"/>
            <a:ext cx="257175" cy="228600"/>
          </a:xfrm>
          <a:custGeom>
            <a:avLst/>
            <a:gdLst/>
            <a:ahLst/>
            <a:cxnLst/>
            <a:rect l="l" t="t" r="r" b="b"/>
            <a:pathLst>
              <a:path w="257175" h="228600">
                <a:moveTo>
                  <a:pt x="100013" y="110728"/>
                </a:moveTo>
                <a:cubicBezTo>
                  <a:pt x="129583" y="110728"/>
                  <a:pt x="153591" y="86721"/>
                  <a:pt x="153591" y="57150"/>
                </a:cubicBezTo>
                <a:cubicBezTo>
                  <a:pt x="153591" y="27579"/>
                  <a:pt x="129583" y="3572"/>
                  <a:pt x="100013" y="3572"/>
                </a:cubicBezTo>
                <a:cubicBezTo>
                  <a:pt x="70442" y="3572"/>
                  <a:pt x="46434" y="27579"/>
                  <a:pt x="46434" y="57150"/>
                </a:cubicBezTo>
                <a:cubicBezTo>
                  <a:pt x="46434" y="86721"/>
                  <a:pt x="70442" y="110728"/>
                  <a:pt x="100012" y="110728"/>
                </a:cubicBezTo>
                <a:close/>
                <a:moveTo>
                  <a:pt x="86752" y="135731"/>
                </a:moveTo>
                <a:cubicBezTo>
                  <a:pt x="42773" y="135731"/>
                  <a:pt x="7144" y="171361"/>
                  <a:pt x="7144" y="215339"/>
                </a:cubicBezTo>
                <a:cubicBezTo>
                  <a:pt x="7144" y="222662"/>
                  <a:pt x="13082" y="228600"/>
                  <a:pt x="20404" y="228600"/>
                </a:cubicBezTo>
                <a:lnTo>
                  <a:pt x="132695" y="228600"/>
                </a:lnTo>
                <a:cubicBezTo>
                  <a:pt x="116532" y="209580"/>
                  <a:pt x="107156" y="185068"/>
                  <a:pt x="107156" y="159127"/>
                </a:cubicBezTo>
                <a:lnTo>
                  <a:pt x="107156" y="145241"/>
                </a:lnTo>
                <a:cubicBezTo>
                  <a:pt x="107156" y="141982"/>
                  <a:pt x="107603" y="138767"/>
                  <a:pt x="108451" y="135731"/>
                </a:cubicBezTo>
                <a:lnTo>
                  <a:pt x="86752" y="135731"/>
                </a:lnTo>
                <a:close/>
                <a:moveTo>
                  <a:pt x="198819" y="218108"/>
                </a:moveTo>
                <a:lnTo>
                  <a:pt x="192881" y="220920"/>
                </a:lnTo>
                <a:lnTo>
                  <a:pt x="192881" y="136937"/>
                </a:lnTo>
                <a:lnTo>
                  <a:pt x="235744" y="151224"/>
                </a:lnTo>
                <a:lnTo>
                  <a:pt x="235744" y="159975"/>
                </a:lnTo>
                <a:cubicBezTo>
                  <a:pt x="235744" y="184889"/>
                  <a:pt x="221367" y="207526"/>
                  <a:pt x="198819" y="218152"/>
                </a:cubicBezTo>
                <a:close/>
                <a:moveTo>
                  <a:pt x="188372" y="115863"/>
                </a:moveTo>
                <a:lnTo>
                  <a:pt x="138366" y="132517"/>
                </a:lnTo>
                <a:cubicBezTo>
                  <a:pt x="132517" y="134481"/>
                  <a:pt x="128588" y="139928"/>
                  <a:pt x="128588" y="146090"/>
                </a:cubicBezTo>
                <a:lnTo>
                  <a:pt x="128588" y="159975"/>
                </a:lnTo>
                <a:cubicBezTo>
                  <a:pt x="128588" y="193194"/>
                  <a:pt x="147786" y="223421"/>
                  <a:pt x="177790" y="237530"/>
                </a:cubicBezTo>
                <a:lnTo>
                  <a:pt x="186050" y="241414"/>
                </a:lnTo>
                <a:cubicBezTo>
                  <a:pt x="188193" y="242396"/>
                  <a:pt x="190515" y="242932"/>
                  <a:pt x="192837" y="242932"/>
                </a:cubicBezTo>
                <a:cubicBezTo>
                  <a:pt x="195158" y="242932"/>
                  <a:pt x="197525" y="242396"/>
                  <a:pt x="199623" y="241414"/>
                </a:cubicBezTo>
                <a:lnTo>
                  <a:pt x="207883" y="237530"/>
                </a:lnTo>
                <a:cubicBezTo>
                  <a:pt x="237976" y="223376"/>
                  <a:pt x="257175" y="193149"/>
                  <a:pt x="257175" y="159931"/>
                </a:cubicBezTo>
                <a:lnTo>
                  <a:pt x="257175" y="146045"/>
                </a:lnTo>
                <a:cubicBezTo>
                  <a:pt x="257175" y="139884"/>
                  <a:pt x="253246" y="134436"/>
                  <a:pt x="247397" y="132472"/>
                </a:cubicBezTo>
                <a:lnTo>
                  <a:pt x="197391" y="115818"/>
                </a:lnTo>
                <a:cubicBezTo>
                  <a:pt x="194444" y="114836"/>
                  <a:pt x="191274" y="114836"/>
                  <a:pt x="188372" y="115818"/>
                </a:cubicBezTo>
                <a:close/>
              </a:path>
            </a:pathLst>
          </a:custGeom>
          <a:solidFill>
            <a:srgbClr val="C5A572"/>
          </a:solidFill>
          <a:ln/>
        </p:spPr>
      </p:sp>
      <p:sp>
        <p:nvSpPr>
          <p:cNvPr id="10" name="Text 8"/>
          <p:cNvSpPr/>
          <p:nvPr/>
        </p:nvSpPr>
        <p:spPr>
          <a:xfrm>
            <a:off x="1219200" y="1409700"/>
            <a:ext cx="20955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Committee Chairperson</a:t>
            </a:r>
            <a:endParaRPr lang="en-US" sz="1600" dirty="0"/>
          </a:p>
        </p:txBody>
      </p:sp>
      <p:sp>
        <p:nvSpPr>
          <p:cNvPr id="11" name="Text 9"/>
          <p:cNvSpPr/>
          <p:nvPr/>
        </p:nvSpPr>
        <p:spPr>
          <a:xfrm>
            <a:off x="1219200" y="1676400"/>
            <a:ext cx="2066925"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Independent Leadership</a:t>
            </a:r>
            <a:endParaRPr lang="en-US" sz="1600" dirty="0"/>
          </a:p>
        </p:txBody>
      </p:sp>
      <p:sp>
        <p:nvSpPr>
          <p:cNvPr id="12" name="Shape 10"/>
          <p:cNvSpPr/>
          <p:nvPr/>
        </p:nvSpPr>
        <p:spPr>
          <a:xfrm>
            <a:off x="571500" y="2057400"/>
            <a:ext cx="4114800" cy="1257300"/>
          </a:xfrm>
          <a:custGeom>
            <a:avLst/>
            <a:gdLst/>
            <a:ahLst/>
            <a:cxnLst/>
            <a:rect l="l" t="t" r="r" b="b"/>
            <a:pathLst>
              <a:path w="4114800" h="1257300">
                <a:moveTo>
                  <a:pt x="114301" y="0"/>
                </a:moveTo>
                <a:lnTo>
                  <a:pt x="4000499" y="0"/>
                </a:lnTo>
                <a:cubicBezTo>
                  <a:pt x="4063583" y="0"/>
                  <a:pt x="4114800" y="51217"/>
                  <a:pt x="4114800" y="114301"/>
                </a:cubicBezTo>
                <a:lnTo>
                  <a:pt x="4114800" y="1142999"/>
                </a:lnTo>
                <a:cubicBezTo>
                  <a:pt x="4114800" y="1206083"/>
                  <a:pt x="4063583" y="1257300"/>
                  <a:pt x="4000499" y="1257300"/>
                </a:cubicBezTo>
                <a:lnTo>
                  <a:pt x="114301" y="1257300"/>
                </a:lnTo>
                <a:cubicBezTo>
                  <a:pt x="51217" y="1257300"/>
                  <a:pt x="0" y="1206083"/>
                  <a:pt x="0" y="1142999"/>
                </a:cubicBezTo>
                <a:lnTo>
                  <a:pt x="0" y="114301"/>
                </a:lnTo>
                <a:cubicBezTo>
                  <a:pt x="0" y="51217"/>
                  <a:pt x="51217" y="0"/>
                  <a:pt x="114301" y="0"/>
                </a:cubicBezTo>
                <a:close/>
              </a:path>
            </a:pathLst>
          </a:custGeom>
          <a:solidFill>
            <a:srgbClr val="C5A572">
              <a:alpha val="5098"/>
            </a:srgbClr>
          </a:solidFill>
          <a:ln/>
        </p:spPr>
      </p:sp>
      <p:sp>
        <p:nvSpPr>
          <p:cNvPr id="13" name="Text 11"/>
          <p:cNvSpPr/>
          <p:nvPr/>
        </p:nvSpPr>
        <p:spPr>
          <a:xfrm>
            <a:off x="723900" y="2209800"/>
            <a:ext cx="3924300" cy="304800"/>
          </a:xfrm>
          <a:prstGeom prst="rect">
            <a:avLst/>
          </a:prstGeom>
          <a:noFill/>
          <a:ln/>
        </p:spPr>
        <p:txBody>
          <a:bodyPr wrap="square" lIns="0" tIns="0" rIns="0" bIns="0" rtlCol="0" anchor="ctr"/>
          <a:lstStyle/>
          <a:p>
            <a:pPr>
              <a:lnSpc>
                <a:spcPct val="110000"/>
              </a:lnSpc>
            </a:pPr>
            <a:r>
              <a:rPr lang="en-US" sz="1800" b="1" dirty="0">
                <a:solidFill>
                  <a:srgbClr val="1E3A5F"/>
                </a:solidFill>
                <a:latin typeface="Quattrocento Sans" pitchFamily="34" charset="0"/>
                <a:ea typeface="Quattrocento Sans" pitchFamily="34" charset="-122"/>
                <a:cs typeface="Quattrocento Sans" pitchFamily="34" charset="-120"/>
              </a:rPr>
              <a:t>Dr. M.V. Chakranarayan</a:t>
            </a:r>
            <a:endParaRPr lang="en-US" sz="1600" dirty="0"/>
          </a:p>
        </p:txBody>
      </p:sp>
      <p:sp>
        <p:nvSpPr>
          <p:cNvPr id="14" name="Text 12"/>
          <p:cNvSpPr/>
          <p:nvPr/>
        </p:nvSpPr>
        <p:spPr>
          <a:xfrm>
            <a:off x="723900" y="2590800"/>
            <a:ext cx="3886200" cy="228600"/>
          </a:xfrm>
          <a:prstGeom prst="rect">
            <a:avLst/>
          </a:prstGeom>
          <a:noFill/>
          <a:ln/>
        </p:spPr>
        <p:txBody>
          <a:bodyPr wrap="square" lIns="0" tIns="0" rIns="0" bIns="0" rtlCol="0" anchor="ctr"/>
          <a:lstStyle/>
          <a:p>
            <a:pPr>
              <a:lnSpc>
                <a:spcPct val="130000"/>
              </a:lnSpc>
            </a:pPr>
            <a:r>
              <a:rPr lang="en-US" sz="1200" dirty="0">
                <a:solidFill>
                  <a:srgbClr val="2D3748">
                    <a:alpha val="70000"/>
                  </a:srgbClr>
                </a:solidFill>
                <a:latin typeface="Quattrocento Sans" pitchFamily="34" charset="0"/>
                <a:ea typeface="Quattrocento Sans" pitchFamily="34" charset="-122"/>
                <a:cs typeface="Quattrocento Sans" pitchFamily="34" charset="-120"/>
              </a:rPr>
              <a:t>Independent Director</a:t>
            </a:r>
            <a:endParaRPr lang="en-US" sz="1600" dirty="0"/>
          </a:p>
        </p:txBody>
      </p:sp>
      <p:sp>
        <p:nvSpPr>
          <p:cNvPr id="15" name="Shape 13"/>
          <p:cNvSpPr/>
          <p:nvPr/>
        </p:nvSpPr>
        <p:spPr>
          <a:xfrm>
            <a:off x="723900" y="2933700"/>
            <a:ext cx="1143000" cy="228600"/>
          </a:xfrm>
          <a:custGeom>
            <a:avLst/>
            <a:gdLst/>
            <a:ahLst/>
            <a:cxnLst/>
            <a:rect l="l" t="t" r="r" b="b"/>
            <a:pathLst>
              <a:path w="1143000" h="228600">
                <a:moveTo>
                  <a:pt x="114300" y="0"/>
                </a:moveTo>
                <a:lnTo>
                  <a:pt x="1028700" y="0"/>
                </a:lnTo>
                <a:cubicBezTo>
                  <a:pt x="1091784" y="0"/>
                  <a:pt x="1143000" y="51216"/>
                  <a:pt x="1143000" y="114300"/>
                </a:cubicBezTo>
                <a:lnTo>
                  <a:pt x="1143000" y="114300"/>
                </a:lnTo>
                <a:cubicBezTo>
                  <a:pt x="1143000" y="177384"/>
                  <a:pt x="1091784" y="228600"/>
                  <a:pt x="1028700" y="228600"/>
                </a:cubicBezTo>
                <a:lnTo>
                  <a:pt x="114300" y="228600"/>
                </a:lnTo>
                <a:cubicBezTo>
                  <a:pt x="51216" y="228600"/>
                  <a:pt x="0" y="177384"/>
                  <a:pt x="0" y="114300"/>
                </a:cubicBezTo>
                <a:lnTo>
                  <a:pt x="0" y="114300"/>
                </a:lnTo>
                <a:cubicBezTo>
                  <a:pt x="0" y="51216"/>
                  <a:pt x="51216" y="0"/>
                  <a:pt x="114300" y="0"/>
                </a:cubicBezTo>
                <a:close/>
              </a:path>
            </a:pathLst>
          </a:custGeom>
          <a:solidFill>
            <a:srgbClr val="C5A572">
              <a:alpha val="20000"/>
            </a:srgbClr>
          </a:solidFill>
          <a:ln/>
        </p:spPr>
      </p:sp>
      <p:sp>
        <p:nvSpPr>
          <p:cNvPr id="16" name="Text 14"/>
          <p:cNvSpPr/>
          <p:nvPr/>
        </p:nvSpPr>
        <p:spPr>
          <a:xfrm>
            <a:off x="723900" y="2933700"/>
            <a:ext cx="1200150" cy="228600"/>
          </a:xfrm>
          <a:prstGeom prst="rect">
            <a:avLst/>
          </a:prstGeom>
          <a:noFill/>
          <a:ln/>
        </p:spPr>
        <p:txBody>
          <a:bodyPr wrap="square" lIns="114300" tIns="38100" rIns="114300" bIns="38100" rtlCol="0" anchor="ctr"/>
          <a:lstStyle/>
          <a:p>
            <a:pPr>
              <a:lnSpc>
                <a:spcPct val="110000"/>
              </a:lnSpc>
            </a:pPr>
            <a:r>
              <a:rPr lang="en-US" sz="900" b="1" dirty="0">
                <a:solidFill>
                  <a:srgbClr val="C5A572"/>
                </a:solidFill>
                <a:latin typeface="Quattrocento Sans" pitchFamily="34" charset="0"/>
                <a:ea typeface="Quattrocento Sans" pitchFamily="34" charset="-122"/>
                <a:cs typeface="Quattrocento Sans" pitchFamily="34" charset="-120"/>
              </a:rPr>
              <a:t>Financial Expertise</a:t>
            </a:r>
            <a:endParaRPr lang="en-US" sz="1600" dirty="0"/>
          </a:p>
        </p:txBody>
      </p:sp>
      <p:sp>
        <p:nvSpPr>
          <p:cNvPr id="17" name="Shape 15"/>
          <p:cNvSpPr/>
          <p:nvPr/>
        </p:nvSpPr>
        <p:spPr>
          <a:xfrm>
            <a:off x="1941612" y="2933700"/>
            <a:ext cx="1400175" cy="228600"/>
          </a:xfrm>
          <a:custGeom>
            <a:avLst/>
            <a:gdLst/>
            <a:ahLst/>
            <a:cxnLst/>
            <a:rect l="l" t="t" r="r" b="b"/>
            <a:pathLst>
              <a:path w="1400175" h="228600">
                <a:moveTo>
                  <a:pt x="114300" y="0"/>
                </a:moveTo>
                <a:lnTo>
                  <a:pt x="1285875" y="0"/>
                </a:lnTo>
                <a:cubicBezTo>
                  <a:pt x="1348959" y="0"/>
                  <a:pt x="1400175" y="51216"/>
                  <a:pt x="1400175" y="114300"/>
                </a:cubicBezTo>
                <a:lnTo>
                  <a:pt x="1400175" y="114300"/>
                </a:lnTo>
                <a:cubicBezTo>
                  <a:pt x="1400175" y="177384"/>
                  <a:pt x="1348959" y="228600"/>
                  <a:pt x="1285875" y="228600"/>
                </a:cubicBezTo>
                <a:lnTo>
                  <a:pt x="114300" y="228600"/>
                </a:lnTo>
                <a:cubicBezTo>
                  <a:pt x="51216" y="228600"/>
                  <a:pt x="0" y="177384"/>
                  <a:pt x="0" y="114300"/>
                </a:cubicBezTo>
                <a:lnTo>
                  <a:pt x="0" y="114300"/>
                </a:lnTo>
                <a:cubicBezTo>
                  <a:pt x="0" y="51216"/>
                  <a:pt x="51216" y="0"/>
                  <a:pt x="114300" y="0"/>
                </a:cubicBezTo>
                <a:close/>
              </a:path>
            </a:pathLst>
          </a:custGeom>
          <a:solidFill>
            <a:srgbClr val="C5A572">
              <a:alpha val="20000"/>
            </a:srgbClr>
          </a:solidFill>
          <a:ln/>
        </p:spPr>
      </p:sp>
      <p:sp>
        <p:nvSpPr>
          <p:cNvPr id="18" name="Text 16"/>
          <p:cNvSpPr/>
          <p:nvPr/>
        </p:nvSpPr>
        <p:spPr>
          <a:xfrm>
            <a:off x="1941612" y="2933700"/>
            <a:ext cx="1457325" cy="228600"/>
          </a:xfrm>
          <a:prstGeom prst="rect">
            <a:avLst/>
          </a:prstGeom>
          <a:noFill/>
          <a:ln/>
        </p:spPr>
        <p:txBody>
          <a:bodyPr wrap="square" lIns="114300" tIns="38100" rIns="114300" bIns="38100" rtlCol="0" anchor="ctr"/>
          <a:lstStyle/>
          <a:p>
            <a:pPr>
              <a:lnSpc>
                <a:spcPct val="110000"/>
              </a:lnSpc>
            </a:pPr>
            <a:r>
              <a:rPr lang="en-US" sz="900" b="1" dirty="0">
                <a:solidFill>
                  <a:srgbClr val="C5A572"/>
                </a:solidFill>
                <a:latin typeface="Quattrocento Sans" pitchFamily="34" charset="0"/>
                <a:ea typeface="Quattrocento Sans" pitchFamily="34" charset="-122"/>
                <a:cs typeface="Quattrocento Sans" pitchFamily="34" charset="-120"/>
              </a:rPr>
              <a:t>Governance Experience</a:t>
            </a:r>
            <a:endParaRPr lang="en-US" sz="1600" dirty="0"/>
          </a:p>
        </p:txBody>
      </p:sp>
      <p:sp>
        <p:nvSpPr>
          <p:cNvPr id="19" name="Shape 17"/>
          <p:cNvSpPr/>
          <p:nvPr/>
        </p:nvSpPr>
        <p:spPr>
          <a:xfrm>
            <a:off x="381000" y="3676650"/>
            <a:ext cx="4495800" cy="2800350"/>
          </a:xfrm>
          <a:custGeom>
            <a:avLst/>
            <a:gdLst/>
            <a:ahLst/>
            <a:cxnLst/>
            <a:rect l="l" t="t" r="r" b="b"/>
            <a:pathLst>
              <a:path w="4495800" h="2800350">
                <a:moveTo>
                  <a:pt x="38100" y="0"/>
                </a:moveTo>
                <a:lnTo>
                  <a:pt x="4457700" y="0"/>
                </a:lnTo>
                <a:cubicBezTo>
                  <a:pt x="4478728" y="0"/>
                  <a:pt x="4495800" y="17072"/>
                  <a:pt x="4495800" y="38100"/>
                </a:cubicBezTo>
                <a:lnTo>
                  <a:pt x="4495800" y="2647955"/>
                </a:lnTo>
                <a:cubicBezTo>
                  <a:pt x="4495800" y="2732120"/>
                  <a:pt x="4427570" y="2800350"/>
                  <a:pt x="4343405" y="2800350"/>
                </a:cubicBezTo>
                <a:lnTo>
                  <a:pt x="152395" y="2800350"/>
                </a:lnTo>
                <a:cubicBezTo>
                  <a:pt x="68230" y="2800350"/>
                  <a:pt x="0" y="2732120"/>
                  <a:pt x="0" y="2647955"/>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0" name="Shape 18"/>
          <p:cNvSpPr/>
          <p:nvPr/>
        </p:nvSpPr>
        <p:spPr>
          <a:xfrm>
            <a:off x="381000" y="3676650"/>
            <a:ext cx="4495800" cy="38100"/>
          </a:xfrm>
          <a:custGeom>
            <a:avLst/>
            <a:gdLst/>
            <a:ahLst/>
            <a:cxnLst/>
            <a:rect l="l" t="t" r="r" b="b"/>
            <a:pathLst>
              <a:path w="4495800" h="38100">
                <a:moveTo>
                  <a:pt x="38100" y="0"/>
                </a:moveTo>
                <a:lnTo>
                  <a:pt x="4457700" y="0"/>
                </a:lnTo>
                <a:cubicBezTo>
                  <a:pt x="4478728" y="0"/>
                  <a:pt x="4495800" y="17072"/>
                  <a:pt x="4495800" y="38100"/>
                </a:cubicBezTo>
                <a:lnTo>
                  <a:pt x="4495800" y="38100"/>
                </a:lnTo>
                <a:lnTo>
                  <a:pt x="0" y="38100"/>
                </a:lnTo>
                <a:lnTo>
                  <a:pt x="0" y="38100"/>
                </a:lnTo>
                <a:cubicBezTo>
                  <a:pt x="0" y="17072"/>
                  <a:pt x="17072" y="0"/>
                  <a:pt x="38100" y="0"/>
                </a:cubicBezTo>
                <a:close/>
              </a:path>
            </a:pathLst>
          </a:custGeom>
          <a:solidFill>
            <a:srgbClr val="1E3A5F"/>
          </a:solidFill>
          <a:ln/>
        </p:spPr>
      </p:sp>
      <p:sp>
        <p:nvSpPr>
          <p:cNvPr id="21" name="Shape 19"/>
          <p:cNvSpPr/>
          <p:nvPr/>
        </p:nvSpPr>
        <p:spPr>
          <a:xfrm>
            <a:off x="571500" y="3886200"/>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1E3A5F">
              <a:alpha val="10196"/>
            </a:srgbClr>
          </a:solidFill>
          <a:ln/>
        </p:spPr>
      </p:sp>
      <p:sp>
        <p:nvSpPr>
          <p:cNvPr id="22" name="Shape 20"/>
          <p:cNvSpPr/>
          <p:nvPr/>
        </p:nvSpPr>
        <p:spPr>
          <a:xfrm>
            <a:off x="704850" y="4019550"/>
            <a:ext cx="190500" cy="190500"/>
          </a:xfrm>
          <a:custGeom>
            <a:avLst/>
            <a:gdLst/>
            <a:ahLst/>
            <a:cxnLst/>
            <a:rect l="l" t="t" r="r" b="b"/>
            <a:pathLst>
              <a:path w="190500" h="190500">
                <a:moveTo>
                  <a:pt x="49783" y="13506"/>
                </a:moveTo>
                <a:cubicBezTo>
                  <a:pt x="53839" y="16334"/>
                  <a:pt x="54806" y="21915"/>
                  <a:pt x="51978" y="25933"/>
                </a:cubicBezTo>
                <a:lnTo>
                  <a:pt x="31142" y="55699"/>
                </a:lnTo>
                <a:cubicBezTo>
                  <a:pt x="29617" y="57857"/>
                  <a:pt x="27236" y="59234"/>
                  <a:pt x="24594" y="59457"/>
                </a:cubicBezTo>
                <a:cubicBezTo>
                  <a:pt x="21952" y="59680"/>
                  <a:pt x="19348" y="58787"/>
                  <a:pt x="17487" y="56927"/>
                </a:cubicBezTo>
                <a:lnTo>
                  <a:pt x="2604" y="42044"/>
                </a:lnTo>
                <a:cubicBezTo>
                  <a:pt x="-856" y="38546"/>
                  <a:pt x="-856" y="32891"/>
                  <a:pt x="2604" y="29394"/>
                </a:cubicBezTo>
                <a:cubicBezTo>
                  <a:pt x="6065" y="25896"/>
                  <a:pt x="11757" y="25933"/>
                  <a:pt x="15255" y="29394"/>
                </a:cubicBezTo>
                <a:lnTo>
                  <a:pt x="22622" y="36761"/>
                </a:lnTo>
                <a:lnTo>
                  <a:pt x="37356" y="15701"/>
                </a:lnTo>
                <a:cubicBezTo>
                  <a:pt x="40184" y="11646"/>
                  <a:pt x="45765" y="10678"/>
                  <a:pt x="49783" y="13506"/>
                </a:cubicBezTo>
                <a:close/>
                <a:moveTo>
                  <a:pt x="49783" y="73037"/>
                </a:moveTo>
                <a:cubicBezTo>
                  <a:pt x="53839" y="75865"/>
                  <a:pt x="54806" y="81446"/>
                  <a:pt x="51978" y="85465"/>
                </a:cubicBezTo>
                <a:lnTo>
                  <a:pt x="31142" y="115230"/>
                </a:lnTo>
                <a:cubicBezTo>
                  <a:pt x="29617" y="117388"/>
                  <a:pt x="27236" y="118765"/>
                  <a:pt x="24594" y="118988"/>
                </a:cubicBezTo>
                <a:cubicBezTo>
                  <a:pt x="21952" y="119211"/>
                  <a:pt x="19348" y="118318"/>
                  <a:pt x="17487" y="116458"/>
                </a:cubicBezTo>
                <a:lnTo>
                  <a:pt x="2604" y="101575"/>
                </a:lnTo>
                <a:cubicBezTo>
                  <a:pt x="-893" y="98078"/>
                  <a:pt x="-893" y="92422"/>
                  <a:pt x="2604" y="88962"/>
                </a:cubicBezTo>
                <a:cubicBezTo>
                  <a:pt x="6102" y="85502"/>
                  <a:pt x="11757" y="85465"/>
                  <a:pt x="15218" y="88962"/>
                </a:cubicBezTo>
                <a:lnTo>
                  <a:pt x="22585" y="96329"/>
                </a:lnTo>
                <a:lnTo>
                  <a:pt x="37319" y="75270"/>
                </a:lnTo>
                <a:cubicBezTo>
                  <a:pt x="40146" y="71214"/>
                  <a:pt x="45727" y="70247"/>
                  <a:pt x="49746" y="73075"/>
                </a:cubicBezTo>
                <a:close/>
                <a:moveTo>
                  <a:pt x="83344" y="35719"/>
                </a:moveTo>
                <a:cubicBezTo>
                  <a:pt x="83344" y="29133"/>
                  <a:pt x="88664" y="23812"/>
                  <a:pt x="95250" y="23812"/>
                </a:cubicBezTo>
                <a:lnTo>
                  <a:pt x="178594" y="23812"/>
                </a:lnTo>
                <a:cubicBezTo>
                  <a:pt x="185179" y="23812"/>
                  <a:pt x="190500" y="29133"/>
                  <a:pt x="190500" y="35719"/>
                </a:cubicBezTo>
                <a:cubicBezTo>
                  <a:pt x="190500" y="42304"/>
                  <a:pt x="185179" y="47625"/>
                  <a:pt x="178594" y="47625"/>
                </a:cubicBezTo>
                <a:lnTo>
                  <a:pt x="95250" y="47625"/>
                </a:lnTo>
                <a:cubicBezTo>
                  <a:pt x="88664" y="47625"/>
                  <a:pt x="83344" y="42304"/>
                  <a:pt x="83344" y="35719"/>
                </a:cubicBezTo>
                <a:close/>
                <a:moveTo>
                  <a:pt x="83344" y="95250"/>
                </a:moveTo>
                <a:cubicBezTo>
                  <a:pt x="83344" y="88664"/>
                  <a:pt x="88664" y="83344"/>
                  <a:pt x="95250" y="83344"/>
                </a:cubicBezTo>
                <a:lnTo>
                  <a:pt x="178594" y="83344"/>
                </a:lnTo>
                <a:cubicBezTo>
                  <a:pt x="185179" y="83344"/>
                  <a:pt x="190500" y="88664"/>
                  <a:pt x="190500" y="95250"/>
                </a:cubicBezTo>
                <a:cubicBezTo>
                  <a:pt x="190500" y="101836"/>
                  <a:pt x="185179" y="107156"/>
                  <a:pt x="178594" y="107156"/>
                </a:cubicBezTo>
                <a:lnTo>
                  <a:pt x="95250" y="107156"/>
                </a:lnTo>
                <a:cubicBezTo>
                  <a:pt x="88664" y="107156"/>
                  <a:pt x="83344" y="101836"/>
                  <a:pt x="83344" y="95250"/>
                </a:cubicBezTo>
                <a:close/>
                <a:moveTo>
                  <a:pt x="59531" y="154781"/>
                </a:moveTo>
                <a:cubicBezTo>
                  <a:pt x="59531" y="148196"/>
                  <a:pt x="64852" y="142875"/>
                  <a:pt x="71438" y="142875"/>
                </a:cubicBezTo>
                <a:lnTo>
                  <a:pt x="178594" y="142875"/>
                </a:lnTo>
                <a:cubicBezTo>
                  <a:pt x="185179" y="142875"/>
                  <a:pt x="190500" y="148196"/>
                  <a:pt x="190500" y="154781"/>
                </a:cubicBezTo>
                <a:cubicBezTo>
                  <a:pt x="190500" y="161367"/>
                  <a:pt x="185179" y="166688"/>
                  <a:pt x="178594" y="166688"/>
                </a:cubicBezTo>
                <a:lnTo>
                  <a:pt x="71438" y="166688"/>
                </a:lnTo>
                <a:cubicBezTo>
                  <a:pt x="64852" y="166688"/>
                  <a:pt x="59531" y="161367"/>
                  <a:pt x="59531" y="154781"/>
                </a:cubicBezTo>
                <a:close/>
                <a:moveTo>
                  <a:pt x="23812" y="139898"/>
                </a:moveTo>
                <a:cubicBezTo>
                  <a:pt x="32027" y="139898"/>
                  <a:pt x="38695" y="146567"/>
                  <a:pt x="38695" y="154781"/>
                </a:cubicBezTo>
                <a:cubicBezTo>
                  <a:pt x="38695" y="162995"/>
                  <a:pt x="32027" y="169664"/>
                  <a:pt x="23812" y="169664"/>
                </a:cubicBezTo>
                <a:cubicBezTo>
                  <a:pt x="15598" y="169664"/>
                  <a:pt x="8930" y="162995"/>
                  <a:pt x="8930" y="154781"/>
                </a:cubicBezTo>
                <a:cubicBezTo>
                  <a:pt x="8930" y="146567"/>
                  <a:pt x="15598" y="139898"/>
                  <a:pt x="23812" y="139898"/>
                </a:cubicBezTo>
                <a:close/>
              </a:path>
            </a:pathLst>
          </a:custGeom>
          <a:solidFill>
            <a:srgbClr val="1E3A5F"/>
          </a:solidFill>
          <a:ln/>
        </p:spPr>
      </p:sp>
      <p:sp>
        <p:nvSpPr>
          <p:cNvPr id="23" name="Text 21"/>
          <p:cNvSpPr/>
          <p:nvPr/>
        </p:nvSpPr>
        <p:spPr>
          <a:xfrm>
            <a:off x="1143000" y="3981450"/>
            <a:ext cx="177165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Key Responsibilities</a:t>
            </a:r>
            <a:endParaRPr lang="en-US" sz="1600" dirty="0"/>
          </a:p>
        </p:txBody>
      </p:sp>
      <p:sp>
        <p:nvSpPr>
          <p:cNvPr id="24" name="Shape 22"/>
          <p:cNvSpPr/>
          <p:nvPr/>
        </p:nvSpPr>
        <p:spPr>
          <a:xfrm>
            <a:off x="571500" y="4495800"/>
            <a:ext cx="2000250" cy="800100"/>
          </a:xfrm>
          <a:custGeom>
            <a:avLst/>
            <a:gdLst/>
            <a:ahLst/>
            <a:cxnLst/>
            <a:rect l="l" t="t" r="r" b="b"/>
            <a:pathLst>
              <a:path w="2000250" h="800100">
                <a:moveTo>
                  <a:pt x="114302" y="0"/>
                </a:moveTo>
                <a:lnTo>
                  <a:pt x="1885948" y="0"/>
                </a:lnTo>
                <a:cubicBezTo>
                  <a:pt x="1949033" y="0"/>
                  <a:pt x="2000250" y="51217"/>
                  <a:pt x="2000250" y="114302"/>
                </a:cubicBezTo>
                <a:lnTo>
                  <a:pt x="2000250" y="685798"/>
                </a:lnTo>
                <a:cubicBezTo>
                  <a:pt x="2000250" y="748883"/>
                  <a:pt x="1949033" y="800100"/>
                  <a:pt x="1885948" y="800100"/>
                </a:cubicBezTo>
                <a:lnTo>
                  <a:pt x="114302" y="800100"/>
                </a:lnTo>
                <a:cubicBezTo>
                  <a:pt x="51217" y="800100"/>
                  <a:pt x="0" y="748883"/>
                  <a:pt x="0" y="685798"/>
                </a:cubicBezTo>
                <a:lnTo>
                  <a:pt x="0" y="114302"/>
                </a:lnTo>
                <a:cubicBezTo>
                  <a:pt x="0" y="51217"/>
                  <a:pt x="51217" y="0"/>
                  <a:pt x="114302" y="0"/>
                </a:cubicBezTo>
                <a:close/>
              </a:path>
            </a:pathLst>
          </a:custGeom>
          <a:solidFill>
            <a:srgbClr val="1E3A5F">
              <a:alpha val="5098"/>
            </a:srgbClr>
          </a:solidFill>
          <a:ln/>
        </p:spPr>
      </p:sp>
      <p:sp>
        <p:nvSpPr>
          <p:cNvPr id="25" name="Shape 23"/>
          <p:cNvSpPr/>
          <p:nvPr/>
        </p:nvSpPr>
        <p:spPr>
          <a:xfrm>
            <a:off x="704850" y="4629150"/>
            <a:ext cx="152400" cy="152400"/>
          </a:xfrm>
          <a:custGeom>
            <a:avLst/>
            <a:gdLst/>
            <a:ahLst/>
            <a:cxnLst/>
            <a:rect l="l" t="t" r="r" b="b"/>
            <a:pathLst>
              <a:path w="152400" h="152400">
                <a:moveTo>
                  <a:pt x="9525" y="9525"/>
                </a:moveTo>
                <a:cubicBezTo>
                  <a:pt x="14794" y="9525"/>
                  <a:pt x="19050" y="13781"/>
                  <a:pt x="19050" y="19050"/>
                </a:cubicBezTo>
                <a:lnTo>
                  <a:pt x="19050" y="119062"/>
                </a:lnTo>
                <a:cubicBezTo>
                  <a:pt x="19050" y="121682"/>
                  <a:pt x="21193" y="123825"/>
                  <a:pt x="23813" y="123825"/>
                </a:cubicBezTo>
                <a:lnTo>
                  <a:pt x="142875" y="123825"/>
                </a:lnTo>
                <a:cubicBezTo>
                  <a:pt x="148144" y="123825"/>
                  <a:pt x="152400" y="128081"/>
                  <a:pt x="152400" y="133350"/>
                </a:cubicBezTo>
                <a:cubicBezTo>
                  <a:pt x="152400" y="138619"/>
                  <a:pt x="148144" y="142875"/>
                  <a:pt x="142875" y="142875"/>
                </a:cubicBezTo>
                <a:lnTo>
                  <a:pt x="23813" y="142875"/>
                </a:lnTo>
                <a:cubicBezTo>
                  <a:pt x="10656" y="142875"/>
                  <a:pt x="0" y="132219"/>
                  <a:pt x="0" y="119062"/>
                </a:cubicBezTo>
                <a:lnTo>
                  <a:pt x="0" y="19050"/>
                </a:lnTo>
                <a:cubicBezTo>
                  <a:pt x="0" y="13781"/>
                  <a:pt x="4256" y="9525"/>
                  <a:pt x="9525" y="9525"/>
                </a:cubicBezTo>
                <a:close/>
                <a:moveTo>
                  <a:pt x="38100" y="28575"/>
                </a:moveTo>
                <a:cubicBezTo>
                  <a:pt x="38100" y="23306"/>
                  <a:pt x="42356" y="19050"/>
                  <a:pt x="47625" y="19050"/>
                </a:cubicBezTo>
                <a:lnTo>
                  <a:pt x="104775" y="19050"/>
                </a:lnTo>
                <a:cubicBezTo>
                  <a:pt x="110044" y="19050"/>
                  <a:pt x="114300" y="23306"/>
                  <a:pt x="114300" y="28575"/>
                </a:cubicBezTo>
                <a:cubicBezTo>
                  <a:pt x="114300" y="33844"/>
                  <a:pt x="110044" y="38100"/>
                  <a:pt x="104775" y="38100"/>
                </a:cubicBezTo>
                <a:lnTo>
                  <a:pt x="47625" y="38100"/>
                </a:lnTo>
                <a:cubicBezTo>
                  <a:pt x="42356" y="38100"/>
                  <a:pt x="38100" y="33844"/>
                  <a:pt x="38100" y="28575"/>
                </a:cubicBezTo>
                <a:close/>
                <a:moveTo>
                  <a:pt x="47625" y="52388"/>
                </a:moveTo>
                <a:lnTo>
                  <a:pt x="85725" y="52388"/>
                </a:lnTo>
                <a:cubicBezTo>
                  <a:pt x="90994" y="52388"/>
                  <a:pt x="95250" y="56644"/>
                  <a:pt x="95250" y="61912"/>
                </a:cubicBezTo>
                <a:cubicBezTo>
                  <a:pt x="95250" y="67181"/>
                  <a:pt x="90994" y="71438"/>
                  <a:pt x="85725" y="71438"/>
                </a:cubicBezTo>
                <a:lnTo>
                  <a:pt x="47625" y="71438"/>
                </a:lnTo>
                <a:cubicBezTo>
                  <a:pt x="42356" y="71438"/>
                  <a:pt x="38100" y="67181"/>
                  <a:pt x="38100" y="61912"/>
                </a:cubicBezTo>
                <a:cubicBezTo>
                  <a:pt x="38100" y="56644"/>
                  <a:pt x="42356" y="52388"/>
                  <a:pt x="47625" y="52388"/>
                </a:cubicBezTo>
                <a:close/>
                <a:moveTo>
                  <a:pt x="47625" y="85725"/>
                </a:moveTo>
                <a:lnTo>
                  <a:pt x="123825" y="85725"/>
                </a:lnTo>
                <a:cubicBezTo>
                  <a:pt x="129094" y="85725"/>
                  <a:pt x="133350" y="89981"/>
                  <a:pt x="133350" y="95250"/>
                </a:cubicBezTo>
                <a:cubicBezTo>
                  <a:pt x="133350" y="100519"/>
                  <a:pt x="129094" y="104775"/>
                  <a:pt x="123825" y="104775"/>
                </a:cubicBezTo>
                <a:lnTo>
                  <a:pt x="47625" y="104775"/>
                </a:lnTo>
                <a:cubicBezTo>
                  <a:pt x="42356" y="104775"/>
                  <a:pt x="38100" y="100519"/>
                  <a:pt x="38100" y="95250"/>
                </a:cubicBezTo>
                <a:cubicBezTo>
                  <a:pt x="38100" y="89981"/>
                  <a:pt x="42356" y="85725"/>
                  <a:pt x="47625" y="85725"/>
                </a:cubicBezTo>
                <a:close/>
              </a:path>
            </a:pathLst>
          </a:custGeom>
          <a:solidFill>
            <a:srgbClr val="1E3A5F"/>
          </a:solidFill>
          <a:ln/>
        </p:spPr>
      </p:sp>
      <p:sp>
        <p:nvSpPr>
          <p:cNvPr id="26" name="Text 24"/>
          <p:cNvSpPr/>
          <p:nvPr/>
        </p:nvSpPr>
        <p:spPr>
          <a:xfrm>
            <a:off x="952500" y="4610100"/>
            <a:ext cx="1047750"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Financial Results</a:t>
            </a:r>
            <a:endParaRPr lang="en-US" sz="1600" dirty="0"/>
          </a:p>
        </p:txBody>
      </p:sp>
      <p:sp>
        <p:nvSpPr>
          <p:cNvPr id="27" name="Text 25"/>
          <p:cNvSpPr/>
          <p:nvPr/>
        </p:nvSpPr>
        <p:spPr>
          <a:xfrm>
            <a:off x="685800" y="4876800"/>
            <a:ext cx="1828800" cy="3048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Review quarterly and annual financial statements</a:t>
            </a:r>
            <a:endParaRPr lang="en-US" sz="1600" dirty="0"/>
          </a:p>
        </p:txBody>
      </p:sp>
      <p:sp>
        <p:nvSpPr>
          <p:cNvPr id="28" name="Shape 26"/>
          <p:cNvSpPr/>
          <p:nvPr/>
        </p:nvSpPr>
        <p:spPr>
          <a:xfrm>
            <a:off x="2686050" y="4495800"/>
            <a:ext cx="2000250" cy="800100"/>
          </a:xfrm>
          <a:custGeom>
            <a:avLst/>
            <a:gdLst/>
            <a:ahLst/>
            <a:cxnLst/>
            <a:rect l="l" t="t" r="r" b="b"/>
            <a:pathLst>
              <a:path w="2000250" h="800100">
                <a:moveTo>
                  <a:pt x="114302" y="0"/>
                </a:moveTo>
                <a:lnTo>
                  <a:pt x="1885948" y="0"/>
                </a:lnTo>
                <a:cubicBezTo>
                  <a:pt x="1949033" y="0"/>
                  <a:pt x="2000250" y="51217"/>
                  <a:pt x="2000250" y="114302"/>
                </a:cubicBezTo>
                <a:lnTo>
                  <a:pt x="2000250" y="685798"/>
                </a:lnTo>
                <a:cubicBezTo>
                  <a:pt x="2000250" y="748883"/>
                  <a:pt x="1949033" y="800100"/>
                  <a:pt x="1885948" y="800100"/>
                </a:cubicBezTo>
                <a:lnTo>
                  <a:pt x="114302" y="800100"/>
                </a:lnTo>
                <a:cubicBezTo>
                  <a:pt x="51217" y="800100"/>
                  <a:pt x="0" y="748883"/>
                  <a:pt x="0" y="685798"/>
                </a:cubicBezTo>
                <a:lnTo>
                  <a:pt x="0" y="114302"/>
                </a:lnTo>
                <a:cubicBezTo>
                  <a:pt x="0" y="51217"/>
                  <a:pt x="51217" y="0"/>
                  <a:pt x="114302" y="0"/>
                </a:cubicBezTo>
                <a:close/>
              </a:path>
            </a:pathLst>
          </a:custGeom>
          <a:solidFill>
            <a:srgbClr val="1E3A5F">
              <a:alpha val="5098"/>
            </a:srgbClr>
          </a:solidFill>
          <a:ln/>
        </p:spPr>
      </p:sp>
      <p:sp>
        <p:nvSpPr>
          <p:cNvPr id="29" name="Shape 27"/>
          <p:cNvSpPr/>
          <p:nvPr/>
        </p:nvSpPr>
        <p:spPr>
          <a:xfrm>
            <a:off x="2819400" y="4629150"/>
            <a:ext cx="152400" cy="152400"/>
          </a:xfrm>
          <a:custGeom>
            <a:avLst/>
            <a:gdLst/>
            <a:ahLst/>
            <a:cxnLst/>
            <a:rect l="l" t="t" r="r" b="b"/>
            <a:pathLst>
              <a:path w="152400" h="152400">
                <a:moveTo>
                  <a:pt x="123825" y="61912"/>
                </a:moveTo>
                <a:cubicBezTo>
                  <a:pt x="123825" y="75575"/>
                  <a:pt x="119390" y="88196"/>
                  <a:pt x="111919" y="98435"/>
                </a:cubicBezTo>
                <a:lnTo>
                  <a:pt x="149602" y="136148"/>
                </a:lnTo>
                <a:cubicBezTo>
                  <a:pt x="153323" y="139869"/>
                  <a:pt x="153323" y="145911"/>
                  <a:pt x="149602" y="149632"/>
                </a:cubicBezTo>
                <a:cubicBezTo>
                  <a:pt x="145881" y="153353"/>
                  <a:pt x="139839" y="153353"/>
                  <a:pt x="136118" y="149632"/>
                </a:cubicBezTo>
                <a:lnTo>
                  <a:pt x="98435" y="111919"/>
                </a:lnTo>
                <a:cubicBezTo>
                  <a:pt x="88196" y="119390"/>
                  <a:pt x="75575" y="123825"/>
                  <a:pt x="61912" y="123825"/>
                </a:cubicBezTo>
                <a:cubicBezTo>
                  <a:pt x="27712" y="123825"/>
                  <a:pt x="0" y="96113"/>
                  <a:pt x="0" y="61912"/>
                </a:cubicBezTo>
                <a:cubicBezTo>
                  <a:pt x="0" y="27712"/>
                  <a:pt x="27712" y="0"/>
                  <a:pt x="61912" y="0"/>
                </a:cubicBezTo>
                <a:cubicBezTo>
                  <a:pt x="96113" y="0"/>
                  <a:pt x="123825" y="27712"/>
                  <a:pt x="123825" y="61912"/>
                </a:cubicBezTo>
                <a:close/>
                <a:moveTo>
                  <a:pt x="61912" y="104775"/>
                </a:moveTo>
                <a:cubicBezTo>
                  <a:pt x="85569" y="104775"/>
                  <a:pt x="104775" y="85569"/>
                  <a:pt x="104775" y="61912"/>
                </a:cubicBezTo>
                <a:cubicBezTo>
                  <a:pt x="104775" y="38256"/>
                  <a:pt x="85569" y="19050"/>
                  <a:pt x="61912" y="19050"/>
                </a:cubicBezTo>
                <a:cubicBezTo>
                  <a:pt x="38256" y="19050"/>
                  <a:pt x="19050" y="38256"/>
                  <a:pt x="19050" y="61912"/>
                </a:cubicBezTo>
                <a:cubicBezTo>
                  <a:pt x="19050" y="85569"/>
                  <a:pt x="38256" y="104775"/>
                  <a:pt x="61912" y="104775"/>
                </a:cubicBezTo>
                <a:close/>
              </a:path>
            </a:pathLst>
          </a:custGeom>
          <a:solidFill>
            <a:srgbClr val="1E3A5F"/>
          </a:solidFill>
          <a:ln/>
        </p:spPr>
      </p:sp>
      <p:sp>
        <p:nvSpPr>
          <p:cNvPr id="30" name="Text 28"/>
          <p:cNvSpPr/>
          <p:nvPr/>
        </p:nvSpPr>
        <p:spPr>
          <a:xfrm>
            <a:off x="3067050" y="4610100"/>
            <a:ext cx="847725"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Internal Audit</a:t>
            </a:r>
            <a:endParaRPr lang="en-US" sz="1600" dirty="0"/>
          </a:p>
        </p:txBody>
      </p:sp>
      <p:sp>
        <p:nvSpPr>
          <p:cNvPr id="31" name="Text 29"/>
          <p:cNvSpPr/>
          <p:nvPr/>
        </p:nvSpPr>
        <p:spPr>
          <a:xfrm>
            <a:off x="2800350" y="4876800"/>
            <a:ext cx="1828800" cy="3048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Oversee internal audit functions and findings</a:t>
            </a:r>
            <a:endParaRPr lang="en-US" sz="1600" dirty="0"/>
          </a:p>
        </p:txBody>
      </p:sp>
      <p:sp>
        <p:nvSpPr>
          <p:cNvPr id="32" name="Shape 30"/>
          <p:cNvSpPr/>
          <p:nvPr/>
        </p:nvSpPr>
        <p:spPr>
          <a:xfrm>
            <a:off x="571500" y="5410200"/>
            <a:ext cx="2000250" cy="800100"/>
          </a:xfrm>
          <a:custGeom>
            <a:avLst/>
            <a:gdLst/>
            <a:ahLst/>
            <a:cxnLst/>
            <a:rect l="l" t="t" r="r" b="b"/>
            <a:pathLst>
              <a:path w="2000250" h="800100">
                <a:moveTo>
                  <a:pt x="114302" y="0"/>
                </a:moveTo>
                <a:lnTo>
                  <a:pt x="1885948" y="0"/>
                </a:lnTo>
                <a:cubicBezTo>
                  <a:pt x="1949033" y="0"/>
                  <a:pt x="2000250" y="51217"/>
                  <a:pt x="2000250" y="114302"/>
                </a:cubicBezTo>
                <a:lnTo>
                  <a:pt x="2000250" y="685798"/>
                </a:lnTo>
                <a:cubicBezTo>
                  <a:pt x="2000250" y="748883"/>
                  <a:pt x="1949033" y="800100"/>
                  <a:pt x="1885948" y="800100"/>
                </a:cubicBezTo>
                <a:lnTo>
                  <a:pt x="114302" y="800100"/>
                </a:lnTo>
                <a:cubicBezTo>
                  <a:pt x="51217" y="800100"/>
                  <a:pt x="0" y="748883"/>
                  <a:pt x="0" y="685798"/>
                </a:cubicBezTo>
                <a:lnTo>
                  <a:pt x="0" y="114302"/>
                </a:lnTo>
                <a:cubicBezTo>
                  <a:pt x="0" y="51217"/>
                  <a:pt x="51217" y="0"/>
                  <a:pt x="114302" y="0"/>
                </a:cubicBezTo>
                <a:close/>
              </a:path>
            </a:pathLst>
          </a:custGeom>
          <a:solidFill>
            <a:srgbClr val="1E3A5F">
              <a:alpha val="5098"/>
            </a:srgbClr>
          </a:solidFill>
          <a:ln/>
        </p:spPr>
      </p:sp>
      <p:sp>
        <p:nvSpPr>
          <p:cNvPr id="33" name="Shape 31"/>
          <p:cNvSpPr/>
          <p:nvPr/>
        </p:nvSpPr>
        <p:spPr>
          <a:xfrm>
            <a:off x="704850" y="5543550"/>
            <a:ext cx="152400" cy="152400"/>
          </a:xfrm>
          <a:custGeom>
            <a:avLst/>
            <a:gdLst/>
            <a:ahLst/>
            <a:cxnLst/>
            <a:rect l="l" t="t" r="r" b="b"/>
            <a:pathLst>
              <a:path w="152400" h="152400">
                <a:moveTo>
                  <a:pt x="76200" y="0"/>
                </a:moveTo>
                <a:cubicBezTo>
                  <a:pt x="77569" y="0"/>
                  <a:pt x="78938" y="298"/>
                  <a:pt x="80189" y="863"/>
                </a:cubicBezTo>
                <a:lnTo>
                  <a:pt x="136267" y="24646"/>
                </a:lnTo>
                <a:cubicBezTo>
                  <a:pt x="142815" y="27414"/>
                  <a:pt x="147697" y="33873"/>
                  <a:pt x="147667" y="41672"/>
                </a:cubicBezTo>
                <a:cubicBezTo>
                  <a:pt x="147518" y="71199"/>
                  <a:pt x="135374" y="125224"/>
                  <a:pt x="84088" y="149781"/>
                </a:cubicBezTo>
                <a:cubicBezTo>
                  <a:pt x="79117" y="152162"/>
                  <a:pt x="73343" y="152162"/>
                  <a:pt x="68372" y="149781"/>
                </a:cubicBezTo>
                <a:cubicBezTo>
                  <a:pt x="17056" y="125224"/>
                  <a:pt x="4941" y="71199"/>
                  <a:pt x="4792" y="41672"/>
                </a:cubicBezTo>
                <a:cubicBezTo>
                  <a:pt x="4762" y="33873"/>
                  <a:pt x="9644" y="27414"/>
                  <a:pt x="16192" y="24646"/>
                </a:cubicBezTo>
                <a:lnTo>
                  <a:pt x="72241" y="863"/>
                </a:lnTo>
                <a:cubicBezTo>
                  <a:pt x="73491" y="298"/>
                  <a:pt x="74831" y="0"/>
                  <a:pt x="76200" y="0"/>
                </a:cubicBezTo>
                <a:close/>
                <a:moveTo>
                  <a:pt x="76200" y="19883"/>
                </a:moveTo>
                <a:lnTo>
                  <a:pt x="76200" y="132427"/>
                </a:lnTo>
                <a:cubicBezTo>
                  <a:pt x="117277" y="112544"/>
                  <a:pt x="128320" y="68491"/>
                  <a:pt x="128588" y="42118"/>
                </a:cubicBezTo>
                <a:lnTo>
                  <a:pt x="76200" y="19913"/>
                </a:lnTo>
                <a:lnTo>
                  <a:pt x="76200" y="19913"/>
                </a:lnTo>
                <a:close/>
              </a:path>
            </a:pathLst>
          </a:custGeom>
          <a:solidFill>
            <a:srgbClr val="1E3A5F"/>
          </a:solidFill>
          <a:ln/>
        </p:spPr>
      </p:sp>
      <p:sp>
        <p:nvSpPr>
          <p:cNvPr id="34" name="Text 32"/>
          <p:cNvSpPr/>
          <p:nvPr/>
        </p:nvSpPr>
        <p:spPr>
          <a:xfrm>
            <a:off x="952500" y="5524500"/>
            <a:ext cx="904875"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IFC Evaluation</a:t>
            </a:r>
            <a:endParaRPr lang="en-US" sz="1600" dirty="0"/>
          </a:p>
        </p:txBody>
      </p:sp>
      <p:sp>
        <p:nvSpPr>
          <p:cNvPr id="35" name="Text 33"/>
          <p:cNvSpPr/>
          <p:nvPr/>
        </p:nvSpPr>
        <p:spPr>
          <a:xfrm>
            <a:off x="685800" y="5791200"/>
            <a:ext cx="1828800" cy="3048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Evaluate internal financial controls effectiveness</a:t>
            </a:r>
            <a:endParaRPr lang="en-US" sz="1600" dirty="0"/>
          </a:p>
        </p:txBody>
      </p:sp>
      <p:sp>
        <p:nvSpPr>
          <p:cNvPr id="36" name="Shape 34"/>
          <p:cNvSpPr/>
          <p:nvPr/>
        </p:nvSpPr>
        <p:spPr>
          <a:xfrm>
            <a:off x="2686050" y="5410200"/>
            <a:ext cx="2000250" cy="800100"/>
          </a:xfrm>
          <a:custGeom>
            <a:avLst/>
            <a:gdLst/>
            <a:ahLst/>
            <a:cxnLst/>
            <a:rect l="l" t="t" r="r" b="b"/>
            <a:pathLst>
              <a:path w="2000250" h="800100">
                <a:moveTo>
                  <a:pt x="114302" y="0"/>
                </a:moveTo>
                <a:lnTo>
                  <a:pt x="1885948" y="0"/>
                </a:lnTo>
                <a:cubicBezTo>
                  <a:pt x="1949033" y="0"/>
                  <a:pt x="2000250" y="51217"/>
                  <a:pt x="2000250" y="114302"/>
                </a:cubicBezTo>
                <a:lnTo>
                  <a:pt x="2000250" y="685798"/>
                </a:lnTo>
                <a:cubicBezTo>
                  <a:pt x="2000250" y="748883"/>
                  <a:pt x="1949033" y="800100"/>
                  <a:pt x="1885948" y="800100"/>
                </a:cubicBezTo>
                <a:lnTo>
                  <a:pt x="114302" y="800100"/>
                </a:lnTo>
                <a:cubicBezTo>
                  <a:pt x="51217" y="800100"/>
                  <a:pt x="0" y="748883"/>
                  <a:pt x="0" y="685798"/>
                </a:cubicBezTo>
                <a:lnTo>
                  <a:pt x="0" y="114302"/>
                </a:lnTo>
                <a:cubicBezTo>
                  <a:pt x="0" y="51217"/>
                  <a:pt x="51217" y="0"/>
                  <a:pt x="114302" y="0"/>
                </a:cubicBezTo>
                <a:close/>
              </a:path>
            </a:pathLst>
          </a:custGeom>
          <a:solidFill>
            <a:srgbClr val="1E3A5F">
              <a:alpha val="5098"/>
            </a:srgbClr>
          </a:solidFill>
          <a:ln/>
        </p:spPr>
      </p:sp>
      <p:sp>
        <p:nvSpPr>
          <p:cNvPr id="37" name="Shape 35"/>
          <p:cNvSpPr/>
          <p:nvPr/>
        </p:nvSpPr>
        <p:spPr>
          <a:xfrm>
            <a:off x="2800350" y="5543550"/>
            <a:ext cx="190500" cy="152400"/>
          </a:xfrm>
          <a:custGeom>
            <a:avLst/>
            <a:gdLst/>
            <a:ahLst/>
            <a:cxnLst/>
            <a:rect l="l" t="t" r="r" b="b"/>
            <a:pathLst>
              <a:path w="190500" h="152400">
                <a:moveTo>
                  <a:pt x="114300" y="9525"/>
                </a:moveTo>
                <a:lnTo>
                  <a:pt x="152400" y="9525"/>
                </a:lnTo>
                <a:cubicBezTo>
                  <a:pt x="157669" y="9525"/>
                  <a:pt x="161925" y="13781"/>
                  <a:pt x="161925" y="19050"/>
                </a:cubicBezTo>
                <a:cubicBezTo>
                  <a:pt x="161925" y="24319"/>
                  <a:pt x="157669" y="28575"/>
                  <a:pt x="152400" y="28575"/>
                </a:cubicBezTo>
                <a:lnTo>
                  <a:pt x="118586" y="28575"/>
                </a:lnTo>
                <a:cubicBezTo>
                  <a:pt x="117038" y="36255"/>
                  <a:pt x="111770" y="42595"/>
                  <a:pt x="104775" y="45631"/>
                </a:cubicBezTo>
                <a:lnTo>
                  <a:pt x="104775" y="133350"/>
                </a:lnTo>
                <a:lnTo>
                  <a:pt x="152400" y="133350"/>
                </a:lnTo>
                <a:cubicBezTo>
                  <a:pt x="157669" y="133350"/>
                  <a:pt x="161925" y="137606"/>
                  <a:pt x="161925" y="142875"/>
                </a:cubicBezTo>
                <a:cubicBezTo>
                  <a:pt x="161925" y="148144"/>
                  <a:pt x="157669" y="152400"/>
                  <a:pt x="152400" y="152400"/>
                </a:cubicBezTo>
                <a:lnTo>
                  <a:pt x="38100" y="152400"/>
                </a:lnTo>
                <a:cubicBezTo>
                  <a:pt x="32831" y="152400"/>
                  <a:pt x="28575" y="148144"/>
                  <a:pt x="28575" y="142875"/>
                </a:cubicBezTo>
                <a:cubicBezTo>
                  <a:pt x="28575" y="137606"/>
                  <a:pt x="32831" y="133350"/>
                  <a:pt x="38100" y="133350"/>
                </a:cubicBezTo>
                <a:lnTo>
                  <a:pt x="85725" y="133350"/>
                </a:lnTo>
                <a:lnTo>
                  <a:pt x="85725" y="45631"/>
                </a:lnTo>
                <a:cubicBezTo>
                  <a:pt x="78730" y="42565"/>
                  <a:pt x="73462" y="36225"/>
                  <a:pt x="71914" y="28575"/>
                </a:cubicBezTo>
                <a:lnTo>
                  <a:pt x="38100" y="28575"/>
                </a:lnTo>
                <a:cubicBezTo>
                  <a:pt x="32831" y="28575"/>
                  <a:pt x="28575" y="24319"/>
                  <a:pt x="28575" y="19050"/>
                </a:cubicBezTo>
                <a:cubicBezTo>
                  <a:pt x="28575" y="13781"/>
                  <a:pt x="32831" y="9525"/>
                  <a:pt x="38100" y="9525"/>
                </a:cubicBezTo>
                <a:lnTo>
                  <a:pt x="76200" y="9525"/>
                </a:lnTo>
                <a:cubicBezTo>
                  <a:pt x="80546" y="3750"/>
                  <a:pt x="87451" y="0"/>
                  <a:pt x="95250" y="0"/>
                </a:cubicBezTo>
                <a:cubicBezTo>
                  <a:pt x="103049" y="0"/>
                  <a:pt x="109954" y="3750"/>
                  <a:pt x="114300" y="9525"/>
                </a:cubicBezTo>
                <a:close/>
                <a:moveTo>
                  <a:pt x="130850" y="95250"/>
                </a:moveTo>
                <a:lnTo>
                  <a:pt x="173950" y="95250"/>
                </a:lnTo>
                <a:lnTo>
                  <a:pt x="152400" y="58281"/>
                </a:lnTo>
                <a:lnTo>
                  <a:pt x="130850" y="95250"/>
                </a:lnTo>
                <a:close/>
                <a:moveTo>
                  <a:pt x="152400" y="123825"/>
                </a:moveTo>
                <a:cubicBezTo>
                  <a:pt x="133677" y="123825"/>
                  <a:pt x="118110" y="113705"/>
                  <a:pt x="114895" y="100340"/>
                </a:cubicBezTo>
                <a:cubicBezTo>
                  <a:pt x="114121" y="97066"/>
                  <a:pt x="115193" y="93702"/>
                  <a:pt x="116890" y="90785"/>
                </a:cubicBezTo>
                <a:lnTo>
                  <a:pt x="145226" y="42208"/>
                </a:lnTo>
                <a:cubicBezTo>
                  <a:pt x="146715" y="39648"/>
                  <a:pt x="149453" y="38100"/>
                  <a:pt x="152400" y="38100"/>
                </a:cubicBezTo>
                <a:cubicBezTo>
                  <a:pt x="155347" y="38100"/>
                  <a:pt x="158085" y="39678"/>
                  <a:pt x="159574" y="42208"/>
                </a:cubicBezTo>
                <a:lnTo>
                  <a:pt x="187910" y="90785"/>
                </a:lnTo>
                <a:cubicBezTo>
                  <a:pt x="189607" y="93702"/>
                  <a:pt x="190679" y="97066"/>
                  <a:pt x="189905" y="100340"/>
                </a:cubicBezTo>
                <a:cubicBezTo>
                  <a:pt x="186690" y="113675"/>
                  <a:pt x="171123" y="123825"/>
                  <a:pt x="152400" y="123825"/>
                </a:cubicBezTo>
                <a:close/>
                <a:moveTo>
                  <a:pt x="37743" y="58281"/>
                </a:moveTo>
                <a:lnTo>
                  <a:pt x="16193" y="95250"/>
                </a:lnTo>
                <a:lnTo>
                  <a:pt x="59323" y="95250"/>
                </a:lnTo>
                <a:lnTo>
                  <a:pt x="37743" y="58281"/>
                </a:lnTo>
                <a:close/>
                <a:moveTo>
                  <a:pt x="268" y="100340"/>
                </a:moveTo>
                <a:cubicBezTo>
                  <a:pt x="-506" y="97066"/>
                  <a:pt x="566" y="93702"/>
                  <a:pt x="2262" y="90785"/>
                </a:cubicBezTo>
                <a:lnTo>
                  <a:pt x="30599" y="42208"/>
                </a:lnTo>
                <a:cubicBezTo>
                  <a:pt x="32087" y="39648"/>
                  <a:pt x="34826" y="38100"/>
                  <a:pt x="37773" y="38100"/>
                </a:cubicBezTo>
                <a:cubicBezTo>
                  <a:pt x="40719" y="38100"/>
                  <a:pt x="43458" y="39678"/>
                  <a:pt x="44946" y="42208"/>
                </a:cubicBezTo>
                <a:lnTo>
                  <a:pt x="73283" y="90785"/>
                </a:lnTo>
                <a:cubicBezTo>
                  <a:pt x="74980" y="93702"/>
                  <a:pt x="76051" y="97066"/>
                  <a:pt x="75277" y="100340"/>
                </a:cubicBezTo>
                <a:cubicBezTo>
                  <a:pt x="72063" y="113675"/>
                  <a:pt x="56495" y="123825"/>
                  <a:pt x="37773" y="123825"/>
                </a:cubicBezTo>
                <a:cubicBezTo>
                  <a:pt x="19050" y="123825"/>
                  <a:pt x="3483" y="113705"/>
                  <a:pt x="268" y="100340"/>
                </a:cubicBezTo>
                <a:close/>
              </a:path>
            </a:pathLst>
          </a:custGeom>
          <a:solidFill>
            <a:srgbClr val="1E3A5F"/>
          </a:solidFill>
          <a:ln/>
        </p:spPr>
      </p:sp>
      <p:sp>
        <p:nvSpPr>
          <p:cNvPr id="38" name="Text 36"/>
          <p:cNvSpPr/>
          <p:nvPr/>
        </p:nvSpPr>
        <p:spPr>
          <a:xfrm>
            <a:off x="3067050" y="5524500"/>
            <a:ext cx="771525"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Compliance</a:t>
            </a:r>
            <a:endParaRPr lang="en-US" sz="1600" dirty="0"/>
          </a:p>
        </p:txBody>
      </p:sp>
      <p:sp>
        <p:nvSpPr>
          <p:cNvPr id="39" name="Text 37"/>
          <p:cNvSpPr/>
          <p:nvPr/>
        </p:nvSpPr>
        <p:spPr>
          <a:xfrm>
            <a:off x="2800350" y="5791200"/>
            <a:ext cx="1828800" cy="3048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Monitor accounting standards compliance</a:t>
            </a:r>
            <a:endParaRPr lang="en-US" sz="1600" dirty="0"/>
          </a:p>
        </p:txBody>
      </p:sp>
      <p:sp>
        <p:nvSpPr>
          <p:cNvPr id="40" name="Shape 38"/>
          <p:cNvSpPr/>
          <p:nvPr/>
        </p:nvSpPr>
        <p:spPr>
          <a:xfrm>
            <a:off x="5067300" y="1143000"/>
            <a:ext cx="6743700" cy="2400300"/>
          </a:xfrm>
          <a:custGeom>
            <a:avLst/>
            <a:gdLst/>
            <a:ahLst/>
            <a:cxnLst/>
            <a:rect l="l" t="t" r="r" b="b"/>
            <a:pathLst>
              <a:path w="6743700" h="2400300">
                <a:moveTo>
                  <a:pt x="152395" y="0"/>
                </a:moveTo>
                <a:lnTo>
                  <a:pt x="6591305" y="0"/>
                </a:lnTo>
                <a:cubicBezTo>
                  <a:pt x="6675470" y="0"/>
                  <a:pt x="6743700" y="68230"/>
                  <a:pt x="6743700" y="152395"/>
                </a:cubicBezTo>
                <a:lnTo>
                  <a:pt x="6743700" y="2247905"/>
                </a:lnTo>
                <a:cubicBezTo>
                  <a:pt x="6743700" y="2332070"/>
                  <a:pt x="6675470" y="2400300"/>
                  <a:pt x="6591305" y="2400300"/>
                </a:cubicBezTo>
                <a:lnTo>
                  <a:pt x="152395" y="2400300"/>
                </a:lnTo>
                <a:cubicBezTo>
                  <a:pt x="68230" y="2400300"/>
                  <a:pt x="0" y="2332070"/>
                  <a:pt x="0" y="2247905"/>
                </a:cubicBezTo>
                <a:lnTo>
                  <a:pt x="0" y="152395"/>
                </a:lnTo>
                <a:cubicBezTo>
                  <a:pt x="0" y="68230"/>
                  <a:pt x="68230" y="0"/>
                  <a:pt x="152395" y="0"/>
                </a:cubicBezTo>
                <a:close/>
              </a:path>
            </a:pathLst>
          </a:custGeom>
          <a:solidFill>
            <a:srgbClr val="1E3A5F"/>
          </a:solidFill>
          <a:ln/>
        </p:spPr>
      </p:sp>
      <p:sp>
        <p:nvSpPr>
          <p:cNvPr id="41" name="Shape 39"/>
          <p:cNvSpPr/>
          <p:nvPr/>
        </p:nvSpPr>
        <p:spPr>
          <a:xfrm>
            <a:off x="5272088" y="1352550"/>
            <a:ext cx="257175" cy="228600"/>
          </a:xfrm>
          <a:custGeom>
            <a:avLst/>
            <a:gdLst/>
            <a:ahLst/>
            <a:cxnLst/>
            <a:rect l="l" t="t" r="r" b="b"/>
            <a:pathLst>
              <a:path w="257175" h="228600">
                <a:moveTo>
                  <a:pt x="138187" y="-8439"/>
                </a:moveTo>
                <a:cubicBezTo>
                  <a:pt x="136356" y="-12010"/>
                  <a:pt x="132651" y="-14287"/>
                  <a:pt x="128632" y="-14287"/>
                </a:cubicBezTo>
                <a:cubicBezTo>
                  <a:pt x="124614" y="-14287"/>
                  <a:pt x="120908" y="-12010"/>
                  <a:pt x="119077" y="-8439"/>
                </a:cubicBezTo>
                <a:lnTo>
                  <a:pt x="86216" y="55944"/>
                </a:lnTo>
                <a:lnTo>
                  <a:pt x="14823" y="67285"/>
                </a:lnTo>
                <a:cubicBezTo>
                  <a:pt x="10850" y="67910"/>
                  <a:pt x="7546" y="70723"/>
                  <a:pt x="6295" y="74563"/>
                </a:cubicBezTo>
                <a:cubicBezTo>
                  <a:pt x="5045" y="78403"/>
                  <a:pt x="6072" y="82600"/>
                  <a:pt x="8885" y="85457"/>
                </a:cubicBezTo>
                <a:lnTo>
                  <a:pt x="59963" y="136580"/>
                </a:lnTo>
                <a:lnTo>
                  <a:pt x="48711" y="207972"/>
                </a:lnTo>
                <a:cubicBezTo>
                  <a:pt x="48086" y="211946"/>
                  <a:pt x="49738" y="215964"/>
                  <a:pt x="52998" y="218331"/>
                </a:cubicBezTo>
                <a:cubicBezTo>
                  <a:pt x="56257" y="220697"/>
                  <a:pt x="60543" y="221054"/>
                  <a:pt x="64160" y="219224"/>
                </a:cubicBezTo>
                <a:lnTo>
                  <a:pt x="128632" y="186452"/>
                </a:lnTo>
                <a:lnTo>
                  <a:pt x="193060" y="219224"/>
                </a:lnTo>
                <a:cubicBezTo>
                  <a:pt x="196632" y="221054"/>
                  <a:pt x="200963" y="220697"/>
                  <a:pt x="204222" y="218331"/>
                </a:cubicBezTo>
                <a:cubicBezTo>
                  <a:pt x="207481" y="215964"/>
                  <a:pt x="209133" y="211991"/>
                  <a:pt x="208508" y="207972"/>
                </a:cubicBezTo>
                <a:lnTo>
                  <a:pt x="197212" y="136580"/>
                </a:lnTo>
                <a:lnTo>
                  <a:pt x="248290" y="85457"/>
                </a:lnTo>
                <a:cubicBezTo>
                  <a:pt x="251147" y="82600"/>
                  <a:pt x="252130" y="78403"/>
                  <a:pt x="250880" y="74563"/>
                </a:cubicBezTo>
                <a:cubicBezTo>
                  <a:pt x="249629" y="70723"/>
                  <a:pt x="246370" y="67910"/>
                  <a:pt x="242352" y="67285"/>
                </a:cubicBezTo>
                <a:lnTo>
                  <a:pt x="171004" y="55944"/>
                </a:lnTo>
                <a:lnTo>
                  <a:pt x="138187" y="-8439"/>
                </a:lnTo>
                <a:close/>
              </a:path>
            </a:pathLst>
          </a:custGeom>
          <a:solidFill>
            <a:srgbClr val="C5A572"/>
          </a:solidFill>
          <a:ln/>
        </p:spPr>
      </p:sp>
      <p:sp>
        <p:nvSpPr>
          <p:cNvPr id="42" name="Text 40"/>
          <p:cNvSpPr/>
          <p:nvPr/>
        </p:nvSpPr>
        <p:spPr>
          <a:xfrm>
            <a:off x="5657850" y="1333500"/>
            <a:ext cx="2486025"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Liter" pitchFamily="34" charset="0"/>
                <a:ea typeface="Liter" pitchFamily="34" charset="-122"/>
                <a:cs typeface="Liter" pitchFamily="34" charset="-120"/>
              </a:rPr>
              <a:t>FY25 Enhanced Focus Areas</a:t>
            </a:r>
            <a:endParaRPr lang="en-US" sz="1600" dirty="0"/>
          </a:p>
        </p:txBody>
      </p:sp>
      <p:sp>
        <p:nvSpPr>
          <p:cNvPr id="43" name="Shape 41"/>
          <p:cNvSpPr/>
          <p:nvPr/>
        </p:nvSpPr>
        <p:spPr>
          <a:xfrm>
            <a:off x="5257800" y="17526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44" name="Shape 42"/>
          <p:cNvSpPr/>
          <p:nvPr/>
        </p:nvSpPr>
        <p:spPr>
          <a:xfrm>
            <a:off x="5372100" y="1866900"/>
            <a:ext cx="152400" cy="152400"/>
          </a:xfrm>
          <a:custGeom>
            <a:avLst/>
            <a:gdLst/>
            <a:ahLst/>
            <a:cxnLst/>
            <a:rect l="l" t="t" r="r" b="b"/>
            <a:pathLst>
              <a:path w="152400" h="152400">
                <a:moveTo>
                  <a:pt x="76200" y="0"/>
                </a:moveTo>
                <a:cubicBezTo>
                  <a:pt x="80576" y="0"/>
                  <a:pt x="84594" y="2411"/>
                  <a:pt x="86678" y="6251"/>
                </a:cubicBezTo>
                <a:lnTo>
                  <a:pt x="150971" y="125313"/>
                </a:lnTo>
                <a:cubicBezTo>
                  <a:pt x="152966" y="129004"/>
                  <a:pt x="152876" y="133469"/>
                  <a:pt x="150733" y="137071"/>
                </a:cubicBezTo>
                <a:cubicBezTo>
                  <a:pt x="148590" y="140672"/>
                  <a:pt x="144691" y="142875"/>
                  <a:pt x="140494" y="142875"/>
                </a:cubicBezTo>
                <a:lnTo>
                  <a:pt x="11906" y="142875"/>
                </a:lnTo>
                <a:cubicBezTo>
                  <a:pt x="7709" y="142875"/>
                  <a:pt x="3840" y="140672"/>
                  <a:pt x="1667" y="137071"/>
                </a:cubicBezTo>
                <a:cubicBezTo>
                  <a:pt x="-506" y="133469"/>
                  <a:pt x="-566" y="129004"/>
                  <a:pt x="1429" y="125313"/>
                </a:cubicBezTo>
                <a:lnTo>
                  <a:pt x="65723" y="6251"/>
                </a:lnTo>
                <a:cubicBezTo>
                  <a:pt x="67806" y="2411"/>
                  <a:pt x="71824" y="0"/>
                  <a:pt x="76200" y="0"/>
                </a:cubicBezTo>
                <a:close/>
                <a:moveTo>
                  <a:pt x="76200" y="50006"/>
                </a:moveTo>
                <a:cubicBezTo>
                  <a:pt x="72241" y="50006"/>
                  <a:pt x="69056" y="53191"/>
                  <a:pt x="69056" y="57150"/>
                </a:cubicBezTo>
                <a:lnTo>
                  <a:pt x="69056" y="90488"/>
                </a:lnTo>
                <a:cubicBezTo>
                  <a:pt x="69056" y="94446"/>
                  <a:pt x="72241" y="97631"/>
                  <a:pt x="76200" y="97631"/>
                </a:cubicBezTo>
                <a:cubicBezTo>
                  <a:pt x="80159" y="97631"/>
                  <a:pt x="83344" y="94446"/>
                  <a:pt x="83344" y="90488"/>
                </a:cubicBezTo>
                <a:lnTo>
                  <a:pt x="83344" y="57150"/>
                </a:lnTo>
                <a:cubicBezTo>
                  <a:pt x="83344" y="53191"/>
                  <a:pt x="80159" y="50006"/>
                  <a:pt x="76200" y="50006"/>
                </a:cubicBezTo>
                <a:close/>
                <a:moveTo>
                  <a:pt x="84147" y="114300"/>
                </a:moveTo>
                <a:cubicBezTo>
                  <a:pt x="84328" y="111350"/>
                  <a:pt x="82857" y="108543"/>
                  <a:pt x="80328" y="107014"/>
                </a:cubicBezTo>
                <a:cubicBezTo>
                  <a:pt x="77799" y="105484"/>
                  <a:pt x="74630" y="105484"/>
                  <a:pt x="72102" y="107014"/>
                </a:cubicBezTo>
                <a:cubicBezTo>
                  <a:pt x="69573" y="108543"/>
                  <a:pt x="68102" y="111350"/>
                  <a:pt x="68282" y="114300"/>
                </a:cubicBezTo>
                <a:cubicBezTo>
                  <a:pt x="68102" y="117250"/>
                  <a:pt x="69573" y="120057"/>
                  <a:pt x="72102" y="121586"/>
                </a:cubicBezTo>
                <a:cubicBezTo>
                  <a:pt x="74630" y="123116"/>
                  <a:pt x="77799" y="123116"/>
                  <a:pt x="80328" y="121586"/>
                </a:cubicBezTo>
                <a:cubicBezTo>
                  <a:pt x="82857" y="120057"/>
                  <a:pt x="84328" y="117250"/>
                  <a:pt x="84147" y="114300"/>
                </a:cubicBezTo>
                <a:close/>
              </a:path>
            </a:pathLst>
          </a:custGeom>
          <a:solidFill>
            <a:srgbClr val="C5A572"/>
          </a:solidFill>
          <a:ln/>
        </p:spPr>
      </p:sp>
      <p:sp>
        <p:nvSpPr>
          <p:cNvPr id="45" name="Text 43"/>
          <p:cNvSpPr/>
          <p:nvPr/>
        </p:nvSpPr>
        <p:spPr>
          <a:xfrm>
            <a:off x="5753100" y="1752600"/>
            <a:ext cx="561022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Risk Management System</a:t>
            </a:r>
            <a:endParaRPr lang="en-US" sz="1600" dirty="0"/>
          </a:p>
        </p:txBody>
      </p:sp>
      <p:sp>
        <p:nvSpPr>
          <p:cNvPr id="46" name="Text 44"/>
          <p:cNvSpPr/>
          <p:nvPr/>
        </p:nvSpPr>
        <p:spPr>
          <a:xfrm>
            <a:off x="5753100" y="2019300"/>
            <a:ext cx="5600700"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Significant time spent on implementing and monitoring the Risk Management System framework</a:t>
            </a:r>
            <a:endParaRPr lang="en-US" sz="1600" dirty="0"/>
          </a:p>
        </p:txBody>
      </p:sp>
      <p:sp>
        <p:nvSpPr>
          <p:cNvPr id="47" name="Shape 45"/>
          <p:cNvSpPr/>
          <p:nvPr/>
        </p:nvSpPr>
        <p:spPr>
          <a:xfrm>
            <a:off x="5257800" y="23241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48" name="Shape 46"/>
          <p:cNvSpPr/>
          <p:nvPr/>
        </p:nvSpPr>
        <p:spPr>
          <a:xfrm>
            <a:off x="5353050" y="2438400"/>
            <a:ext cx="190500" cy="152400"/>
          </a:xfrm>
          <a:custGeom>
            <a:avLst/>
            <a:gdLst/>
            <a:ahLst/>
            <a:cxnLst/>
            <a:rect l="l" t="t" r="r" b="b"/>
            <a:pathLst>
              <a:path w="190500" h="152400">
                <a:moveTo>
                  <a:pt x="40481" y="38100"/>
                </a:moveTo>
                <a:cubicBezTo>
                  <a:pt x="40481" y="18386"/>
                  <a:pt x="56486" y="2381"/>
                  <a:pt x="76200" y="2381"/>
                </a:cubicBezTo>
                <a:cubicBezTo>
                  <a:pt x="95914" y="2381"/>
                  <a:pt x="111919" y="18386"/>
                  <a:pt x="111919" y="38100"/>
                </a:cubicBezTo>
                <a:cubicBezTo>
                  <a:pt x="111919" y="57814"/>
                  <a:pt x="95914" y="73819"/>
                  <a:pt x="76200" y="73819"/>
                </a:cubicBezTo>
                <a:cubicBezTo>
                  <a:pt x="56486" y="73819"/>
                  <a:pt x="40481" y="57814"/>
                  <a:pt x="40481" y="38100"/>
                </a:cubicBezTo>
                <a:close/>
                <a:moveTo>
                  <a:pt x="14288" y="143560"/>
                </a:moveTo>
                <a:cubicBezTo>
                  <a:pt x="14288" y="114240"/>
                  <a:pt x="38040" y="90488"/>
                  <a:pt x="67360" y="90488"/>
                </a:cubicBezTo>
                <a:lnTo>
                  <a:pt x="85040" y="90488"/>
                </a:lnTo>
                <a:cubicBezTo>
                  <a:pt x="114360" y="90488"/>
                  <a:pt x="138113" y="114240"/>
                  <a:pt x="138113" y="143560"/>
                </a:cubicBezTo>
                <a:cubicBezTo>
                  <a:pt x="138113" y="148441"/>
                  <a:pt x="134154" y="152400"/>
                  <a:pt x="129272" y="152400"/>
                </a:cubicBezTo>
                <a:lnTo>
                  <a:pt x="23128" y="152400"/>
                </a:lnTo>
                <a:cubicBezTo>
                  <a:pt x="18246" y="152400"/>
                  <a:pt x="14288" y="148441"/>
                  <a:pt x="14288" y="143560"/>
                </a:cubicBezTo>
                <a:close/>
                <a:moveTo>
                  <a:pt x="182285" y="39499"/>
                </a:moveTo>
                <a:lnTo>
                  <a:pt x="158472" y="77599"/>
                </a:lnTo>
                <a:cubicBezTo>
                  <a:pt x="157222" y="79593"/>
                  <a:pt x="155079" y="80843"/>
                  <a:pt x="152727" y="80962"/>
                </a:cubicBezTo>
                <a:cubicBezTo>
                  <a:pt x="150376" y="81082"/>
                  <a:pt x="148114" y="80010"/>
                  <a:pt x="146715" y="78105"/>
                </a:cubicBezTo>
                <a:lnTo>
                  <a:pt x="132427" y="59055"/>
                </a:lnTo>
                <a:cubicBezTo>
                  <a:pt x="130046" y="55900"/>
                  <a:pt x="130701" y="51435"/>
                  <a:pt x="133856" y="49054"/>
                </a:cubicBezTo>
                <a:cubicBezTo>
                  <a:pt x="137011" y="46673"/>
                  <a:pt x="141476" y="47327"/>
                  <a:pt x="143857" y="50483"/>
                </a:cubicBezTo>
                <a:lnTo>
                  <a:pt x="151894" y="61198"/>
                </a:lnTo>
                <a:lnTo>
                  <a:pt x="170170" y="31939"/>
                </a:lnTo>
                <a:cubicBezTo>
                  <a:pt x="172254" y="28605"/>
                  <a:pt x="176659" y="27563"/>
                  <a:pt x="180023" y="29676"/>
                </a:cubicBezTo>
                <a:cubicBezTo>
                  <a:pt x="183386" y="31790"/>
                  <a:pt x="184398" y="36165"/>
                  <a:pt x="182285" y="39529"/>
                </a:cubicBezTo>
                <a:close/>
              </a:path>
            </a:pathLst>
          </a:custGeom>
          <a:solidFill>
            <a:srgbClr val="C5A572"/>
          </a:solidFill>
          <a:ln/>
        </p:spPr>
      </p:sp>
      <p:sp>
        <p:nvSpPr>
          <p:cNvPr id="49" name="Text 47"/>
          <p:cNvSpPr/>
          <p:nvPr/>
        </p:nvSpPr>
        <p:spPr>
          <a:xfrm>
            <a:off x="5753100" y="2324100"/>
            <a:ext cx="5505450"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New Auditor Evaluation</a:t>
            </a:r>
            <a:endParaRPr lang="en-US" sz="1600" dirty="0"/>
          </a:p>
        </p:txBody>
      </p:sp>
      <p:sp>
        <p:nvSpPr>
          <p:cNvPr id="50" name="Text 48"/>
          <p:cNvSpPr/>
          <p:nvPr/>
        </p:nvSpPr>
        <p:spPr>
          <a:xfrm>
            <a:off x="5753100" y="2590800"/>
            <a:ext cx="5495925"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Evaluating performance and independence of Gandhi Minocha &amp; Co. as new statutory auditors</a:t>
            </a:r>
            <a:endParaRPr lang="en-US" sz="1600" dirty="0"/>
          </a:p>
        </p:txBody>
      </p:sp>
      <p:sp>
        <p:nvSpPr>
          <p:cNvPr id="51" name="Shape 49"/>
          <p:cNvSpPr/>
          <p:nvPr/>
        </p:nvSpPr>
        <p:spPr>
          <a:xfrm>
            <a:off x="5257800" y="28956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52" name="Shape 50"/>
          <p:cNvSpPr/>
          <p:nvPr/>
        </p:nvSpPr>
        <p:spPr>
          <a:xfrm>
            <a:off x="5391150" y="3009900"/>
            <a:ext cx="114300" cy="152400"/>
          </a:xfrm>
          <a:custGeom>
            <a:avLst/>
            <a:gdLst/>
            <a:ahLst/>
            <a:cxnLst/>
            <a:rect l="l" t="t" r="r" b="b"/>
            <a:pathLst>
              <a:path w="114300" h="152400">
                <a:moveTo>
                  <a:pt x="92690" y="9525"/>
                </a:moveTo>
                <a:lnTo>
                  <a:pt x="95250" y="9525"/>
                </a:lnTo>
                <a:cubicBezTo>
                  <a:pt x="105757" y="9525"/>
                  <a:pt x="114300" y="18068"/>
                  <a:pt x="114300" y="28575"/>
                </a:cubicBezTo>
                <a:lnTo>
                  <a:pt x="114300" y="133350"/>
                </a:lnTo>
                <a:cubicBezTo>
                  <a:pt x="114300" y="143857"/>
                  <a:pt x="105757" y="152400"/>
                  <a:pt x="95250" y="152400"/>
                </a:cubicBezTo>
                <a:lnTo>
                  <a:pt x="19050" y="152400"/>
                </a:lnTo>
                <a:cubicBezTo>
                  <a:pt x="8543" y="152400"/>
                  <a:pt x="0" y="143857"/>
                  <a:pt x="0" y="133350"/>
                </a:cubicBezTo>
                <a:lnTo>
                  <a:pt x="0" y="28575"/>
                </a:lnTo>
                <a:cubicBezTo>
                  <a:pt x="0" y="18068"/>
                  <a:pt x="8543" y="9525"/>
                  <a:pt x="19050" y="9525"/>
                </a:cubicBezTo>
                <a:lnTo>
                  <a:pt x="21610" y="9525"/>
                </a:lnTo>
                <a:cubicBezTo>
                  <a:pt x="24884" y="3840"/>
                  <a:pt x="31046" y="0"/>
                  <a:pt x="38100" y="0"/>
                </a:cubicBezTo>
                <a:lnTo>
                  <a:pt x="76200" y="0"/>
                </a:lnTo>
                <a:cubicBezTo>
                  <a:pt x="83254" y="0"/>
                  <a:pt x="89416" y="3840"/>
                  <a:pt x="92690" y="9525"/>
                </a:cubicBezTo>
                <a:close/>
                <a:moveTo>
                  <a:pt x="73819" y="33338"/>
                </a:moveTo>
                <a:cubicBezTo>
                  <a:pt x="77778" y="33338"/>
                  <a:pt x="80962" y="30153"/>
                  <a:pt x="80962" y="26194"/>
                </a:cubicBezTo>
                <a:cubicBezTo>
                  <a:pt x="80962" y="22235"/>
                  <a:pt x="77778" y="19050"/>
                  <a:pt x="73819" y="19050"/>
                </a:cubicBezTo>
                <a:lnTo>
                  <a:pt x="40481" y="19050"/>
                </a:lnTo>
                <a:cubicBezTo>
                  <a:pt x="36522" y="19050"/>
                  <a:pt x="33338" y="22235"/>
                  <a:pt x="33338" y="26194"/>
                </a:cubicBezTo>
                <a:cubicBezTo>
                  <a:pt x="33338" y="30153"/>
                  <a:pt x="36522" y="33338"/>
                  <a:pt x="40481" y="33338"/>
                </a:cubicBezTo>
                <a:lnTo>
                  <a:pt x="73819" y="33338"/>
                </a:lnTo>
                <a:close/>
                <a:moveTo>
                  <a:pt x="82272" y="77599"/>
                </a:moveTo>
                <a:cubicBezTo>
                  <a:pt x="84356" y="74265"/>
                  <a:pt x="83344" y="69860"/>
                  <a:pt x="80010" y="67747"/>
                </a:cubicBezTo>
                <a:cubicBezTo>
                  <a:pt x="76676" y="65633"/>
                  <a:pt x="72271" y="66675"/>
                  <a:pt x="70158" y="70009"/>
                </a:cubicBezTo>
                <a:lnTo>
                  <a:pt x="51881" y="99268"/>
                </a:lnTo>
                <a:lnTo>
                  <a:pt x="43845" y="88553"/>
                </a:lnTo>
                <a:cubicBezTo>
                  <a:pt x="41464" y="85398"/>
                  <a:pt x="36999" y="84743"/>
                  <a:pt x="33844" y="87124"/>
                </a:cubicBezTo>
                <a:cubicBezTo>
                  <a:pt x="30688" y="89505"/>
                  <a:pt x="30034" y="93970"/>
                  <a:pt x="32415" y="97125"/>
                </a:cubicBezTo>
                <a:lnTo>
                  <a:pt x="46702" y="116175"/>
                </a:lnTo>
                <a:cubicBezTo>
                  <a:pt x="48101" y="118050"/>
                  <a:pt x="50363" y="119122"/>
                  <a:pt x="52715" y="119033"/>
                </a:cubicBezTo>
                <a:cubicBezTo>
                  <a:pt x="55066" y="118943"/>
                  <a:pt x="57210" y="117693"/>
                  <a:pt x="58460" y="115669"/>
                </a:cubicBezTo>
                <a:lnTo>
                  <a:pt x="82272" y="77569"/>
                </a:lnTo>
                <a:close/>
              </a:path>
            </a:pathLst>
          </a:custGeom>
          <a:solidFill>
            <a:srgbClr val="C5A572"/>
          </a:solidFill>
          <a:ln/>
        </p:spPr>
      </p:sp>
      <p:sp>
        <p:nvSpPr>
          <p:cNvPr id="53" name="Text 51"/>
          <p:cNvSpPr/>
          <p:nvPr/>
        </p:nvSpPr>
        <p:spPr>
          <a:xfrm>
            <a:off x="5753100" y="2895600"/>
            <a:ext cx="4095750"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KAM Scrutiny</a:t>
            </a:r>
            <a:endParaRPr lang="en-US" sz="1600" dirty="0"/>
          </a:p>
        </p:txBody>
      </p:sp>
      <p:sp>
        <p:nvSpPr>
          <p:cNvPr id="54" name="Text 52"/>
          <p:cNvSpPr/>
          <p:nvPr/>
        </p:nvSpPr>
        <p:spPr>
          <a:xfrm>
            <a:off x="5753100" y="3162300"/>
            <a:ext cx="4086225"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Enhanced review of Key Audit Matters, particularly SCA classifications</a:t>
            </a:r>
            <a:endParaRPr lang="en-US" sz="1600" dirty="0"/>
          </a:p>
        </p:txBody>
      </p:sp>
      <p:sp>
        <p:nvSpPr>
          <p:cNvPr id="55" name="Shape 53"/>
          <p:cNvSpPr/>
          <p:nvPr/>
        </p:nvSpPr>
        <p:spPr>
          <a:xfrm>
            <a:off x="5086350" y="3695700"/>
            <a:ext cx="3276600" cy="1790700"/>
          </a:xfrm>
          <a:custGeom>
            <a:avLst/>
            <a:gdLst/>
            <a:ahLst/>
            <a:cxnLst/>
            <a:rect l="l" t="t" r="r" b="b"/>
            <a:pathLst>
              <a:path w="3276600" h="1790700">
                <a:moveTo>
                  <a:pt x="38100" y="0"/>
                </a:moveTo>
                <a:lnTo>
                  <a:pt x="3124194" y="0"/>
                </a:lnTo>
                <a:cubicBezTo>
                  <a:pt x="3208365" y="0"/>
                  <a:pt x="3276600" y="68235"/>
                  <a:pt x="3276600" y="152406"/>
                </a:cubicBezTo>
                <a:lnTo>
                  <a:pt x="3276600" y="1638294"/>
                </a:lnTo>
                <a:cubicBezTo>
                  <a:pt x="3276600" y="1722465"/>
                  <a:pt x="3208365" y="1790700"/>
                  <a:pt x="3124194" y="1790700"/>
                </a:cubicBezTo>
                <a:lnTo>
                  <a:pt x="38100" y="1790700"/>
                </a:lnTo>
                <a:cubicBezTo>
                  <a:pt x="17058" y="1790700"/>
                  <a:pt x="0" y="1773642"/>
                  <a:pt x="0" y="1752600"/>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56" name="Shape 54"/>
          <p:cNvSpPr/>
          <p:nvPr/>
        </p:nvSpPr>
        <p:spPr>
          <a:xfrm>
            <a:off x="5086350" y="3695700"/>
            <a:ext cx="38100" cy="1790700"/>
          </a:xfrm>
          <a:custGeom>
            <a:avLst/>
            <a:gdLst/>
            <a:ahLst/>
            <a:cxnLst/>
            <a:rect l="l" t="t" r="r" b="b"/>
            <a:pathLst>
              <a:path w="38100" h="1790700">
                <a:moveTo>
                  <a:pt x="38100" y="0"/>
                </a:moveTo>
                <a:lnTo>
                  <a:pt x="38100" y="0"/>
                </a:lnTo>
                <a:lnTo>
                  <a:pt x="38100" y="1790700"/>
                </a:lnTo>
                <a:lnTo>
                  <a:pt x="38100" y="1790700"/>
                </a:lnTo>
                <a:cubicBezTo>
                  <a:pt x="17072" y="1790700"/>
                  <a:pt x="0" y="1773628"/>
                  <a:pt x="0" y="1752600"/>
                </a:cubicBezTo>
                <a:lnTo>
                  <a:pt x="0" y="38100"/>
                </a:lnTo>
                <a:cubicBezTo>
                  <a:pt x="0" y="17072"/>
                  <a:pt x="17072" y="0"/>
                  <a:pt x="38100" y="0"/>
                </a:cubicBezTo>
                <a:close/>
              </a:path>
            </a:pathLst>
          </a:custGeom>
          <a:solidFill>
            <a:srgbClr val="5A7A96"/>
          </a:solidFill>
          <a:ln/>
        </p:spPr>
      </p:sp>
      <p:sp>
        <p:nvSpPr>
          <p:cNvPr id="57" name="Shape 55"/>
          <p:cNvSpPr/>
          <p:nvPr/>
        </p:nvSpPr>
        <p:spPr>
          <a:xfrm>
            <a:off x="5331619" y="3924300"/>
            <a:ext cx="166688" cy="190500"/>
          </a:xfrm>
          <a:custGeom>
            <a:avLst/>
            <a:gdLst/>
            <a:ahLst/>
            <a:cxnLst/>
            <a:rect l="l" t="t" r="r" b="b"/>
            <a:pathLst>
              <a:path w="166688" h="190500">
                <a:moveTo>
                  <a:pt x="47625" y="0"/>
                </a:moveTo>
                <a:cubicBezTo>
                  <a:pt x="54211" y="0"/>
                  <a:pt x="59531" y="5321"/>
                  <a:pt x="59531" y="11906"/>
                </a:cubicBezTo>
                <a:lnTo>
                  <a:pt x="59531" y="23812"/>
                </a:lnTo>
                <a:lnTo>
                  <a:pt x="107156" y="23812"/>
                </a:lnTo>
                <a:lnTo>
                  <a:pt x="107156" y="11906"/>
                </a:lnTo>
                <a:cubicBezTo>
                  <a:pt x="107156" y="5321"/>
                  <a:pt x="112477" y="0"/>
                  <a:pt x="119063" y="0"/>
                </a:cubicBezTo>
                <a:cubicBezTo>
                  <a:pt x="125648" y="0"/>
                  <a:pt x="130969" y="5321"/>
                  <a:pt x="130969" y="11906"/>
                </a:cubicBezTo>
                <a:lnTo>
                  <a:pt x="130969" y="23812"/>
                </a:lnTo>
                <a:lnTo>
                  <a:pt x="142875" y="23812"/>
                </a:lnTo>
                <a:cubicBezTo>
                  <a:pt x="156009" y="23812"/>
                  <a:pt x="166688" y="34491"/>
                  <a:pt x="166688" y="47625"/>
                </a:cubicBezTo>
                <a:lnTo>
                  <a:pt x="166688" y="154781"/>
                </a:lnTo>
                <a:cubicBezTo>
                  <a:pt x="166688" y="167915"/>
                  <a:pt x="156009" y="178594"/>
                  <a:pt x="142875" y="178594"/>
                </a:cubicBezTo>
                <a:lnTo>
                  <a:pt x="23812" y="178594"/>
                </a:lnTo>
                <a:cubicBezTo>
                  <a:pt x="10678" y="178594"/>
                  <a:pt x="0" y="167915"/>
                  <a:pt x="0" y="154781"/>
                </a:cubicBezTo>
                <a:lnTo>
                  <a:pt x="0" y="47625"/>
                </a:lnTo>
                <a:cubicBezTo>
                  <a:pt x="0" y="34491"/>
                  <a:pt x="10678" y="23812"/>
                  <a:pt x="23812" y="23812"/>
                </a:cubicBezTo>
                <a:lnTo>
                  <a:pt x="35719" y="23812"/>
                </a:lnTo>
                <a:lnTo>
                  <a:pt x="35719" y="11906"/>
                </a:lnTo>
                <a:cubicBezTo>
                  <a:pt x="35719" y="5321"/>
                  <a:pt x="41039" y="0"/>
                  <a:pt x="47625" y="0"/>
                </a:cubicBezTo>
                <a:close/>
                <a:moveTo>
                  <a:pt x="23812" y="89297"/>
                </a:moveTo>
                <a:lnTo>
                  <a:pt x="23812" y="101203"/>
                </a:lnTo>
                <a:cubicBezTo>
                  <a:pt x="23812" y="104477"/>
                  <a:pt x="26491" y="107156"/>
                  <a:pt x="29766" y="107156"/>
                </a:cubicBezTo>
                <a:lnTo>
                  <a:pt x="41672" y="107156"/>
                </a:lnTo>
                <a:cubicBezTo>
                  <a:pt x="44946" y="107156"/>
                  <a:pt x="47625" y="104477"/>
                  <a:pt x="47625" y="101203"/>
                </a:cubicBezTo>
                <a:lnTo>
                  <a:pt x="47625" y="89297"/>
                </a:lnTo>
                <a:cubicBezTo>
                  <a:pt x="47625" y="86023"/>
                  <a:pt x="44946" y="83344"/>
                  <a:pt x="41672" y="83344"/>
                </a:cubicBezTo>
                <a:lnTo>
                  <a:pt x="29766" y="83344"/>
                </a:lnTo>
                <a:cubicBezTo>
                  <a:pt x="26491" y="83344"/>
                  <a:pt x="23812" y="86023"/>
                  <a:pt x="23812" y="89297"/>
                </a:cubicBezTo>
                <a:close/>
                <a:moveTo>
                  <a:pt x="71438" y="89297"/>
                </a:moveTo>
                <a:lnTo>
                  <a:pt x="71438" y="101203"/>
                </a:lnTo>
                <a:cubicBezTo>
                  <a:pt x="71438" y="104477"/>
                  <a:pt x="74116" y="107156"/>
                  <a:pt x="77391" y="107156"/>
                </a:cubicBezTo>
                <a:lnTo>
                  <a:pt x="89297" y="107156"/>
                </a:lnTo>
                <a:cubicBezTo>
                  <a:pt x="92571" y="107156"/>
                  <a:pt x="95250" y="104477"/>
                  <a:pt x="95250" y="101203"/>
                </a:cubicBezTo>
                <a:lnTo>
                  <a:pt x="95250" y="89297"/>
                </a:lnTo>
                <a:cubicBezTo>
                  <a:pt x="95250" y="86023"/>
                  <a:pt x="92571" y="83344"/>
                  <a:pt x="89297" y="83344"/>
                </a:cubicBezTo>
                <a:lnTo>
                  <a:pt x="77391" y="83344"/>
                </a:lnTo>
                <a:cubicBezTo>
                  <a:pt x="74116" y="83344"/>
                  <a:pt x="71438" y="86023"/>
                  <a:pt x="71438" y="89297"/>
                </a:cubicBezTo>
                <a:close/>
                <a:moveTo>
                  <a:pt x="125016" y="83344"/>
                </a:moveTo>
                <a:cubicBezTo>
                  <a:pt x="121741" y="83344"/>
                  <a:pt x="119063" y="86023"/>
                  <a:pt x="119063" y="89297"/>
                </a:cubicBezTo>
                <a:lnTo>
                  <a:pt x="119063" y="101203"/>
                </a:lnTo>
                <a:cubicBezTo>
                  <a:pt x="119063" y="104477"/>
                  <a:pt x="121741" y="107156"/>
                  <a:pt x="125016" y="107156"/>
                </a:cubicBezTo>
                <a:lnTo>
                  <a:pt x="136922" y="107156"/>
                </a:lnTo>
                <a:cubicBezTo>
                  <a:pt x="140196" y="107156"/>
                  <a:pt x="142875" y="104477"/>
                  <a:pt x="142875" y="101203"/>
                </a:cubicBezTo>
                <a:lnTo>
                  <a:pt x="142875" y="89297"/>
                </a:lnTo>
                <a:cubicBezTo>
                  <a:pt x="142875" y="86023"/>
                  <a:pt x="140196" y="83344"/>
                  <a:pt x="136922" y="83344"/>
                </a:cubicBezTo>
                <a:lnTo>
                  <a:pt x="125016" y="83344"/>
                </a:lnTo>
                <a:close/>
                <a:moveTo>
                  <a:pt x="23812" y="136922"/>
                </a:moveTo>
                <a:lnTo>
                  <a:pt x="23812" y="148828"/>
                </a:lnTo>
                <a:cubicBezTo>
                  <a:pt x="23812" y="152102"/>
                  <a:pt x="26491" y="154781"/>
                  <a:pt x="29766" y="154781"/>
                </a:cubicBezTo>
                <a:lnTo>
                  <a:pt x="41672" y="154781"/>
                </a:lnTo>
                <a:cubicBezTo>
                  <a:pt x="44946" y="154781"/>
                  <a:pt x="47625" y="152102"/>
                  <a:pt x="47625" y="148828"/>
                </a:cubicBezTo>
                <a:lnTo>
                  <a:pt x="47625" y="136922"/>
                </a:lnTo>
                <a:cubicBezTo>
                  <a:pt x="47625" y="133648"/>
                  <a:pt x="44946" y="130969"/>
                  <a:pt x="41672" y="130969"/>
                </a:cubicBezTo>
                <a:lnTo>
                  <a:pt x="29766" y="130969"/>
                </a:lnTo>
                <a:cubicBezTo>
                  <a:pt x="26491" y="130969"/>
                  <a:pt x="23812" y="133648"/>
                  <a:pt x="23812" y="136922"/>
                </a:cubicBezTo>
                <a:close/>
                <a:moveTo>
                  <a:pt x="77391" y="130969"/>
                </a:moveTo>
                <a:cubicBezTo>
                  <a:pt x="74116" y="130969"/>
                  <a:pt x="71438" y="133648"/>
                  <a:pt x="71438" y="136922"/>
                </a:cubicBezTo>
                <a:lnTo>
                  <a:pt x="71438" y="148828"/>
                </a:lnTo>
                <a:cubicBezTo>
                  <a:pt x="71438" y="152102"/>
                  <a:pt x="74116" y="154781"/>
                  <a:pt x="77391" y="154781"/>
                </a:cubicBezTo>
                <a:lnTo>
                  <a:pt x="89297" y="154781"/>
                </a:lnTo>
                <a:cubicBezTo>
                  <a:pt x="92571" y="154781"/>
                  <a:pt x="95250" y="152102"/>
                  <a:pt x="95250" y="148828"/>
                </a:cubicBezTo>
                <a:lnTo>
                  <a:pt x="95250" y="136922"/>
                </a:lnTo>
                <a:cubicBezTo>
                  <a:pt x="95250" y="133648"/>
                  <a:pt x="92571" y="130969"/>
                  <a:pt x="89297" y="130969"/>
                </a:cubicBezTo>
                <a:lnTo>
                  <a:pt x="77391" y="130969"/>
                </a:lnTo>
                <a:close/>
                <a:moveTo>
                  <a:pt x="119063" y="136922"/>
                </a:moveTo>
                <a:lnTo>
                  <a:pt x="119063" y="148828"/>
                </a:lnTo>
                <a:cubicBezTo>
                  <a:pt x="119063" y="152102"/>
                  <a:pt x="121741" y="154781"/>
                  <a:pt x="125016" y="154781"/>
                </a:cubicBezTo>
                <a:lnTo>
                  <a:pt x="136922" y="154781"/>
                </a:lnTo>
                <a:cubicBezTo>
                  <a:pt x="140196" y="154781"/>
                  <a:pt x="142875" y="152102"/>
                  <a:pt x="142875" y="148828"/>
                </a:cubicBezTo>
                <a:lnTo>
                  <a:pt x="142875" y="136922"/>
                </a:lnTo>
                <a:cubicBezTo>
                  <a:pt x="142875" y="133648"/>
                  <a:pt x="140196" y="130969"/>
                  <a:pt x="136922" y="130969"/>
                </a:cubicBezTo>
                <a:lnTo>
                  <a:pt x="125016" y="130969"/>
                </a:lnTo>
                <a:cubicBezTo>
                  <a:pt x="121741" y="130969"/>
                  <a:pt x="119063" y="133648"/>
                  <a:pt x="119063" y="136922"/>
                </a:cubicBezTo>
                <a:close/>
              </a:path>
            </a:pathLst>
          </a:custGeom>
          <a:solidFill>
            <a:srgbClr val="5A7A96"/>
          </a:solidFill>
          <a:ln/>
        </p:spPr>
      </p:sp>
      <p:sp>
        <p:nvSpPr>
          <p:cNvPr id="58" name="Text 56"/>
          <p:cNvSpPr/>
          <p:nvPr/>
        </p:nvSpPr>
        <p:spPr>
          <a:xfrm>
            <a:off x="5648325" y="3886200"/>
            <a:ext cx="155257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Meeting Frequency</a:t>
            </a:r>
            <a:endParaRPr lang="en-US" sz="1600" dirty="0"/>
          </a:p>
        </p:txBody>
      </p:sp>
      <p:sp>
        <p:nvSpPr>
          <p:cNvPr id="59" name="Text 57"/>
          <p:cNvSpPr/>
          <p:nvPr/>
        </p:nvSpPr>
        <p:spPr>
          <a:xfrm>
            <a:off x="5295900" y="4267200"/>
            <a:ext cx="2952750" cy="9906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Regular meetings held throughout both financial years with </a:t>
            </a:r>
            <a:r>
              <a:rPr lang="en-US" sz="1200" b="1" dirty="0">
                <a:solidFill>
                  <a:srgbClr val="2D3748"/>
                </a:solidFill>
                <a:latin typeface="Quattrocento Sans" pitchFamily="34" charset="0"/>
                <a:ea typeface="Quattrocento Sans" pitchFamily="34" charset="-122"/>
                <a:cs typeface="Quattrocento Sans" pitchFamily="34" charset="-120"/>
              </a:rPr>
              <a:t>full attendance</a:t>
            </a:r>
            <a:r>
              <a:rPr lang="en-US" sz="1200" dirty="0">
                <a:solidFill>
                  <a:srgbClr val="2D3748"/>
                </a:solidFill>
                <a:latin typeface="Quattrocento Sans" pitchFamily="34" charset="0"/>
                <a:ea typeface="Quattrocento Sans" pitchFamily="34" charset="-122"/>
                <a:cs typeface="Quattrocento Sans" pitchFamily="34" charset="-120"/>
              </a:rPr>
              <a:t>, demonstrating robust oversight commitment.</a:t>
            </a:r>
            <a:endParaRPr lang="en-US" sz="1600" dirty="0"/>
          </a:p>
        </p:txBody>
      </p:sp>
      <p:sp>
        <p:nvSpPr>
          <p:cNvPr id="60" name="Shape 58"/>
          <p:cNvSpPr/>
          <p:nvPr/>
        </p:nvSpPr>
        <p:spPr>
          <a:xfrm>
            <a:off x="8534400" y="3695700"/>
            <a:ext cx="3276600" cy="1790700"/>
          </a:xfrm>
          <a:custGeom>
            <a:avLst/>
            <a:gdLst/>
            <a:ahLst/>
            <a:cxnLst/>
            <a:rect l="l" t="t" r="r" b="b"/>
            <a:pathLst>
              <a:path w="3276600" h="1790700">
                <a:moveTo>
                  <a:pt x="38100" y="0"/>
                </a:moveTo>
                <a:lnTo>
                  <a:pt x="3124194" y="0"/>
                </a:lnTo>
                <a:cubicBezTo>
                  <a:pt x="3208365" y="0"/>
                  <a:pt x="3276600" y="68235"/>
                  <a:pt x="3276600" y="152406"/>
                </a:cubicBezTo>
                <a:lnTo>
                  <a:pt x="3276600" y="1638294"/>
                </a:lnTo>
                <a:cubicBezTo>
                  <a:pt x="3276600" y="1722465"/>
                  <a:pt x="3208365" y="1790700"/>
                  <a:pt x="3124194" y="1790700"/>
                </a:cubicBezTo>
                <a:lnTo>
                  <a:pt x="38100" y="1790700"/>
                </a:lnTo>
                <a:cubicBezTo>
                  <a:pt x="17058" y="1790700"/>
                  <a:pt x="0" y="1773642"/>
                  <a:pt x="0" y="1752600"/>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61" name="Shape 59"/>
          <p:cNvSpPr/>
          <p:nvPr/>
        </p:nvSpPr>
        <p:spPr>
          <a:xfrm>
            <a:off x="8534400" y="3695700"/>
            <a:ext cx="38100" cy="1790700"/>
          </a:xfrm>
          <a:custGeom>
            <a:avLst/>
            <a:gdLst/>
            <a:ahLst/>
            <a:cxnLst/>
            <a:rect l="l" t="t" r="r" b="b"/>
            <a:pathLst>
              <a:path w="38100" h="1790700">
                <a:moveTo>
                  <a:pt x="38100" y="0"/>
                </a:moveTo>
                <a:lnTo>
                  <a:pt x="38100" y="0"/>
                </a:lnTo>
                <a:lnTo>
                  <a:pt x="38100" y="1790700"/>
                </a:lnTo>
                <a:lnTo>
                  <a:pt x="38100" y="1790700"/>
                </a:lnTo>
                <a:cubicBezTo>
                  <a:pt x="17072" y="1790700"/>
                  <a:pt x="0" y="1773628"/>
                  <a:pt x="0" y="1752600"/>
                </a:cubicBezTo>
                <a:lnTo>
                  <a:pt x="0" y="38100"/>
                </a:lnTo>
                <a:cubicBezTo>
                  <a:pt x="0" y="17072"/>
                  <a:pt x="17072" y="0"/>
                  <a:pt x="38100" y="0"/>
                </a:cubicBezTo>
                <a:close/>
              </a:path>
            </a:pathLst>
          </a:custGeom>
          <a:solidFill>
            <a:srgbClr val="C5A572"/>
          </a:solidFill>
          <a:ln/>
        </p:spPr>
      </p:sp>
      <p:sp>
        <p:nvSpPr>
          <p:cNvPr id="62" name="Shape 60"/>
          <p:cNvSpPr/>
          <p:nvPr/>
        </p:nvSpPr>
        <p:spPr>
          <a:xfrm>
            <a:off x="8743950" y="3924300"/>
            <a:ext cx="238125" cy="190500"/>
          </a:xfrm>
          <a:custGeom>
            <a:avLst/>
            <a:gdLst/>
            <a:ahLst/>
            <a:cxnLst/>
            <a:rect l="l" t="t" r="r" b="b"/>
            <a:pathLst>
              <a:path w="238125" h="190500">
                <a:moveTo>
                  <a:pt x="119063" y="5953"/>
                </a:moveTo>
                <a:cubicBezTo>
                  <a:pt x="140419" y="5953"/>
                  <a:pt x="157758" y="23292"/>
                  <a:pt x="157758" y="44648"/>
                </a:cubicBezTo>
                <a:cubicBezTo>
                  <a:pt x="157758" y="66005"/>
                  <a:pt x="140419" y="83344"/>
                  <a:pt x="119063" y="83344"/>
                </a:cubicBezTo>
                <a:cubicBezTo>
                  <a:pt x="97706" y="83344"/>
                  <a:pt x="80367" y="66005"/>
                  <a:pt x="80367" y="44648"/>
                </a:cubicBezTo>
                <a:cubicBezTo>
                  <a:pt x="80367" y="23292"/>
                  <a:pt x="97706" y="5953"/>
                  <a:pt x="119063" y="5953"/>
                </a:cubicBezTo>
                <a:close/>
                <a:moveTo>
                  <a:pt x="35719" y="32742"/>
                </a:moveTo>
                <a:cubicBezTo>
                  <a:pt x="50504" y="32742"/>
                  <a:pt x="62508" y="44746"/>
                  <a:pt x="62508" y="59531"/>
                </a:cubicBezTo>
                <a:cubicBezTo>
                  <a:pt x="62508" y="74317"/>
                  <a:pt x="50504" y="86320"/>
                  <a:pt x="35719" y="86320"/>
                </a:cubicBezTo>
                <a:cubicBezTo>
                  <a:pt x="20933" y="86320"/>
                  <a:pt x="8930" y="74317"/>
                  <a:pt x="8930" y="59531"/>
                </a:cubicBezTo>
                <a:cubicBezTo>
                  <a:pt x="8930" y="44746"/>
                  <a:pt x="20933" y="32742"/>
                  <a:pt x="35719" y="32742"/>
                </a:cubicBezTo>
                <a:close/>
                <a:moveTo>
                  <a:pt x="0" y="154781"/>
                </a:moveTo>
                <a:cubicBezTo>
                  <a:pt x="0" y="128476"/>
                  <a:pt x="21320" y="107156"/>
                  <a:pt x="47625" y="107156"/>
                </a:cubicBezTo>
                <a:cubicBezTo>
                  <a:pt x="52388" y="107156"/>
                  <a:pt x="57001" y="107863"/>
                  <a:pt x="61354" y="109165"/>
                </a:cubicBezTo>
                <a:cubicBezTo>
                  <a:pt x="49113" y="122858"/>
                  <a:pt x="41672" y="140940"/>
                  <a:pt x="41672" y="160734"/>
                </a:cubicBezTo>
                <a:lnTo>
                  <a:pt x="41672" y="166688"/>
                </a:lnTo>
                <a:cubicBezTo>
                  <a:pt x="41672" y="170929"/>
                  <a:pt x="42565" y="174947"/>
                  <a:pt x="44165" y="178594"/>
                </a:cubicBezTo>
                <a:lnTo>
                  <a:pt x="11906" y="178594"/>
                </a:lnTo>
                <a:cubicBezTo>
                  <a:pt x="5321" y="178594"/>
                  <a:pt x="0" y="173273"/>
                  <a:pt x="0" y="166688"/>
                </a:cubicBezTo>
                <a:lnTo>
                  <a:pt x="0" y="154781"/>
                </a:lnTo>
                <a:close/>
                <a:moveTo>
                  <a:pt x="193960" y="178594"/>
                </a:moveTo>
                <a:cubicBezTo>
                  <a:pt x="195560" y="174947"/>
                  <a:pt x="196453" y="170929"/>
                  <a:pt x="196453" y="166688"/>
                </a:cubicBezTo>
                <a:lnTo>
                  <a:pt x="196453" y="160734"/>
                </a:lnTo>
                <a:cubicBezTo>
                  <a:pt x="196453" y="140940"/>
                  <a:pt x="189012" y="122858"/>
                  <a:pt x="176771" y="109165"/>
                </a:cubicBezTo>
                <a:cubicBezTo>
                  <a:pt x="181124" y="107863"/>
                  <a:pt x="185738" y="107156"/>
                  <a:pt x="190500" y="107156"/>
                </a:cubicBezTo>
                <a:cubicBezTo>
                  <a:pt x="216805" y="107156"/>
                  <a:pt x="238125" y="128476"/>
                  <a:pt x="238125" y="154781"/>
                </a:cubicBezTo>
                <a:lnTo>
                  <a:pt x="238125" y="166688"/>
                </a:lnTo>
                <a:cubicBezTo>
                  <a:pt x="238125" y="173273"/>
                  <a:pt x="232804" y="178594"/>
                  <a:pt x="226219" y="178594"/>
                </a:cubicBezTo>
                <a:lnTo>
                  <a:pt x="193960" y="178594"/>
                </a:lnTo>
                <a:close/>
                <a:moveTo>
                  <a:pt x="175617" y="59531"/>
                </a:moveTo>
                <a:cubicBezTo>
                  <a:pt x="175617" y="44746"/>
                  <a:pt x="187621" y="32742"/>
                  <a:pt x="202406" y="32742"/>
                </a:cubicBezTo>
                <a:cubicBezTo>
                  <a:pt x="217192" y="32742"/>
                  <a:pt x="229195" y="44746"/>
                  <a:pt x="229195" y="59531"/>
                </a:cubicBezTo>
                <a:cubicBezTo>
                  <a:pt x="229195" y="74317"/>
                  <a:pt x="217192" y="86320"/>
                  <a:pt x="202406" y="86320"/>
                </a:cubicBezTo>
                <a:cubicBezTo>
                  <a:pt x="187621" y="86320"/>
                  <a:pt x="175617" y="74317"/>
                  <a:pt x="175617" y="59531"/>
                </a:cubicBezTo>
                <a:close/>
                <a:moveTo>
                  <a:pt x="59531" y="160734"/>
                </a:moveTo>
                <a:cubicBezTo>
                  <a:pt x="59531" y="127843"/>
                  <a:pt x="86171" y="101203"/>
                  <a:pt x="119063" y="101203"/>
                </a:cubicBezTo>
                <a:cubicBezTo>
                  <a:pt x="151954" y="101203"/>
                  <a:pt x="178594" y="127843"/>
                  <a:pt x="178594" y="160734"/>
                </a:cubicBezTo>
                <a:lnTo>
                  <a:pt x="178594" y="166688"/>
                </a:lnTo>
                <a:cubicBezTo>
                  <a:pt x="178594" y="173273"/>
                  <a:pt x="173273" y="178594"/>
                  <a:pt x="166688" y="178594"/>
                </a:cubicBezTo>
                <a:lnTo>
                  <a:pt x="71438" y="178594"/>
                </a:lnTo>
                <a:cubicBezTo>
                  <a:pt x="64852" y="178594"/>
                  <a:pt x="59531" y="173273"/>
                  <a:pt x="59531" y="166688"/>
                </a:cubicBezTo>
                <a:lnTo>
                  <a:pt x="59531" y="160734"/>
                </a:lnTo>
                <a:close/>
              </a:path>
            </a:pathLst>
          </a:custGeom>
          <a:solidFill>
            <a:srgbClr val="C5A572"/>
          </a:solidFill>
          <a:ln/>
        </p:spPr>
      </p:sp>
      <p:sp>
        <p:nvSpPr>
          <p:cNvPr id="63" name="Text 61"/>
          <p:cNvSpPr/>
          <p:nvPr/>
        </p:nvSpPr>
        <p:spPr>
          <a:xfrm>
            <a:off x="9096375" y="3886200"/>
            <a:ext cx="193357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Committee Composition</a:t>
            </a:r>
            <a:endParaRPr lang="en-US" sz="1600" dirty="0"/>
          </a:p>
        </p:txBody>
      </p:sp>
      <p:sp>
        <p:nvSpPr>
          <p:cNvPr id="64" name="Text 62"/>
          <p:cNvSpPr/>
          <p:nvPr/>
        </p:nvSpPr>
        <p:spPr>
          <a:xfrm>
            <a:off x="8743950" y="4267200"/>
            <a:ext cx="2952750" cy="74295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Majority independent members ensuring objective oversight and compliance with regulatory requirements.</a:t>
            </a:r>
            <a:endParaRPr lang="en-US" sz="1600" dirty="0"/>
          </a:p>
        </p:txBody>
      </p:sp>
      <p:sp>
        <p:nvSpPr>
          <p:cNvPr id="65" name="Shape 63"/>
          <p:cNvSpPr/>
          <p:nvPr/>
        </p:nvSpPr>
        <p:spPr>
          <a:xfrm>
            <a:off x="5076825" y="5648325"/>
            <a:ext cx="6724650" cy="819150"/>
          </a:xfrm>
          <a:custGeom>
            <a:avLst/>
            <a:gdLst/>
            <a:ahLst/>
            <a:cxnLst/>
            <a:rect l="l" t="t" r="r" b="b"/>
            <a:pathLst>
              <a:path w="6724650" h="819150">
                <a:moveTo>
                  <a:pt x="114296" y="0"/>
                </a:moveTo>
                <a:lnTo>
                  <a:pt x="6610354" y="0"/>
                </a:lnTo>
                <a:cubicBezTo>
                  <a:pt x="6673478" y="0"/>
                  <a:pt x="6724650" y="51172"/>
                  <a:pt x="6724650" y="114296"/>
                </a:cubicBezTo>
                <a:lnTo>
                  <a:pt x="6724650" y="704854"/>
                </a:lnTo>
                <a:cubicBezTo>
                  <a:pt x="6724650" y="767978"/>
                  <a:pt x="6673478" y="819150"/>
                  <a:pt x="6610354" y="819150"/>
                </a:cubicBezTo>
                <a:lnTo>
                  <a:pt x="114296" y="819150"/>
                </a:lnTo>
                <a:cubicBezTo>
                  <a:pt x="51172" y="819150"/>
                  <a:pt x="0" y="767978"/>
                  <a:pt x="0" y="704854"/>
                </a:cubicBezTo>
                <a:lnTo>
                  <a:pt x="0" y="114296"/>
                </a:lnTo>
                <a:cubicBezTo>
                  <a:pt x="0" y="51172"/>
                  <a:pt x="51172" y="0"/>
                  <a:pt x="114296" y="0"/>
                </a:cubicBezTo>
                <a:close/>
              </a:path>
            </a:pathLst>
          </a:custGeom>
          <a:solidFill>
            <a:srgbClr val="C5A572">
              <a:alpha val="10196"/>
            </a:srgbClr>
          </a:solidFill>
          <a:ln w="25400">
            <a:solidFill>
              <a:srgbClr val="C5A572">
                <a:alpha val="30196"/>
              </a:srgbClr>
            </a:solidFill>
            <a:prstDash val="solid"/>
          </a:ln>
        </p:spPr>
      </p:sp>
      <p:sp>
        <p:nvSpPr>
          <p:cNvPr id="66" name="Shape 64"/>
          <p:cNvSpPr/>
          <p:nvPr/>
        </p:nvSpPr>
        <p:spPr>
          <a:xfrm>
            <a:off x="5267325" y="5848350"/>
            <a:ext cx="133350" cy="152400"/>
          </a:xfrm>
          <a:custGeom>
            <a:avLst/>
            <a:gdLst/>
            <a:ahLst/>
            <a:cxnLst/>
            <a:rect l="l" t="t" r="r" b="b"/>
            <a:pathLst>
              <a:path w="133350" h="152400">
                <a:moveTo>
                  <a:pt x="73194" y="-7709"/>
                </a:moveTo>
                <a:cubicBezTo>
                  <a:pt x="69205" y="-10150"/>
                  <a:pt x="64175" y="-10150"/>
                  <a:pt x="60186" y="-7709"/>
                </a:cubicBezTo>
                <a:cubicBezTo>
                  <a:pt x="52923" y="-3274"/>
                  <a:pt x="48429" y="-2084"/>
                  <a:pt x="39916" y="-2262"/>
                </a:cubicBezTo>
                <a:cubicBezTo>
                  <a:pt x="35243" y="-2381"/>
                  <a:pt x="30897" y="149"/>
                  <a:pt x="28635" y="4256"/>
                </a:cubicBezTo>
                <a:cubicBezTo>
                  <a:pt x="24557" y="11728"/>
                  <a:pt x="21253" y="15032"/>
                  <a:pt x="13781" y="19110"/>
                </a:cubicBezTo>
                <a:cubicBezTo>
                  <a:pt x="9674" y="21342"/>
                  <a:pt x="7174" y="25718"/>
                  <a:pt x="7263" y="30391"/>
                </a:cubicBezTo>
                <a:cubicBezTo>
                  <a:pt x="7471" y="38904"/>
                  <a:pt x="6251" y="43398"/>
                  <a:pt x="1816" y="50661"/>
                </a:cubicBezTo>
                <a:cubicBezTo>
                  <a:pt x="-625" y="54650"/>
                  <a:pt x="-625" y="59680"/>
                  <a:pt x="1816" y="63669"/>
                </a:cubicBezTo>
                <a:cubicBezTo>
                  <a:pt x="6251" y="70931"/>
                  <a:pt x="7441" y="75426"/>
                  <a:pt x="7263" y="83939"/>
                </a:cubicBezTo>
                <a:cubicBezTo>
                  <a:pt x="7144" y="88612"/>
                  <a:pt x="9674" y="92958"/>
                  <a:pt x="13781" y="95220"/>
                </a:cubicBezTo>
                <a:cubicBezTo>
                  <a:pt x="20360" y="98822"/>
                  <a:pt x="23693" y="101798"/>
                  <a:pt x="27206" y="107573"/>
                </a:cubicBezTo>
                <a:lnTo>
                  <a:pt x="12710" y="136475"/>
                </a:lnTo>
                <a:cubicBezTo>
                  <a:pt x="10954" y="140018"/>
                  <a:pt x="12383" y="144304"/>
                  <a:pt x="15895" y="146060"/>
                </a:cubicBezTo>
                <a:lnTo>
                  <a:pt x="41493" y="158859"/>
                </a:lnTo>
                <a:cubicBezTo>
                  <a:pt x="44916" y="160556"/>
                  <a:pt x="49084" y="159276"/>
                  <a:pt x="50929" y="155942"/>
                </a:cubicBezTo>
                <a:lnTo>
                  <a:pt x="66645" y="127635"/>
                </a:lnTo>
                <a:lnTo>
                  <a:pt x="82361" y="155942"/>
                </a:lnTo>
                <a:cubicBezTo>
                  <a:pt x="84207" y="159276"/>
                  <a:pt x="88374" y="160586"/>
                  <a:pt x="91797" y="158859"/>
                </a:cubicBezTo>
                <a:lnTo>
                  <a:pt x="117396" y="146060"/>
                </a:lnTo>
                <a:cubicBezTo>
                  <a:pt x="120938" y="144304"/>
                  <a:pt x="122366" y="140018"/>
                  <a:pt x="120581" y="136475"/>
                </a:cubicBezTo>
                <a:lnTo>
                  <a:pt x="106114" y="107543"/>
                </a:lnTo>
                <a:cubicBezTo>
                  <a:pt x="109597" y="101769"/>
                  <a:pt x="112961" y="98792"/>
                  <a:pt x="119539" y="95190"/>
                </a:cubicBezTo>
                <a:cubicBezTo>
                  <a:pt x="123646" y="92958"/>
                  <a:pt x="126147" y="88583"/>
                  <a:pt x="126057" y="83909"/>
                </a:cubicBezTo>
                <a:cubicBezTo>
                  <a:pt x="125849" y="75396"/>
                  <a:pt x="127069" y="70902"/>
                  <a:pt x="131505" y="63639"/>
                </a:cubicBezTo>
                <a:cubicBezTo>
                  <a:pt x="133945" y="59650"/>
                  <a:pt x="133945" y="54620"/>
                  <a:pt x="131505" y="50631"/>
                </a:cubicBezTo>
                <a:cubicBezTo>
                  <a:pt x="127069" y="43369"/>
                  <a:pt x="125879" y="38874"/>
                  <a:pt x="126057" y="30361"/>
                </a:cubicBezTo>
                <a:cubicBezTo>
                  <a:pt x="126176" y="25688"/>
                  <a:pt x="123646" y="21342"/>
                  <a:pt x="119539" y="19080"/>
                </a:cubicBezTo>
                <a:cubicBezTo>
                  <a:pt x="112068" y="15002"/>
                  <a:pt x="108764" y="11698"/>
                  <a:pt x="104686" y="4227"/>
                </a:cubicBezTo>
                <a:cubicBezTo>
                  <a:pt x="102453" y="119"/>
                  <a:pt x="98078" y="-2381"/>
                  <a:pt x="93405" y="-2292"/>
                </a:cubicBezTo>
                <a:cubicBezTo>
                  <a:pt x="84892" y="-2084"/>
                  <a:pt x="80397" y="-3304"/>
                  <a:pt x="73134" y="-7739"/>
                </a:cubicBezTo>
                <a:close/>
                <a:moveTo>
                  <a:pt x="66675" y="28575"/>
                </a:moveTo>
                <a:cubicBezTo>
                  <a:pt x="82446" y="28575"/>
                  <a:pt x="95250" y="41379"/>
                  <a:pt x="95250" y="57150"/>
                </a:cubicBezTo>
                <a:cubicBezTo>
                  <a:pt x="95250" y="72921"/>
                  <a:pt x="82446" y="85725"/>
                  <a:pt x="66675" y="85725"/>
                </a:cubicBezTo>
                <a:cubicBezTo>
                  <a:pt x="50904" y="85725"/>
                  <a:pt x="38100" y="72921"/>
                  <a:pt x="38100" y="57150"/>
                </a:cubicBezTo>
                <a:cubicBezTo>
                  <a:pt x="38100" y="41379"/>
                  <a:pt x="50904" y="28575"/>
                  <a:pt x="66675" y="28575"/>
                </a:cubicBezTo>
                <a:close/>
              </a:path>
            </a:pathLst>
          </a:custGeom>
          <a:solidFill>
            <a:srgbClr val="C5A572"/>
          </a:solidFill>
          <a:ln/>
        </p:spPr>
      </p:sp>
      <p:sp>
        <p:nvSpPr>
          <p:cNvPr id="67" name="Text 65"/>
          <p:cNvSpPr/>
          <p:nvPr/>
        </p:nvSpPr>
        <p:spPr>
          <a:xfrm>
            <a:off x="5505450" y="5810250"/>
            <a:ext cx="1638300"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Governance Excellence</a:t>
            </a:r>
            <a:endParaRPr lang="en-US" sz="1600" dirty="0"/>
          </a:p>
        </p:txBody>
      </p:sp>
      <p:sp>
        <p:nvSpPr>
          <p:cNvPr id="68" name="Text 66"/>
          <p:cNvSpPr/>
          <p:nvPr/>
        </p:nvSpPr>
        <p:spPr>
          <a:xfrm>
            <a:off x="5238750" y="6115050"/>
            <a:ext cx="64674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Audit Committee demonstrates best practices in financial oversight and risk management.</a:t>
            </a:r>
            <a:endParaRPr lang="en-US" sz="1600"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33400" y="552450"/>
            <a:ext cx="228600" cy="228600"/>
          </a:xfrm>
          <a:custGeom>
            <a:avLst/>
            <a:gdLst/>
            <a:ahLst/>
            <a:cxnLst/>
            <a:rect l="l" t="t" r="r" b="b"/>
            <a:pathLst>
              <a:path w="228600" h="228600">
                <a:moveTo>
                  <a:pt x="210428" y="2991"/>
                </a:moveTo>
                <a:cubicBezTo>
                  <a:pt x="213286" y="268"/>
                  <a:pt x="217438" y="-714"/>
                  <a:pt x="221278" y="536"/>
                </a:cubicBezTo>
                <a:cubicBezTo>
                  <a:pt x="225653" y="2009"/>
                  <a:pt x="228600" y="6117"/>
                  <a:pt x="228600" y="10716"/>
                </a:cubicBezTo>
                <a:lnTo>
                  <a:pt x="228600" y="94164"/>
                </a:lnTo>
                <a:cubicBezTo>
                  <a:pt x="228600" y="152742"/>
                  <a:pt x="180335" y="200025"/>
                  <a:pt x="121980" y="200025"/>
                </a:cubicBezTo>
                <a:cubicBezTo>
                  <a:pt x="87600" y="200025"/>
                  <a:pt x="57954" y="177924"/>
                  <a:pt x="47193" y="147027"/>
                </a:cubicBezTo>
                <a:cubicBezTo>
                  <a:pt x="31388" y="160779"/>
                  <a:pt x="21431" y="181005"/>
                  <a:pt x="21431" y="203597"/>
                </a:cubicBezTo>
                <a:cubicBezTo>
                  <a:pt x="21431" y="209535"/>
                  <a:pt x="16654" y="214313"/>
                  <a:pt x="10716" y="214313"/>
                </a:cubicBezTo>
                <a:cubicBezTo>
                  <a:pt x="4777" y="214313"/>
                  <a:pt x="0" y="209535"/>
                  <a:pt x="0" y="203597"/>
                </a:cubicBezTo>
                <a:cubicBezTo>
                  <a:pt x="0" y="170155"/>
                  <a:pt x="17056" y="140687"/>
                  <a:pt x="42907" y="123364"/>
                </a:cubicBezTo>
                <a:cubicBezTo>
                  <a:pt x="58668" y="112827"/>
                  <a:pt x="77465" y="107156"/>
                  <a:pt x="96441" y="107156"/>
                </a:cubicBezTo>
                <a:lnTo>
                  <a:pt x="132159" y="107156"/>
                </a:lnTo>
                <a:cubicBezTo>
                  <a:pt x="138098" y="107156"/>
                  <a:pt x="142875" y="102379"/>
                  <a:pt x="142875" y="96441"/>
                </a:cubicBezTo>
                <a:cubicBezTo>
                  <a:pt x="142875" y="90502"/>
                  <a:pt x="138098" y="85725"/>
                  <a:pt x="132159" y="85725"/>
                </a:cubicBezTo>
                <a:lnTo>
                  <a:pt x="96441" y="85725"/>
                </a:lnTo>
                <a:cubicBezTo>
                  <a:pt x="78715" y="85725"/>
                  <a:pt x="61927" y="89654"/>
                  <a:pt x="46881" y="96664"/>
                </a:cubicBezTo>
                <a:cubicBezTo>
                  <a:pt x="57284" y="65410"/>
                  <a:pt x="86707" y="42863"/>
                  <a:pt x="121444" y="42863"/>
                </a:cubicBezTo>
                <a:cubicBezTo>
                  <a:pt x="151090" y="42863"/>
                  <a:pt x="173147" y="32995"/>
                  <a:pt x="187836" y="23217"/>
                </a:cubicBezTo>
                <a:cubicBezTo>
                  <a:pt x="196408" y="17502"/>
                  <a:pt x="203686" y="10671"/>
                  <a:pt x="210473" y="2991"/>
                </a:cubicBezTo>
                <a:close/>
              </a:path>
            </a:pathLst>
          </a:custGeom>
          <a:solidFill>
            <a:srgbClr val="C5A572"/>
          </a:solidFill>
          <a:ln/>
        </p:spPr>
      </p:sp>
      <p:sp>
        <p:nvSpPr>
          <p:cNvPr id="4" name="Text 2"/>
          <p:cNvSpPr/>
          <p:nvPr/>
        </p:nvSpPr>
        <p:spPr>
          <a:xfrm>
            <a:off x="1066800" y="381000"/>
            <a:ext cx="4924425"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Social Responsibility</a:t>
            </a:r>
            <a:endParaRPr lang="en-US" sz="1600" dirty="0"/>
          </a:p>
        </p:txBody>
      </p:sp>
      <p:sp>
        <p:nvSpPr>
          <p:cNvPr id="5" name="Text 3"/>
          <p:cNvSpPr/>
          <p:nvPr/>
        </p:nvSpPr>
        <p:spPr>
          <a:xfrm>
            <a:off x="1066800" y="571500"/>
            <a:ext cx="5029200"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CSR &amp; Sustainability Committee</a:t>
            </a:r>
            <a:endParaRPr lang="en-US" sz="1600" dirty="0"/>
          </a:p>
        </p:txBody>
      </p:sp>
      <p:sp>
        <p:nvSpPr>
          <p:cNvPr id="6" name="Shape 4"/>
          <p:cNvSpPr/>
          <p:nvPr/>
        </p:nvSpPr>
        <p:spPr>
          <a:xfrm>
            <a:off x="381000" y="1162050"/>
            <a:ext cx="4495800" cy="2457450"/>
          </a:xfrm>
          <a:custGeom>
            <a:avLst/>
            <a:gdLst/>
            <a:ahLst/>
            <a:cxnLst/>
            <a:rect l="l" t="t" r="r" b="b"/>
            <a:pathLst>
              <a:path w="4495800" h="2457450">
                <a:moveTo>
                  <a:pt x="38100" y="0"/>
                </a:moveTo>
                <a:lnTo>
                  <a:pt x="4457700" y="0"/>
                </a:lnTo>
                <a:cubicBezTo>
                  <a:pt x="4478728" y="0"/>
                  <a:pt x="4495800" y="17072"/>
                  <a:pt x="4495800" y="38100"/>
                </a:cubicBezTo>
                <a:lnTo>
                  <a:pt x="4495800" y="2305039"/>
                </a:lnTo>
                <a:cubicBezTo>
                  <a:pt x="4495800" y="2389213"/>
                  <a:pt x="4427563" y="2457450"/>
                  <a:pt x="4343389" y="2457450"/>
                </a:cubicBezTo>
                <a:lnTo>
                  <a:pt x="152411" y="2457450"/>
                </a:lnTo>
                <a:cubicBezTo>
                  <a:pt x="68237" y="2457450"/>
                  <a:pt x="0" y="2389213"/>
                  <a:pt x="0" y="2305039"/>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381000" y="1162050"/>
            <a:ext cx="4495800" cy="38100"/>
          </a:xfrm>
          <a:custGeom>
            <a:avLst/>
            <a:gdLst/>
            <a:ahLst/>
            <a:cxnLst/>
            <a:rect l="l" t="t" r="r" b="b"/>
            <a:pathLst>
              <a:path w="4495800" h="38100">
                <a:moveTo>
                  <a:pt x="38100" y="0"/>
                </a:moveTo>
                <a:lnTo>
                  <a:pt x="4457700" y="0"/>
                </a:lnTo>
                <a:cubicBezTo>
                  <a:pt x="4478728" y="0"/>
                  <a:pt x="4495800" y="17072"/>
                  <a:pt x="4495800" y="38100"/>
                </a:cubicBezTo>
                <a:lnTo>
                  <a:pt x="4495800" y="38100"/>
                </a:lnTo>
                <a:lnTo>
                  <a:pt x="0" y="38100"/>
                </a:lnTo>
                <a:lnTo>
                  <a:pt x="0" y="38100"/>
                </a:lnTo>
                <a:cubicBezTo>
                  <a:pt x="0" y="17072"/>
                  <a:pt x="17072" y="0"/>
                  <a:pt x="38100" y="0"/>
                </a:cubicBezTo>
                <a:close/>
              </a:path>
            </a:pathLst>
          </a:custGeom>
          <a:solidFill>
            <a:srgbClr val="C5A572"/>
          </a:solidFill>
          <a:ln/>
        </p:spPr>
      </p:sp>
      <p:sp>
        <p:nvSpPr>
          <p:cNvPr id="8" name="Shape 6"/>
          <p:cNvSpPr/>
          <p:nvPr/>
        </p:nvSpPr>
        <p:spPr>
          <a:xfrm>
            <a:off x="571500"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C5A572">
              <a:alpha val="10196"/>
            </a:srgbClr>
          </a:solidFill>
          <a:ln/>
        </p:spPr>
      </p:sp>
      <p:sp>
        <p:nvSpPr>
          <p:cNvPr id="9" name="Shape 7"/>
          <p:cNvSpPr/>
          <p:nvPr/>
        </p:nvSpPr>
        <p:spPr>
          <a:xfrm>
            <a:off x="738188" y="1524000"/>
            <a:ext cx="200025" cy="228600"/>
          </a:xfrm>
          <a:custGeom>
            <a:avLst/>
            <a:gdLst/>
            <a:ahLst/>
            <a:cxnLst/>
            <a:rect l="l" t="t" r="r" b="b"/>
            <a:pathLst>
              <a:path w="200025" h="228600">
                <a:moveTo>
                  <a:pt x="100013" y="110728"/>
                </a:moveTo>
                <a:cubicBezTo>
                  <a:pt x="70442" y="110728"/>
                  <a:pt x="46434" y="86721"/>
                  <a:pt x="46434" y="57150"/>
                </a:cubicBezTo>
                <a:cubicBezTo>
                  <a:pt x="46434" y="27579"/>
                  <a:pt x="70442" y="3572"/>
                  <a:pt x="100012" y="3572"/>
                </a:cubicBezTo>
                <a:cubicBezTo>
                  <a:pt x="129583" y="3572"/>
                  <a:pt x="153591" y="27579"/>
                  <a:pt x="153591" y="57150"/>
                </a:cubicBezTo>
                <a:cubicBezTo>
                  <a:pt x="153591" y="86721"/>
                  <a:pt x="129583" y="110728"/>
                  <a:pt x="100013" y="110728"/>
                </a:cubicBezTo>
                <a:close/>
                <a:moveTo>
                  <a:pt x="86395" y="135731"/>
                </a:moveTo>
                <a:lnTo>
                  <a:pt x="113630" y="135731"/>
                </a:lnTo>
                <a:cubicBezTo>
                  <a:pt x="117961" y="135731"/>
                  <a:pt x="121444" y="139214"/>
                  <a:pt x="121444" y="143545"/>
                </a:cubicBezTo>
                <a:cubicBezTo>
                  <a:pt x="121444" y="145420"/>
                  <a:pt x="120774" y="147206"/>
                  <a:pt x="119569" y="148635"/>
                </a:cubicBezTo>
                <a:lnTo>
                  <a:pt x="107335" y="162922"/>
                </a:lnTo>
                <a:lnTo>
                  <a:pt x="121176" y="214313"/>
                </a:lnTo>
                <a:lnTo>
                  <a:pt x="121444" y="214313"/>
                </a:lnTo>
                <a:lnTo>
                  <a:pt x="136892" y="152474"/>
                </a:lnTo>
                <a:cubicBezTo>
                  <a:pt x="137874" y="148590"/>
                  <a:pt x="141848" y="146224"/>
                  <a:pt x="145599" y="147652"/>
                </a:cubicBezTo>
                <a:cubicBezTo>
                  <a:pt x="173236" y="158189"/>
                  <a:pt x="192881" y="184978"/>
                  <a:pt x="192881" y="216322"/>
                </a:cubicBezTo>
                <a:cubicBezTo>
                  <a:pt x="192881" y="223064"/>
                  <a:pt x="187389" y="228555"/>
                  <a:pt x="180648" y="228555"/>
                </a:cubicBezTo>
                <a:lnTo>
                  <a:pt x="19377" y="228600"/>
                </a:lnTo>
                <a:cubicBezTo>
                  <a:pt x="12636" y="228600"/>
                  <a:pt x="7144" y="223108"/>
                  <a:pt x="7144" y="216366"/>
                </a:cubicBezTo>
                <a:cubicBezTo>
                  <a:pt x="7144" y="185023"/>
                  <a:pt x="26789" y="158234"/>
                  <a:pt x="54426" y="147697"/>
                </a:cubicBezTo>
                <a:cubicBezTo>
                  <a:pt x="58177" y="146268"/>
                  <a:pt x="62151" y="148635"/>
                  <a:pt x="63133" y="152519"/>
                </a:cubicBezTo>
                <a:lnTo>
                  <a:pt x="78581" y="214357"/>
                </a:lnTo>
                <a:lnTo>
                  <a:pt x="78849" y="214357"/>
                </a:lnTo>
                <a:lnTo>
                  <a:pt x="92690" y="162967"/>
                </a:lnTo>
                <a:lnTo>
                  <a:pt x="80456" y="148679"/>
                </a:lnTo>
                <a:cubicBezTo>
                  <a:pt x="79251" y="147251"/>
                  <a:pt x="78581" y="145465"/>
                  <a:pt x="78581" y="143589"/>
                </a:cubicBezTo>
                <a:cubicBezTo>
                  <a:pt x="78581" y="139258"/>
                  <a:pt x="82064" y="135776"/>
                  <a:pt x="86395" y="135776"/>
                </a:cubicBezTo>
                <a:close/>
              </a:path>
            </a:pathLst>
          </a:custGeom>
          <a:solidFill>
            <a:srgbClr val="C5A572"/>
          </a:solidFill>
          <a:ln/>
        </p:spPr>
      </p:sp>
      <p:sp>
        <p:nvSpPr>
          <p:cNvPr id="10" name="Text 8"/>
          <p:cNvSpPr/>
          <p:nvPr/>
        </p:nvSpPr>
        <p:spPr>
          <a:xfrm>
            <a:off x="1219200" y="1409700"/>
            <a:ext cx="20955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Committee Chairperson</a:t>
            </a:r>
            <a:endParaRPr lang="en-US" sz="1600" dirty="0"/>
          </a:p>
        </p:txBody>
      </p:sp>
      <p:sp>
        <p:nvSpPr>
          <p:cNvPr id="11" name="Text 9"/>
          <p:cNvSpPr/>
          <p:nvPr/>
        </p:nvSpPr>
        <p:spPr>
          <a:xfrm>
            <a:off x="1219200" y="1676400"/>
            <a:ext cx="2066925"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Top-Level Commitment</a:t>
            </a:r>
            <a:endParaRPr lang="en-US" sz="1600" dirty="0"/>
          </a:p>
        </p:txBody>
      </p:sp>
      <p:sp>
        <p:nvSpPr>
          <p:cNvPr id="12" name="Shape 10"/>
          <p:cNvSpPr/>
          <p:nvPr/>
        </p:nvSpPr>
        <p:spPr>
          <a:xfrm>
            <a:off x="571500" y="2057400"/>
            <a:ext cx="4114800" cy="1371600"/>
          </a:xfrm>
          <a:custGeom>
            <a:avLst/>
            <a:gdLst/>
            <a:ahLst/>
            <a:cxnLst/>
            <a:rect l="l" t="t" r="r" b="b"/>
            <a:pathLst>
              <a:path w="4114800" h="1371600">
                <a:moveTo>
                  <a:pt x="114295" y="0"/>
                </a:moveTo>
                <a:lnTo>
                  <a:pt x="4000505" y="0"/>
                </a:lnTo>
                <a:cubicBezTo>
                  <a:pt x="4063586" y="0"/>
                  <a:pt x="4114800" y="51214"/>
                  <a:pt x="4114800" y="114295"/>
                </a:cubicBezTo>
                <a:lnTo>
                  <a:pt x="4114800" y="1257305"/>
                </a:lnTo>
                <a:cubicBezTo>
                  <a:pt x="4114800" y="1320386"/>
                  <a:pt x="4063586" y="1371600"/>
                  <a:pt x="4000505" y="1371600"/>
                </a:cubicBezTo>
                <a:lnTo>
                  <a:pt x="114295" y="1371600"/>
                </a:lnTo>
                <a:cubicBezTo>
                  <a:pt x="51214" y="1371600"/>
                  <a:pt x="0" y="1320386"/>
                  <a:pt x="0" y="1257305"/>
                </a:cubicBezTo>
                <a:lnTo>
                  <a:pt x="0" y="114295"/>
                </a:lnTo>
                <a:cubicBezTo>
                  <a:pt x="0" y="51214"/>
                  <a:pt x="51214" y="0"/>
                  <a:pt x="114295" y="0"/>
                </a:cubicBezTo>
                <a:close/>
              </a:path>
            </a:pathLst>
          </a:custGeom>
          <a:solidFill>
            <a:srgbClr val="C5A572">
              <a:alpha val="5098"/>
            </a:srgbClr>
          </a:solidFill>
          <a:ln/>
        </p:spPr>
      </p:sp>
      <p:sp>
        <p:nvSpPr>
          <p:cNvPr id="13" name="Text 11"/>
          <p:cNvSpPr/>
          <p:nvPr/>
        </p:nvSpPr>
        <p:spPr>
          <a:xfrm>
            <a:off x="723900" y="2209800"/>
            <a:ext cx="3924300" cy="304800"/>
          </a:xfrm>
          <a:prstGeom prst="rect">
            <a:avLst/>
          </a:prstGeom>
          <a:noFill/>
          <a:ln/>
        </p:spPr>
        <p:txBody>
          <a:bodyPr wrap="square" lIns="0" tIns="0" rIns="0" bIns="0" rtlCol="0" anchor="ctr"/>
          <a:lstStyle/>
          <a:p>
            <a:pPr>
              <a:lnSpc>
                <a:spcPct val="110000"/>
              </a:lnSpc>
            </a:pPr>
            <a:r>
              <a:rPr lang="en-US" sz="1800" b="1" dirty="0">
                <a:solidFill>
                  <a:srgbClr val="1E3A5F"/>
                </a:solidFill>
                <a:latin typeface="Quattrocento Sans" pitchFamily="34" charset="0"/>
                <a:ea typeface="Quattrocento Sans" pitchFamily="34" charset="-122"/>
                <a:cs typeface="Quattrocento Sans" pitchFamily="34" charset="-120"/>
              </a:rPr>
              <a:t>Shri Pradeep Gaur</a:t>
            </a:r>
            <a:endParaRPr lang="en-US" sz="1600" dirty="0"/>
          </a:p>
        </p:txBody>
      </p:sp>
      <p:sp>
        <p:nvSpPr>
          <p:cNvPr id="14" name="Text 12"/>
          <p:cNvSpPr/>
          <p:nvPr/>
        </p:nvSpPr>
        <p:spPr>
          <a:xfrm>
            <a:off x="723900" y="2590800"/>
            <a:ext cx="3886200" cy="228600"/>
          </a:xfrm>
          <a:prstGeom prst="rect">
            <a:avLst/>
          </a:prstGeom>
          <a:noFill/>
          <a:ln/>
        </p:spPr>
        <p:txBody>
          <a:bodyPr wrap="square" lIns="0" tIns="0" rIns="0" bIns="0" rtlCol="0" anchor="ctr"/>
          <a:lstStyle/>
          <a:p>
            <a:pPr>
              <a:lnSpc>
                <a:spcPct val="130000"/>
              </a:lnSpc>
            </a:pPr>
            <a:r>
              <a:rPr lang="en-US" sz="1200" dirty="0">
                <a:solidFill>
                  <a:srgbClr val="2D3748">
                    <a:alpha val="70000"/>
                  </a:srgbClr>
                </a:solidFill>
                <a:latin typeface="Quattrocento Sans" pitchFamily="34" charset="0"/>
                <a:ea typeface="Quattrocento Sans" pitchFamily="34" charset="-122"/>
                <a:cs typeface="Quattrocento Sans" pitchFamily="34" charset="-120"/>
              </a:rPr>
              <a:t>Chairman &amp; Managing Director</a:t>
            </a:r>
            <a:endParaRPr lang="en-US" sz="1600" dirty="0"/>
          </a:p>
        </p:txBody>
      </p:sp>
      <p:sp>
        <p:nvSpPr>
          <p:cNvPr id="15" name="Text 13"/>
          <p:cNvSpPr/>
          <p:nvPr/>
        </p:nvSpPr>
        <p:spPr>
          <a:xfrm>
            <a:off x="723900" y="2895600"/>
            <a:ext cx="3876675" cy="381000"/>
          </a:xfrm>
          <a:prstGeom prst="rect">
            <a:avLst/>
          </a:prstGeom>
          <a:noFill/>
          <a:ln/>
        </p:spPr>
        <p:txBody>
          <a:bodyPr wrap="square" lIns="0" tIns="0" rIns="0" bIns="0" rtlCol="0" anchor="ctr"/>
          <a:lstStyle/>
          <a:p>
            <a:pPr>
              <a:lnSpc>
                <a:spcPct val="120000"/>
              </a:lnSpc>
            </a:pPr>
            <a:r>
              <a:rPr lang="en-US" sz="1050" dirty="0">
                <a:solidFill>
                  <a:srgbClr val="2D3748">
                    <a:alpha val="60000"/>
                  </a:srgbClr>
                </a:solidFill>
                <a:latin typeface="Quattrocento Sans" pitchFamily="34" charset="0"/>
                <a:ea typeface="Quattrocento Sans" pitchFamily="34" charset="-122"/>
                <a:cs typeface="Quattrocento Sans" pitchFamily="34" charset="-120"/>
              </a:rPr>
              <a:t>Demonstrates top-level commitment to corporate social responsibility and sustainable development.</a:t>
            </a:r>
            <a:endParaRPr lang="en-US" sz="1600" dirty="0"/>
          </a:p>
        </p:txBody>
      </p:sp>
      <p:sp>
        <p:nvSpPr>
          <p:cNvPr id="16" name="Shape 14"/>
          <p:cNvSpPr/>
          <p:nvPr/>
        </p:nvSpPr>
        <p:spPr>
          <a:xfrm>
            <a:off x="381000" y="3771900"/>
            <a:ext cx="4495800" cy="2705100"/>
          </a:xfrm>
          <a:custGeom>
            <a:avLst/>
            <a:gdLst/>
            <a:ahLst/>
            <a:cxnLst/>
            <a:rect l="l" t="t" r="r" b="b"/>
            <a:pathLst>
              <a:path w="4495800" h="2705100">
                <a:moveTo>
                  <a:pt x="152405" y="0"/>
                </a:moveTo>
                <a:lnTo>
                  <a:pt x="4343395" y="0"/>
                </a:lnTo>
                <a:cubicBezTo>
                  <a:pt x="4427566" y="0"/>
                  <a:pt x="4495800" y="68234"/>
                  <a:pt x="4495800" y="152405"/>
                </a:cubicBezTo>
                <a:lnTo>
                  <a:pt x="4495800" y="2552695"/>
                </a:lnTo>
                <a:cubicBezTo>
                  <a:pt x="4495800" y="2636866"/>
                  <a:pt x="4427566" y="2705100"/>
                  <a:pt x="4343395" y="2705100"/>
                </a:cubicBezTo>
                <a:lnTo>
                  <a:pt x="152405" y="2705100"/>
                </a:lnTo>
                <a:cubicBezTo>
                  <a:pt x="68234" y="2705100"/>
                  <a:pt x="0" y="2636866"/>
                  <a:pt x="0" y="2552695"/>
                </a:cubicBezTo>
                <a:lnTo>
                  <a:pt x="0" y="152405"/>
                </a:lnTo>
                <a:cubicBezTo>
                  <a:pt x="0" y="68291"/>
                  <a:pt x="68291" y="0"/>
                  <a:pt x="152405" y="0"/>
                </a:cubicBezTo>
                <a:close/>
              </a:path>
            </a:pathLst>
          </a:custGeom>
          <a:solidFill>
            <a:srgbClr val="1E3A5F"/>
          </a:solidFill>
          <a:ln/>
        </p:spPr>
      </p:sp>
      <p:sp>
        <p:nvSpPr>
          <p:cNvPr id="17" name="Text 15"/>
          <p:cNvSpPr/>
          <p:nvPr/>
        </p:nvSpPr>
        <p:spPr>
          <a:xfrm>
            <a:off x="571500" y="3962400"/>
            <a:ext cx="4210050"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Liter" pitchFamily="34" charset="0"/>
                <a:ea typeface="Liter" pitchFamily="34" charset="-122"/>
                <a:cs typeface="Liter" pitchFamily="34" charset="-120"/>
              </a:rPr>
              <a:t>Strategic Alignment</a:t>
            </a:r>
            <a:endParaRPr lang="en-US" sz="1600" dirty="0"/>
          </a:p>
        </p:txBody>
      </p:sp>
      <p:sp>
        <p:nvSpPr>
          <p:cNvPr id="18" name="Text 16"/>
          <p:cNvSpPr/>
          <p:nvPr/>
        </p:nvSpPr>
        <p:spPr>
          <a:xfrm>
            <a:off x="571500" y="4381500"/>
            <a:ext cx="4191000" cy="742950"/>
          </a:xfrm>
          <a:prstGeom prst="rect">
            <a:avLst/>
          </a:prstGeom>
          <a:noFill/>
          <a:ln/>
        </p:spPr>
        <p:txBody>
          <a:bodyPr wrap="square" lIns="0" tIns="0" rIns="0" bIns="0" rtlCol="0" anchor="ctr"/>
          <a:lstStyle/>
          <a:p>
            <a:pPr>
              <a:lnSpc>
                <a:spcPct val="140000"/>
              </a:lnSpc>
            </a:pPr>
            <a:r>
              <a:rPr lang="en-US" sz="1200" dirty="0">
                <a:solidFill>
                  <a:srgbClr val="FFFFFF">
                    <a:alpha val="90000"/>
                  </a:srgbClr>
                </a:solidFill>
                <a:latin typeface="Quattrocento Sans" pitchFamily="34" charset="0"/>
                <a:ea typeface="Quattrocento Sans" pitchFamily="34" charset="-122"/>
                <a:cs typeface="Quattrocento Sans" pitchFamily="34" charset="-120"/>
              </a:rPr>
              <a:t>CSR activities are increasingly integrated with RVNL's core infrastructure mission, creating shared value for communities and stakeholders.</a:t>
            </a:r>
            <a:endParaRPr lang="en-US" sz="1600" dirty="0"/>
          </a:p>
        </p:txBody>
      </p:sp>
      <p:sp>
        <p:nvSpPr>
          <p:cNvPr id="19" name="Shape 17"/>
          <p:cNvSpPr/>
          <p:nvPr/>
        </p:nvSpPr>
        <p:spPr>
          <a:xfrm>
            <a:off x="598884" y="5305425"/>
            <a:ext cx="116681" cy="133350"/>
          </a:xfrm>
          <a:custGeom>
            <a:avLst/>
            <a:gdLst/>
            <a:ahLst/>
            <a:cxnLst/>
            <a:rect l="l" t="t" r="r" b="b"/>
            <a:pathLst>
              <a:path w="116681" h="133350">
                <a:moveTo>
                  <a:pt x="113243" y="18257"/>
                </a:moveTo>
                <a:cubicBezTo>
                  <a:pt x="116968" y="20966"/>
                  <a:pt x="117801" y="26175"/>
                  <a:pt x="115093" y="29900"/>
                </a:cubicBezTo>
                <a:lnTo>
                  <a:pt x="48418" y="121578"/>
                </a:lnTo>
                <a:cubicBezTo>
                  <a:pt x="46985" y="123557"/>
                  <a:pt x="44771" y="124781"/>
                  <a:pt x="42323" y="124990"/>
                </a:cubicBezTo>
                <a:cubicBezTo>
                  <a:pt x="39875" y="125198"/>
                  <a:pt x="37505" y="124286"/>
                  <a:pt x="35786" y="122567"/>
                </a:cubicBezTo>
                <a:lnTo>
                  <a:pt x="2448" y="89230"/>
                </a:lnTo>
                <a:cubicBezTo>
                  <a:pt x="-807" y="85974"/>
                  <a:pt x="-807" y="80687"/>
                  <a:pt x="2448" y="77432"/>
                </a:cubicBezTo>
                <a:cubicBezTo>
                  <a:pt x="5704" y="74176"/>
                  <a:pt x="10991" y="74176"/>
                  <a:pt x="14247" y="77432"/>
                </a:cubicBezTo>
                <a:lnTo>
                  <a:pt x="40682" y="103867"/>
                </a:lnTo>
                <a:lnTo>
                  <a:pt x="101627" y="20081"/>
                </a:lnTo>
                <a:cubicBezTo>
                  <a:pt x="104336" y="16356"/>
                  <a:pt x="109545" y="15523"/>
                  <a:pt x="113269" y="18231"/>
                </a:cubicBezTo>
                <a:close/>
              </a:path>
            </a:pathLst>
          </a:custGeom>
          <a:solidFill>
            <a:srgbClr val="C5A572"/>
          </a:solidFill>
          <a:ln/>
        </p:spPr>
      </p:sp>
      <p:sp>
        <p:nvSpPr>
          <p:cNvPr id="20" name="Text 18"/>
          <p:cNvSpPr/>
          <p:nvPr/>
        </p:nvSpPr>
        <p:spPr>
          <a:xfrm>
            <a:off x="814388" y="5276850"/>
            <a:ext cx="2162175"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Project-site community engagement</a:t>
            </a:r>
            <a:endParaRPr lang="en-US" sz="1600" dirty="0"/>
          </a:p>
        </p:txBody>
      </p:sp>
      <p:sp>
        <p:nvSpPr>
          <p:cNvPr id="21" name="Shape 19"/>
          <p:cNvSpPr/>
          <p:nvPr/>
        </p:nvSpPr>
        <p:spPr>
          <a:xfrm>
            <a:off x="598884" y="5572125"/>
            <a:ext cx="116681" cy="133350"/>
          </a:xfrm>
          <a:custGeom>
            <a:avLst/>
            <a:gdLst/>
            <a:ahLst/>
            <a:cxnLst/>
            <a:rect l="l" t="t" r="r" b="b"/>
            <a:pathLst>
              <a:path w="116681" h="133350">
                <a:moveTo>
                  <a:pt x="113243" y="18257"/>
                </a:moveTo>
                <a:cubicBezTo>
                  <a:pt x="116968" y="20966"/>
                  <a:pt x="117801" y="26175"/>
                  <a:pt x="115093" y="29900"/>
                </a:cubicBezTo>
                <a:lnTo>
                  <a:pt x="48418" y="121578"/>
                </a:lnTo>
                <a:cubicBezTo>
                  <a:pt x="46985" y="123557"/>
                  <a:pt x="44771" y="124781"/>
                  <a:pt x="42323" y="124990"/>
                </a:cubicBezTo>
                <a:cubicBezTo>
                  <a:pt x="39875" y="125198"/>
                  <a:pt x="37505" y="124286"/>
                  <a:pt x="35786" y="122567"/>
                </a:cubicBezTo>
                <a:lnTo>
                  <a:pt x="2448" y="89230"/>
                </a:lnTo>
                <a:cubicBezTo>
                  <a:pt x="-807" y="85974"/>
                  <a:pt x="-807" y="80687"/>
                  <a:pt x="2448" y="77432"/>
                </a:cubicBezTo>
                <a:cubicBezTo>
                  <a:pt x="5704" y="74176"/>
                  <a:pt x="10991" y="74176"/>
                  <a:pt x="14247" y="77432"/>
                </a:cubicBezTo>
                <a:lnTo>
                  <a:pt x="40682" y="103867"/>
                </a:lnTo>
                <a:lnTo>
                  <a:pt x="101627" y="20081"/>
                </a:lnTo>
                <a:cubicBezTo>
                  <a:pt x="104336" y="16356"/>
                  <a:pt x="109545" y="15523"/>
                  <a:pt x="113269" y="18231"/>
                </a:cubicBezTo>
                <a:close/>
              </a:path>
            </a:pathLst>
          </a:custGeom>
          <a:solidFill>
            <a:srgbClr val="C5A572"/>
          </a:solidFill>
          <a:ln/>
        </p:spPr>
      </p:sp>
      <p:sp>
        <p:nvSpPr>
          <p:cNvPr id="22" name="Text 20"/>
          <p:cNvSpPr/>
          <p:nvPr/>
        </p:nvSpPr>
        <p:spPr>
          <a:xfrm>
            <a:off x="814388" y="5543550"/>
            <a:ext cx="2076450"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Sustainable development practices</a:t>
            </a:r>
            <a:endParaRPr lang="en-US" sz="1600" dirty="0"/>
          </a:p>
        </p:txBody>
      </p:sp>
      <p:sp>
        <p:nvSpPr>
          <p:cNvPr id="23" name="Shape 21"/>
          <p:cNvSpPr/>
          <p:nvPr/>
        </p:nvSpPr>
        <p:spPr>
          <a:xfrm>
            <a:off x="598884" y="5838825"/>
            <a:ext cx="116681" cy="133350"/>
          </a:xfrm>
          <a:custGeom>
            <a:avLst/>
            <a:gdLst/>
            <a:ahLst/>
            <a:cxnLst/>
            <a:rect l="l" t="t" r="r" b="b"/>
            <a:pathLst>
              <a:path w="116681" h="133350">
                <a:moveTo>
                  <a:pt x="113243" y="18257"/>
                </a:moveTo>
                <a:cubicBezTo>
                  <a:pt x="116968" y="20966"/>
                  <a:pt x="117801" y="26175"/>
                  <a:pt x="115093" y="29900"/>
                </a:cubicBezTo>
                <a:lnTo>
                  <a:pt x="48418" y="121578"/>
                </a:lnTo>
                <a:cubicBezTo>
                  <a:pt x="46985" y="123557"/>
                  <a:pt x="44771" y="124781"/>
                  <a:pt x="42323" y="124990"/>
                </a:cubicBezTo>
                <a:cubicBezTo>
                  <a:pt x="39875" y="125198"/>
                  <a:pt x="37505" y="124286"/>
                  <a:pt x="35786" y="122567"/>
                </a:cubicBezTo>
                <a:lnTo>
                  <a:pt x="2448" y="89230"/>
                </a:lnTo>
                <a:cubicBezTo>
                  <a:pt x="-807" y="85974"/>
                  <a:pt x="-807" y="80687"/>
                  <a:pt x="2448" y="77432"/>
                </a:cubicBezTo>
                <a:cubicBezTo>
                  <a:pt x="5704" y="74176"/>
                  <a:pt x="10991" y="74176"/>
                  <a:pt x="14247" y="77432"/>
                </a:cubicBezTo>
                <a:lnTo>
                  <a:pt x="40682" y="103867"/>
                </a:lnTo>
                <a:lnTo>
                  <a:pt x="101627" y="20081"/>
                </a:lnTo>
                <a:cubicBezTo>
                  <a:pt x="104336" y="16356"/>
                  <a:pt x="109545" y="15523"/>
                  <a:pt x="113269" y="18231"/>
                </a:cubicBezTo>
                <a:close/>
              </a:path>
            </a:pathLst>
          </a:custGeom>
          <a:solidFill>
            <a:srgbClr val="C5A572"/>
          </a:solidFill>
          <a:ln/>
        </p:spPr>
      </p:sp>
      <p:sp>
        <p:nvSpPr>
          <p:cNvPr id="24" name="Text 22"/>
          <p:cNvSpPr/>
          <p:nvPr/>
        </p:nvSpPr>
        <p:spPr>
          <a:xfrm>
            <a:off x="814388" y="5810250"/>
            <a:ext cx="1600200"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Stakeholder value creation</a:t>
            </a:r>
            <a:endParaRPr lang="en-US" sz="1600" dirty="0"/>
          </a:p>
        </p:txBody>
      </p:sp>
      <p:sp>
        <p:nvSpPr>
          <p:cNvPr id="25" name="Shape 23"/>
          <p:cNvSpPr/>
          <p:nvPr/>
        </p:nvSpPr>
        <p:spPr>
          <a:xfrm>
            <a:off x="5067300" y="1162050"/>
            <a:ext cx="3295650" cy="3905250"/>
          </a:xfrm>
          <a:custGeom>
            <a:avLst/>
            <a:gdLst/>
            <a:ahLst/>
            <a:cxnLst/>
            <a:rect l="l" t="t" r="r" b="b"/>
            <a:pathLst>
              <a:path w="3295650" h="3905250">
                <a:moveTo>
                  <a:pt x="38100" y="0"/>
                </a:moveTo>
                <a:lnTo>
                  <a:pt x="3257550" y="0"/>
                </a:lnTo>
                <a:cubicBezTo>
                  <a:pt x="3278578" y="0"/>
                  <a:pt x="3295650" y="17072"/>
                  <a:pt x="3295650" y="38100"/>
                </a:cubicBezTo>
                <a:lnTo>
                  <a:pt x="3295650" y="3752859"/>
                </a:lnTo>
                <a:cubicBezTo>
                  <a:pt x="3295650" y="3837022"/>
                  <a:pt x="3227422" y="3905250"/>
                  <a:pt x="3143259" y="3905250"/>
                </a:cubicBezTo>
                <a:lnTo>
                  <a:pt x="152391" y="3905250"/>
                </a:lnTo>
                <a:cubicBezTo>
                  <a:pt x="68284" y="3905250"/>
                  <a:pt x="0" y="3836966"/>
                  <a:pt x="0" y="3752859"/>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6" name="Shape 24"/>
          <p:cNvSpPr/>
          <p:nvPr/>
        </p:nvSpPr>
        <p:spPr>
          <a:xfrm>
            <a:off x="5067300" y="1162050"/>
            <a:ext cx="3295650" cy="38100"/>
          </a:xfrm>
          <a:custGeom>
            <a:avLst/>
            <a:gdLst/>
            <a:ahLst/>
            <a:cxnLst/>
            <a:rect l="l" t="t" r="r" b="b"/>
            <a:pathLst>
              <a:path w="3295650" h="38100">
                <a:moveTo>
                  <a:pt x="38100" y="0"/>
                </a:moveTo>
                <a:lnTo>
                  <a:pt x="3257550" y="0"/>
                </a:lnTo>
                <a:cubicBezTo>
                  <a:pt x="3278578" y="0"/>
                  <a:pt x="3295650" y="17072"/>
                  <a:pt x="3295650" y="38100"/>
                </a:cubicBezTo>
                <a:lnTo>
                  <a:pt x="3295650" y="38100"/>
                </a:lnTo>
                <a:lnTo>
                  <a:pt x="0" y="38100"/>
                </a:lnTo>
                <a:lnTo>
                  <a:pt x="0" y="38100"/>
                </a:lnTo>
                <a:cubicBezTo>
                  <a:pt x="0" y="17072"/>
                  <a:pt x="17072" y="0"/>
                  <a:pt x="38100" y="0"/>
                </a:cubicBezTo>
                <a:close/>
              </a:path>
            </a:pathLst>
          </a:custGeom>
          <a:solidFill>
            <a:srgbClr val="5A7A96"/>
          </a:solidFill>
          <a:ln/>
        </p:spPr>
      </p:sp>
      <p:sp>
        <p:nvSpPr>
          <p:cNvPr id="27" name="Shape 25"/>
          <p:cNvSpPr/>
          <p:nvPr/>
        </p:nvSpPr>
        <p:spPr>
          <a:xfrm>
            <a:off x="5257800" y="1371600"/>
            <a:ext cx="457200" cy="457200"/>
          </a:xfrm>
          <a:custGeom>
            <a:avLst/>
            <a:gdLst/>
            <a:ahLst/>
            <a:cxnLst/>
            <a:rect l="l" t="t" r="r" b="b"/>
            <a:pathLst>
              <a:path w="457200" h="457200">
                <a:moveTo>
                  <a:pt x="76202" y="0"/>
                </a:moveTo>
                <a:lnTo>
                  <a:pt x="380998" y="0"/>
                </a:lnTo>
                <a:cubicBezTo>
                  <a:pt x="423055" y="0"/>
                  <a:pt x="457200" y="34145"/>
                  <a:pt x="457200" y="76202"/>
                </a:cubicBezTo>
                <a:lnTo>
                  <a:pt x="457200" y="380998"/>
                </a:lnTo>
                <a:cubicBezTo>
                  <a:pt x="457200" y="423055"/>
                  <a:pt x="423055" y="457200"/>
                  <a:pt x="380998" y="457200"/>
                </a:cubicBezTo>
                <a:lnTo>
                  <a:pt x="76202" y="457200"/>
                </a:lnTo>
                <a:cubicBezTo>
                  <a:pt x="34145" y="457200"/>
                  <a:pt x="0" y="423055"/>
                  <a:pt x="0" y="380998"/>
                </a:cubicBezTo>
                <a:lnTo>
                  <a:pt x="0" y="76202"/>
                </a:lnTo>
                <a:cubicBezTo>
                  <a:pt x="0" y="34145"/>
                  <a:pt x="34145" y="0"/>
                  <a:pt x="76202" y="0"/>
                </a:cubicBezTo>
                <a:close/>
              </a:path>
            </a:pathLst>
          </a:custGeom>
          <a:solidFill>
            <a:srgbClr val="5A7A96"/>
          </a:solidFill>
          <a:ln/>
        </p:spPr>
      </p:sp>
      <p:sp>
        <p:nvSpPr>
          <p:cNvPr id="28" name="Text 26"/>
          <p:cNvSpPr/>
          <p:nvPr/>
        </p:nvSpPr>
        <p:spPr>
          <a:xfrm>
            <a:off x="5219700" y="1371600"/>
            <a:ext cx="533400" cy="457200"/>
          </a:xfrm>
          <a:prstGeom prst="rect">
            <a:avLst/>
          </a:prstGeom>
          <a:noFill/>
          <a:ln/>
        </p:spPr>
        <p:txBody>
          <a:bodyPr wrap="square" lIns="0" tIns="0" rIns="0" bIns="0" rtlCol="0" anchor="ctr"/>
          <a:lstStyle/>
          <a:p>
            <a:pPr algn="ct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FY24</a:t>
            </a:r>
            <a:endParaRPr lang="en-US" sz="1600" dirty="0"/>
          </a:p>
        </p:txBody>
      </p:sp>
      <p:sp>
        <p:nvSpPr>
          <p:cNvPr id="29" name="Text 27"/>
          <p:cNvSpPr/>
          <p:nvPr/>
        </p:nvSpPr>
        <p:spPr>
          <a:xfrm>
            <a:off x="5829300" y="1466850"/>
            <a:ext cx="168592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FY24 Impact Areas</a:t>
            </a:r>
            <a:endParaRPr lang="en-US" sz="1600" dirty="0"/>
          </a:p>
        </p:txBody>
      </p:sp>
      <p:sp>
        <p:nvSpPr>
          <p:cNvPr id="30" name="Shape 28"/>
          <p:cNvSpPr/>
          <p:nvPr/>
        </p:nvSpPr>
        <p:spPr>
          <a:xfrm>
            <a:off x="5257800" y="1981200"/>
            <a:ext cx="2914650" cy="647700"/>
          </a:xfrm>
          <a:custGeom>
            <a:avLst/>
            <a:gdLst/>
            <a:ahLst/>
            <a:cxnLst/>
            <a:rect l="l" t="t" r="r" b="b"/>
            <a:pathLst>
              <a:path w="2914650" h="647700">
                <a:moveTo>
                  <a:pt x="114300" y="0"/>
                </a:moveTo>
                <a:lnTo>
                  <a:pt x="2800350" y="0"/>
                </a:lnTo>
                <a:cubicBezTo>
                  <a:pt x="2863476" y="0"/>
                  <a:pt x="2914650" y="51174"/>
                  <a:pt x="2914650" y="114300"/>
                </a:cubicBezTo>
                <a:lnTo>
                  <a:pt x="2914650" y="533400"/>
                </a:lnTo>
                <a:cubicBezTo>
                  <a:pt x="2914650" y="596526"/>
                  <a:pt x="2863476" y="647700"/>
                  <a:pt x="2800350" y="647700"/>
                </a:cubicBezTo>
                <a:lnTo>
                  <a:pt x="114300" y="647700"/>
                </a:lnTo>
                <a:cubicBezTo>
                  <a:pt x="51216" y="647700"/>
                  <a:pt x="0" y="596484"/>
                  <a:pt x="0" y="533400"/>
                </a:cubicBezTo>
                <a:lnTo>
                  <a:pt x="0" y="114300"/>
                </a:lnTo>
                <a:cubicBezTo>
                  <a:pt x="0" y="51216"/>
                  <a:pt x="51216" y="0"/>
                  <a:pt x="114300" y="0"/>
                </a:cubicBezTo>
                <a:close/>
              </a:path>
            </a:pathLst>
          </a:custGeom>
          <a:solidFill>
            <a:srgbClr val="5A7A96">
              <a:alpha val="5098"/>
            </a:srgbClr>
          </a:solidFill>
          <a:ln/>
        </p:spPr>
      </p:sp>
      <p:sp>
        <p:nvSpPr>
          <p:cNvPr id="31" name="Shape 29"/>
          <p:cNvSpPr/>
          <p:nvPr/>
        </p:nvSpPr>
        <p:spPr>
          <a:xfrm>
            <a:off x="5391150" y="2114550"/>
            <a:ext cx="152400" cy="152400"/>
          </a:xfrm>
          <a:custGeom>
            <a:avLst/>
            <a:gdLst/>
            <a:ahLst/>
            <a:cxnLst/>
            <a:rect l="l" t="t" r="r" b="b"/>
            <a:pathLst>
              <a:path w="152400" h="152400">
                <a:moveTo>
                  <a:pt x="76200" y="32117"/>
                </a:moveTo>
                <a:lnTo>
                  <a:pt x="71735" y="25926"/>
                </a:lnTo>
                <a:cubicBezTo>
                  <a:pt x="64294" y="15627"/>
                  <a:pt x="52358" y="9525"/>
                  <a:pt x="39618" y="9525"/>
                </a:cubicBezTo>
                <a:cubicBezTo>
                  <a:pt x="17740" y="9525"/>
                  <a:pt x="0" y="27265"/>
                  <a:pt x="0" y="49143"/>
                </a:cubicBezTo>
                <a:lnTo>
                  <a:pt x="0" y="49917"/>
                </a:lnTo>
                <a:cubicBezTo>
                  <a:pt x="0" y="56942"/>
                  <a:pt x="1845" y="64204"/>
                  <a:pt x="4941" y="71438"/>
                </a:cubicBezTo>
                <a:lnTo>
                  <a:pt x="36493" y="71438"/>
                </a:lnTo>
                <a:cubicBezTo>
                  <a:pt x="37445" y="71438"/>
                  <a:pt x="38308" y="70872"/>
                  <a:pt x="38695" y="69979"/>
                </a:cubicBezTo>
                <a:lnTo>
                  <a:pt x="48161" y="47268"/>
                </a:lnTo>
                <a:cubicBezTo>
                  <a:pt x="49262" y="44648"/>
                  <a:pt x="51822" y="42922"/>
                  <a:pt x="54650" y="42863"/>
                </a:cubicBezTo>
                <a:cubicBezTo>
                  <a:pt x="57477" y="42803"/>
                  <a:pt x="60097" y="44470"/>
                  <a:pt x="61258" y="47059"/>
                </a:cubicBezTo>
                <a:lnTo>
                  <a:pt x="76527" y="80962"/>
                </a:lnTo>
                <a:lnTo>
                  <a:pt x="88850" y="56317"/>
                </a:lnTo>
                <a:cubicBezTo>
                  <a:pt x="90071" y="53906"/>
                  <a:pt x="92541" y="52358"/>
                  <a:pt x="95250" y="52358"/>
                </a:cubicBezTo>
                <a:cubicBezTo>
                  <a:pt x="97959" y="52358"/>
                  <a:pt x="100429" y="53876"/>
                  <a:pt x="101650" y="56317"/>
                </a:cubicBezTo>
                <a:lnTo>
                  <a:pt x="108555" y="70098"/>
                </a:lnTo>
                <a:cubicBezTo>
                  <a:pt x="108972" y="70902"/>
                  <a:pt x="109776" y="71408"/>
                  <a:pt x="110698" y="71408"/>
                </a:cubicBezTo>
                <a:lnTo>
                  <a:pt x="147489" y="71408"/>
                </a:lnTo>
                <a:cubicBezTo>
                  <a:pt x="150614" y="64175"/>
                  <a:pt x="152430" y="56912"/>
                  <a:pt x="152430" y="49887"/>
                </a:cubicBezTo>
                <a:lnTo>
                  <a:pt x="152430" y="49113"/>
                </a:lnTo>
                <a:cubicBezTo>
                  <a:pt x="152400" y="27265"/>
                  <a:pt x="134660" y="9525"/>
                  <a:pt x="112782" y="9525"/>
                </a:cubicBezTo>
                <a:cubicBezTo>
                  <a:pt x="100072" y="9525"/>
                  <a:pt x="88106" y="15627"/>
                  <a:pt x="80665" y="25926"/>
                </a:cubicBezTo>
                <a:lnTo>
                  <a:pt x="76200" y="32087"/>
                </a:lnTo>
                <a:close/>
                <a:moveTo>
                  <a:pt x="139779" y="85725"/>
                </a:moveTo>
                <a:lnTo>
                  <a:pt x="110669" y="85725"/>
                </a:lnTo>
                <a:cubicBezTo>
                  <a:pt x="104358" y="85725"/>
                  <a:pt x="98584" y="82153"/>
                  <a:pt x="95756" y="76498"/>
                </a:cubicBezTo>
                <a:lnTo>
                  <a:pt x="95250" y="75486"/>
                </a:lnTo>
                <a:lnTo>
                  <a:pt x="82600" y="100816"/>
                </a:lnTo>
                <a:cubicBezTo>
                  <a:pt x="81379" y="103287"/>
                  <a:pt x="78819" y="104835"/>
                  <a:pt x="76051" y="104775"/>
                </a:cubicBezTo>
                <a:cubicBezTo>
                  <a:pt x="73283" y="104715"/>
                  <a:pt x="70812" y="103078"/>
                  <a:pt x="69681" y="100578"/>
                </a:cubicBezTo>
                <a:lnTo>
                  <a:pt x="55007" y="67985"/>
                </a:lnTo>
                <a:lnTo>
                  <a:pt x="51881" y="75486"/>
                </a:lnTo>
                <a:cubicBezTo>
                  <a:pt x="49292" y="81707"/>
                  <a:pt x="43220" y="85755"/>
                  <a:pt x="36493" y="85755"/>
                </a:cubicBezTo>
                <a:lnTo>
                  <a:pt x="12621" y="85755"/>
                </a:lnTo>
                <a:cubicBezTo>
                  <a:pt x="26670" y="107722"/>
                  <a:pt x="49232" y="127933"/>
                  <a:pt x="63341" y="138708"/>
                </a:cubicBezTo>
                <a:cubicBezTo>
                  <a:pt x="67032" y="141506"/>
                  <a:pt x="71557" y="142905"/>
                  <a:pt x="76170" y="142905"/>
                </a:cubicBezTo>
                <a:cubicBezTo>
                  <a:pt x="80784" y="142905"/>
                  <a:pt x="85338" y="141536"/>
                  <a:pt x="88999" y="138708"/>
                </a:cubicBezTo>
                <a:cubicBezTo>
                  <a:pt x="103168" y="127903"/>
                  <a:pt x="125730" y="107692"/>
                  <a:pt x="139779" y="85725"/>
                </a:cubicBezTo>
                <a:close/>
              </a:path>
            </a:pathLst>
          </a:custGeom>
          <a:solidFill>
            <a:srgbClr val="5A7A96"/>
          </a:solidFill>
          <a:ln/>
        </p:spPr>
      </p:sp>
      <p:sp>
        <p:nvSpPr>
          <p:cNvPr id="32" name="Text 30"/>
          <p:cNvSpPr/>
          <p:nvPr/>
        </p:nvSpPr>
        <p:spPr>
          <a:xfrm>
            <a:off x="5638800" y="2095500"/>
            <a:ext cx="1419225"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Community Healthcare</a:t>
            </a:r>
            <a:endParaRPr lang="en-US" sz="1600" dirty="0"/>
          </a:p>
        </p:txBody>
      </p:sp>
      <p:sp>
        <p:nvSpPr>
          <p:cNvPr id="33" name="Text 31"/>
          <p:cNvSpPr/>
          <p:nvPr/>
        </p:nvSpPr>
        <p:spPr>
          <a:xfrm>
            <a:off x="5372100" y="2362200"/>
            <a:ext cx="2743200" cy="1524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Healthcare initiatives near project sites</a:t>
            </a:r>
            <a:endParaRPr lang="en-US" sz="1600" dirty="0"/>
          </a:p>
        </p:txBody>
      </p:sp>
      <p:sp>
        <p:nvSpPr>
          <p:cNvPr id="34" name="Shape 32"/>
          <p:cNvSpPr/>
          <p:nvPr/>
        </p:nvSpPr>
        <p:spPr>
          <a:xfrm>
            <a:off x="5257800" y="2743200"/>
            <a:ext cx="2914650" cy="800100"/>
          </a:xfrm>
          <a:custGeom>
            <a:avLst/>
            <a:gdLst/>
            <a:ahLst/>
            <a:cxnLst/>
            <a:rect l="l" t="t" r="r" b="b"/>
            <a:pathLst>
              <a:path w="2914650" h="800100">
                <a:moveTo>
                  <a:pt x="114302" y="0"/>
                </a:moveTo>
                <a:lnTo>
                  <a:pt x="2800348" y="0"/>
                </a:lnTo>
                <a:cubicBezTo>
                  <a:pt x="2863433" y="0"/>
                  <a:pt x="2914650" y="51217"/>
                  <a:pt x="2914650" y="114302"/>
                </a:cubicBezTo>
                <a:lnTo>
                  <a:pt x="2914650" y="685798"/>
                </a:lnTo>
                <a:cubicBezTo>
                  <a:pt x="2914650" y="748883"/>
                  <a:pt x="2863433" y="800100"/>
                  <a:pt x="2800348" y="800100"/>
                </a:cubicBezTo>
                <a:lnTo>
                  <a:pt x="114302" y="800100"/>
                </a:lnTo>
                <a:cubicBezTo>
                  <a:pt x="51217" y="800100"/>
                  <a:pt x="0" y="748883"/>
                  <a:pt x="0" y="685798"/>
                </a:cubicBezTo>
                <a:lnTo>
                  <a:pt x="0" y="114302"/>
                </a:lnTo>
                <a:cubicBezTo>
                  <a:pt x="0" y="51217"/>
                  <a:pt x="51217" y="0"/>
                  <a:pt x="114302" y="0"/>
                </a:cubicBezTo>
                <a:close/>
              </a:path>
            </a:pathLst>
          </a:custGeom>
          <a:solidFill>
            <a:srgbClr val="5A7A96">
              <a:alpha val="5098"/>
            </a:srgbClr>
          </a:solidFill>
          <a:ln/>
        </p:spPr>
      </p:sp>
      <p:sp>
        <p:nvSpPr>
          <p:cNvPr id="35" name="Shape 33"/>
          <p:cNvSpPr/>
          <p:nvPr/>
        </p:nvSpPr>
        <p:spPr>
          <a:xfrm>
            <a:off x="5381625" y="2876550"/>
            <a:ext cx="171450" cy="152400"/>
          </a:xfrm>
          <a:custGeom>
            <a:avLst/>
            <a:gdLst/>
            <a:ahLst/>
            <a:cxnLst/>
            <a:rect l="l" t="t" r="r" b="b"/>
            <a:pathLst>
              <a:path w="171450" h="152400">
                <a:moveTo>
                  <a:pt x="14288" y="58281"/>
                </a:moveTo>
                <a:lnTo>
                  <a:pt x="76557" y="83909"/>
                </a:lnTo>
                <a:cubicBezTo>
                  <a:pt x="79474" y="85100"/>
                  <a:pt x="82570" y="85725"/>
                  <a:pt x="85725" y="85725"/>
                </a:cubicBezTo>
                <a:cubicBezTo>
                  <a:pt x="88880" y="85725"/>
                  <a:pt x="91976" y="85100"/>
                  <a:pt x="94893" y="83909"/>
                </a:cubicBezTo>
                <a:lnTo>
                  <a:pt x="167045" y="54203"/>
                </a:lnTo>
                <a:cubicBezTo>
                  <a:pt x="169724" y="53102"/>
                  <a:pt x="171450" y="50512"/>
                  <a:pt x="171450" y="47625"/>
                </a:cubicBezTo>
                <a:cubicBezTo>
                  <a:pt x="171450" y="44738"/>
                  <a:pt x="169724" y="42148"/>
                  <a:pt x="167045" y="41047"/>
                </a:cubicBezTo>
                <a:lnTo>
                  <a:pt x="94893" y="11341"/>
                </a:lnTo>
                <a:cubicBezTo>
                  <a:pt x="91976" y="10150"/>
                  <a:pt x="88880" y="9525"/>
                  <a:pt x="85725" y="9525"/>
                </a:cubicBezTo>
                <a:cubicBezTo>
                  <a:pt x="82570" y="9525"/>
                  <a:pt x="79474" y="10150"/>
                  <a:pt x="76557" y="11341"/>
                </a:cubicBezTo>
                <a:lnTo>
                  <a:pt x="4405" y="41047"/>
                </a:lnTo>
                <a:cubicBezTo>
                  <a:pt x="1726" y="42148"/>
                  <a:pt x="0" y="44738"/>
                  <a:pt x="0" y="47625"/>
                </a:cubicBezTo>
                <a:lnTo>
                  <a:pt x="0" y="135731"/>
                </a:lnTo>
                <a:cubicBezTo>
                  <a:pt x="0" y="139690"/>
                  <a:pt x="3185" y="142875"/>
                  <a:pt x="7144" y="142875"/>
                </a:cubicBezTo>
                <a:cubicBezTo>
                  <a:pt x="11103" y="142875"/>
                  <a:pt x="14288" y="139690"/>
                  <a:pt x="14288" y="135731"/>
                </a:cubicBezTo>
                <a:lnTo>
                  <a:pt x="14288" y="58281"/>
                </a:lnTo>
                <a:close/>
                <a:moveTo>
                  <a:pt x="28575" y="79623"/>
                </a:moveTo>
                <a:lnTo>
                  <a:pt x="28575" y="114300"/>
                </a:lnTo>
                <a:cubicBezTo>
                  <a:pt x="28575" y="130076"/>
                  <a:pt x="54173" y="142875"/>
                  <a:pt x="85725" y="142875"/>
                </a:cubicBezTo>
                <a:cubicBezTo>
                  <a:pt x="117277" y="142875"/>
                  <a:pt x="142875" y="130076"/>
                  <a:pt x="142875" y="114300"/>
                </a:cubicBezTo>
                <a:lnTo>
                  <a:pt x="142875" y="79593"/>
                </a:lnTo>
                <a:lnTo>
                  <a:pt x="100340" y="97125"/>
                </a:lnTo>
                <a:cubicBezTo>
                  <a:pt x="95696" y="99030"/>
                  <a:pt x="90755" y="100012"/>
                  <a:pt x="85725" y="100012"/>
                </a:cubicBezTo>
                <a:cubicBezTo>
                  <a:pt x="80695" y="100012"/>
                  <a:pt x="75754" y="99030"/>
                  <a:pt x="71110" y="97125"/>
                </a:cubicBezTo>
                <a:lnTo>
                  <a:pt x="28575" y="79593"/>
                </a:lnTo>
                <a:close/>
              </a:path>
            </a:pathLst>
          </a:custGeom>
          <a:solidFill>
            <a:srgbClr val="5A7A96"/>
          </a:solidFill>
          <a:ln/>
        </p:spPr>
      </p:sp>
      <p:sp>
        <p:nvSpPr>
          <p:cNvPr id="36" name="Text 34"/>
          <p:cNvSpPr/>
          <p:nvPr/>
        </p:nvSpPr>
        <p:spPr>
          <a:xfrm>
            <a:off x="5638800" y="2857500"/>
            <a:ext cx="1143000"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Primary Education</a:t>
            </a:r>
            <a:endParaRPr lang="en-US" sz="1600" dirty="0"/>
          </a:p>
        </p:txBody>
      </p:sp>
      <p:sp>
        <p:nvSpPr>
          <p:cNvPr id="37" name="Text 35"/>
          <p:cNvSpPr/>
          <p:nvPr/>
        </p:nvSpPr>
        <p:spPr>
          <a:xfrm>
            <a:off x="5372100" y="3124200"/>
            <a:ext cx="2743200" cy="3048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Education programs in project areas (e.g., Rishikesh-Karnaprayag line)</a:t>
            </a:r>
            <a:endParaRPr lang="en-US" sz="1600" dirty="0"/>
          </a:p>
        </p:txBody>
      </p:sp>
      <p:sp>
        <p:nvSpPr>
          <p:cNvPr id="38" name="Shape 36"/>
          <p:cNvSpPr/>
          <p:nvPr/>
        </p:nvSpPr>
        <p:spPr>
          <a:xfrm>
            <a:off x="8515350" y="1162050"/>
            <a:ext cx="3295650" cy="3905250"/>
          </a:xfrm>
          <a:custGeom>
            <a:avLst/>
            <a:gdLst/>
            <a:ahLst/>
            <a:cxnLst/>
            <a:rect l="l" t="t" r="r" b="b"/>
            <a:pathLst>
              <a:path w="3295650" h="3905250">
                <a:moveTo>
                  <a:pt x="38100" y="0"/>
                </a:moveTo>
                <a:lnTo>
                  <a:pt x="3257550" y="0"/>
                </a:lnTo>
                <a:cubicBezTo>
                  <a:pt x="3278578" y="0"/>
                  <a:pt x="3295650" y="17072"/>
                  <a:pt x="3295650" y="38100"/>
                </a:cubicBezTo>
                <a:lnTo>
                  <a:pt x="3295650" y="3752859"/>
                </a:lnTo>
                <a:cubicBezTo>
                  <a:pt x="3295650" y="3837022"/>
                  <a:pt x="3227422" y="3905250"/>
                  <a:pt x="3143259" y="3905250"/>
                </a:cubicBezTo>
                <a:lnTo>
                  <a:pt x="152391" y="3905250"/>
                </a:lnTo>
                <a:cubicBezTo>
                  <a:pt x="68284" y="3905250"/>
                  <a:pt x="0" y="3836966"/>
                  <a:pt x="0" y="3752859"/>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39" name="Shape 37"/>
          <p:cNvSpPr/>
          <p:nvPr/>
        </p:nvSpPr>
        <p:spPr>
          <a:xfrm>
            <a:off x="8515350" y="1162050"/>
            <a:ext cx="3295650" cy="38100"/>
          </a:xfrm>
          <a:custGeom>
            <a:avLst/>
            <a:gdLst/>
            <a:ahLst/>
            <a:cxnLst/>
            <a:rect l="l" t="t" r="r" b="b"/>
            <a:pathLst>
              <a:path w="3295650" h="38100">
                <a:moveTo>
                  <a:pt x="38100" y="0"/>
                </a:moveTo>
                <a:lnTo>
                  <a:pt x="3257550" y="0"/>
                </a:lnTo>
                <a:cubicBezTo>
                  <a:pt x="3278578" y="0"/>
                  <a:pt x="3295650" y="17072"/>
                  <a:pt x="3295650" y="38100"/>
                </a:cubicBezTo>
                <a:lnTo>
                  <a:pt x="3295650" y="38100"/>
                </a:lnTo>
                <a:lnTo>
                  <a:pt x="0" y="38100"/>
                </a:lnTo>
                <a:lnTo>
                  <a:pt x="0" y="38100"/>
                </a:lnTo>
                <a:cubicBezTo>
                  <a:pt x="0" y="17072"/>
                  <a:pt x="17072" y="0"/>
                  <a:pt x="38100" y="0"/>
                </a:cubicBezTo>
                <a:close/>
              </a:path>
            </a:pathLst>
          </a:custGeom>
          <a:solidFill>
            <a:srgbClr val="1E3A5F"/>
          </a:solidFill>
          <a:ln/>
        </p:spPr>
      </p:sp>
      <p:sp>
        <p:nvSpPr>
          <p:cNvPr id="40" name="Shape 38"/>
          <p:cNvSpPr/>
          <p:nvPr/>
        </p:nvSpPr>
        <p:spPr>
          <a:xfrm>
            <a:off x="8705850" y="1371600"/>
            <a:ext cx="457200" cy="457200"/>
          </a:xfrm>
          <a:custGeom>
            <a:avLst/>
            <a:gdLst/>
            <a:ahLst/>
            <a:cxnLst/>
            <a:rect l="l" t="t" r="r" b="b"/>
            <a:pathLst>
              <a:path w="457200" h="457200">
                <a:moveTo>
                  <a:pt x="76202" y="0"/>
                </a:moveTo>
                <a:lnTo>
                  <a:pt x="380998" y="0"/>
                </a:lnTo>
                <a:cubicBezTo>
                  <a:pt x="423055" y="0"/>
                  <a:pt x="457200" y="34145"/>
                  <a:pt x="457200" y="76202"/>
                </a:cubicBezTo>
                <a:lnTo>
                  <a:pt x="457200" y="380998"/>
                </a:lnTo>
                <a:cubicBezTo>
                  <a:pt x="457200" y="423055"/>
                  <a:pt x="423055" y="457200"/>
                  <a:pt x="380998" y="457200"/>
                </a:cubicBezTo>
                <a:lnTo>
                  <a:pt x="76202" y="457200"/>
                </a:lnTo>
                <a:cubicBezTo>
                  <a:pt x="34145" y="457200"/>
                  <a:pt x="0" y="423055"/>
                  <a:pt x="0" y="380998"/>
                </a:cubicBezTo>
                <a:lnTo>
                  <a:pt x="0" y="76202"/>
                </a:lnTo>
                <a:cubicBezTo>
                  <a:pt x="0" y="34145"/>
                  <a:pt x="34145" y="0"/>
                  <a:pt x="76202" y="0"/>
                </a:cubicBezTo>
                <a:close/>
              </a:path>
            </a:pathLst>
          </a:custGeom>
          <a:solidFill>
            <a:srgbClr val="1E3A5F"/>
          </a:solidFill>
          <a:ln/>
        </p:spPr>
      </p:sp>
      <p:sp>
        <p:nvSpPr>
          <p:cNvPr id="41" name="Text 39"/>
          <p:cNvSpPr/>
          <p:nvPr/>
        </p:nvSpPr>
        <p:spPr>
          <a:xfrm>
            <a:off x="8667750" y="1371600"/>
            <a:ext cx="533400" cy="457200"/>
          </a:xfrm>
          <a:prstGeom prst="rect">
            <a:avLst/>
          </a:prstGeom>
          <a:noFill/>
          <a:ln/>
        </p:spPr>
        <p:txBody>
          <a:bodyPr wrap="square" lIns="0" tIns="0" rIns="0" bIns="0" rtlCol="0" anchor="ctr"/>
          <a:lstStyle/>
          <a:p>
            <a:pPr algn="ct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FY25</a:t>
            </a:r>
            <a:endParaRPr lang="en-US" sz="1600" dirty="0"/>
          </a:p>
        </p:txBody>
      </p:sp>
      <p:sp>
        <p:nvSpPr>
          <p:cNvPr id="42" name="Text 40"/>
          <p:cNvSpPr/>
          <p:nvPr/>
        </p:nvSpPr>
        <p:spPr>
          <a:xfrm>
            <a:off x="9277350" y="1466850"/>
            <a:ext cx="199072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FY25 Expanded Scope</a:t>
            </a:r>
            <a:endParaRPr lang="en-US" sz="1600" dirty="0"/>
          </a:p>
        </p:txBody>
      </p:sp>
      <p:sp>
        <p:nvSpPr>
          <p:cNvPr id="43" name="Shape 41"/>
          <p:cNvSpPr/>
          <p:nvPr/>
        </p:nvSpPr>
        <p:spPr>
          <a:xfrm>
            <a:off x="8705850" y="1981200"/>
            <a:ext cx="2914650" cy="647700"/>
          </a:xfrm>
          <a:custGeom>
            <a:avLst/>
            <a:gdLst/>
            <a:ahLst/>
            <a:cxnLst/>
            <a:rect l="l" t="t" r="r" b="b"/>
            <a:pathLst>
              <a:path w="2914650" h="647700">
                <a:moveTo>
                  <a:pt x="114300" y="0"/>
                </a:moveTo>
                <a:lnTo>
                  <a:pt x="2800350" y="0"/>
                </a:lnTo>
                <a:cubicBezTo>
                  <a:pt x="2863476" y="0"/>
                  <a:pt x="2914650" y="51174"/>
                  <a:pt x="2914650" y="114300"/>
                </a:cubicBezTo>
                <a:lnTo>
                  <a:pt x="2914650" y="533400"/>
                </a:lnTo>
                <a:cubicBezTo>
                  <a:pt x="2914650" y="596526"/>
                  <a:pt x="2863476" y="647700"/>
                  <a:pt x="2800350" y="647700"/>
                </a:cubicBezTo>
                <a:lnTo>
                  <a:pt x="114300" y="647700"/>
                </a:lnTo>
                <a:cubicBezTo>
                  <a:pt x="51216" y="647700"/>
                  <a:pt x="0" y="596484"/>
                  <a:pt x="0" y="533400"/>
                </a:cubicBezTo>
                <a:lnTo>
                  <a:pt x="0" y="114300"/>
                </a:lnTo>
                <a:cubicBezTo>
                  <a:pt x="0" y="51216"/>
                  <a:pt x="51216" y="0"/>
                  <a:pt x="114300" y="0"/>
                </a:cubicBezTo>
                <a:close/>
              </a:path>
            </a:pathLst>
          </a:custGeom>
          <a:solidFill>
            <a:srgbClr val="1E3A5F">
              <a:alpha val="5098"/>
            </a:srgbClr>
          </a:solidFill>
          <a:ln/>
        </p:spPr>
      </p:sp>
      <p:sp>
        <p:nvSpPr>
          <p:cNvPr id="44" name="Shape 42"/>
          <p:cNvSpPr/>
          <p:nvPr/>
        </p:nvSpPr>
        <p:spPr>
          <a:xfrm>
            <a:off x="8839200" y="2114550"/>
            <a:ext cx="152400" cy="152400"/>
          </a:xfrm>
          <a:custGeom>
            <a:avLst/>
            <a:gdLst/>
            <a:ahLst/>
            <a:cxnLst/>
            <a:rect l="l" t="t" r="r" b="b"/>
            <a:pathLst>
              <a:path w="152400" h="152400">
                <a:moveTo>
                  <a:pt x="140285" y="1994"/>
                </a:moveTo>
                <a:cubicBezTo>
                  <a:pt x="142190" y="179"/>
                  <a:pt x="144959" y="-476"/>
                  <a:pt x="147518" y="357"/>
                </a:cubicBezTo>
                <a:cubicBezTo>
                  <a:pt x="150435" y="1339"/>
                  <a:pt x="152400" y="4078"/>
                  <a:pt x="152400" y="7144"/>
                </a:cubicBezTo>
                <a:lnTo>
                  <a:pt x="152400" y="62776"/>
                </a:lnTo>
                <a:cubicBezTo>
                  <a:pt x="152400" y="101828"/>
                  <a:pt x="120223" y="133350"/>
                  <a:pt x="81320" y="133350"/>
                </a:cubicBezTo>
                <a:cubicBezTo>
                  <a:pt x="58400" y="133350"/>
                  <a:pt x="38636" y="118616"/>
                  <a:pt x="31462" y="98018"/>
                </a:cubicBezTo>
                <a:cubicBezTo>
                  <a:pt x="20925" y="107186"/>
                  <a:pt x="14287" y="120670"/>
                  <a:pt x="14287" y="135731"/>
                </a:cubicBezTo>
                <a:cubicBezTo>
                  <a:pt x="14287" y="139690"/>
                  <a:pt x="11103" y="142875"/>
                  <a:pt x="7144" y="142875"/>
                </a:cubicBezTo>
                <a:cubicBezTo>
                  <a:pt x="3185" y="142875"/>
                  <a:pt x="0" y="139690"/>
                  <a:pt x="0" y="135731"/>
                </a:cubicBezTo>
                <a:cubicBezTo>
                  <a:pt x="0" y="113437"/>
                  <a:pt x="11370" y="93791"/>
                  <a:pt x="28605" y="82242"/>
                </a:cubicBezTo>
                <a:cubicBezTo>
                  <a:pt x="39112" y="75218"/>
                  <a:pt x="51643" y="71438"/>
                  <a:pt x="64294" y="71438"/>
                </a:cubicBezTo>
                <a:lnTo>
                  <a:pt x="88106" y="71438"/>
                </a:lnTo>
                <a:cubicBezTo>
                  <a:pt x="92065" y="71438"/>
                  <a:pt x="95250" y="68253"/>
                  <a:pt x="95250" y="64294"/>
                </a:cubicBezTo>
                <a:cubicBezTo>
                  <a:pt x="95250" y="60335"/>
                  <a:pt x="92065" y="57150"/>
                  <a:pt x="88106" y="57150"/>
                </a:cubicBezTo>
                <a:lnTo>
                  <a:pt x="64294" y="57150"/>
                </a:lnTo>
                <a:cubicBezTo>
                  <a:pt x="52477" y="57150"/>
                  <a:pt x="41285" y="59769"/>
                  <a:pt x="31254" y="64443"/>
                </a:cubicBezTo>
                <a:cubicBezTo>
                  <a:pt x="38189" y="43607"/>
                  <a:pt x="57805" y="28575"/>
                  <a:pt x="80962" y="28575"/>
                </a:cubicBezTo>
                <a:cubicBezTo>
                  <a:pt x="100727" y="28575"/>
                  <a:pt x="115431" y="21997"/>
                  <a:pt x="125224" y="15478"/>
                </a:cubicBezTo>
                <a:cubicBezTo>
                  <a:pt x="130939" y="11668"/>
                  <a:pt x="135791" y="7114"/>
                  <a:pt x="140315" y="1994"/>
                </a:cubicBezTo>
                <a:close/>
              </a:path>
            </a:pathLst>
          </a:custGeom>
          <a:solidFill>
            <a:srgbClr val="1E3A5F"/>
          </a:solidFill>
          <a:ln/>
        </p:spPr>
      </p:sp>
      <p:sp>
        <p:nvSpPr>
          <p:cNvPr id="45" name="Text 43"/>
          <p:cNvSpPr/>
          <p:nvPr/>
        </p:nvSpPr>
        <p:spPr>
          <a:xfrm>
            <a:off x="9086850" y="2095500"/>
            <a:ext cx="1733550"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Environmental Sustainability</a:t>
            </a:r>
            <a:endParaRPr lang="en-US" sz="1600" dirty="0"/>
          </a:p>
        </p:txBody>
      </p:sp>
      <p:sp>
        <p:nvSpPr>
          <p:cNvPr id="46" name="Text 44"/>
          <p:cNvSpPr/>
          <p:nvPr/>
        </p:nvSpPr>
        <p:spPr>
          <a:xfrm>
            <a:off x="8820150" y="2362200"/>
            <a:ext cx="2743200" cy="1524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Green initiatives and eco-friendly practices</a:t>
            </a:r>
            <a:endParaRPr lang="en-US" sz="1600" dirty="0"/>
          </a:p>
        </p:txBody>
      </p:sp>
      <p:sp>
        <p:nvSpPr>
          <p:cNvPr id="47" name="Shape 45"/>
          <p:cNvSpPr/>
          <p:nvPr/>
        </p:nvSpPr>
        <p:spPr>
          <a:xfrm>
            <a:off x="8705850" y="2743200"/>
            <a:ext cx="2914650" cy="647700"/>
          </a:xfrm>
          <a:custGeom>
            <a:avLst/>
            <a:gdLst/>
            <a:ahLst/>
            <a:cxnLst/>
            <a:rect l="l" t="t" r="r" b="b"/>
            <a:pathLst>
              <a:path w="2914650" h="647700">
                <a:moveTo>
                  <a:pt x="114300" y="0"/>
                </a:moveTo>
                <a:lnTo>
                  <a:pt x="2800350" y="0"/>
                </a:lnTo>
                <a:cubicBezTo>
                  <a:pt x="2863476" y="0"/>
                  <a:pt x="2914650" y="51174"/>
                  <a:pt x="2914650" y="114300"/>
                </a:cubicBezTo>
                <a:lnTo>
                  <a:pt x="2914650" y="533400"/>
                </a:lnTo>
                <a:cubicBezTo>
                  <a:pt x="2914650" y="596526"/>
                  <a:pt x="2863476" y="647700"/>
                  <a:pt x="2800350" y="647700"/>
                </a:cubicBezTo>
                <a:lnTo>
                  <a:pt x="114300" y="647700"/>
                </a:lnTo>
                <a:cubicBezTo>
                  <a:pt x="51216" y="647700"/>
                  <a:pt x="0" y="596484"/>
                  <a:pt x="0" y="533400"/>
                </a:cubicBezTo>
                <a:lnTo>
                  <a:pt x="0" y="114300"/>
                </a:lnTo>
                <a:cubicBezTo>
                  <a:pt x="0" y="51216"/>
                  <a:pt x="51216" y="0"/>
                  <a:pt x="114300" y="0"/>
                </a:cubicBezTo>
                <a:close/>
              </a:path>
            </a:pathLst>
          </a:custGeom>
          <a:solidFill>
            <a:srgbClr val="1E3A5F">
              <a:alpha val="5098"/>
            </a:srgbClr>
          </a:solidFill>
          <a:ln/>
        </p:spPr>
      </p:sp>
      <p:sp>
        <p:nvSpPr>
          <p:cNvPr id="48" name="Shape 46"/>
          <p:cNvSpPr/>
          <p:nvPr/>
        </p:nvSpPr>
        <p:spPr>
          <a:xfrm>
            <a:off x="8829675" y="2876550"/>
            <a:ext cx="171450" cy="152400"/>
          </a:xfrm>
          <a:custGeom>
            <a:avLst/>
            <a:gdLst/>
            <a:ahLst/>
            <a:cxnLst/>
            <a:rect l="l" t="t" r="r" b="b"/>
            <a:pathLst>
              <a:path w="171450" h="152400">
                <a:moveTo>
                  <a:pt x="36255" y="9525"/>
                </a:moveTo>
                <a:cubicBezTo>
                  <a:pt x="27325" y="9525"/>
                  <a:pt x="19586" y="15716"/>
                  <a:pt x="17651" y="24438"/>
                </a:cubicBezTo>
                <a:lnTo>
                  <a:pt x="2858" y="91113"/>
                </a:lnTo>
                <a:cubicBezTo>
                  <a:pt x="208" y="103019"/>
                  <a:pt x="9257" y="114300"/>
                  <a:pt x="21431" y="114300"/>
                </a:cubicBezTo>
                <a:lnTo>
                  <a:pt x="76230" y="114300"/>
                </a:lnTo>
                <a:lnTo>
                  <a:pt x="76230" y="133350"/>
                </a:lnTo>
                <a:lnTo>
                  <a:pt x="57180" y="133350"/>
                </a:lnTo>
                <a:cubicBezTo>
                  <a:pt x="51911" y="133350"/>
                  <a:pt x="47655" y="137606"/>
                  <a:pt x="47655" y="142875"/>
                </a:cubicBezTo>
                <a:cubicBezTo>
                  <a:pt x="47655" y="148144"/>
                  <a:pt x="51911" y="152400"/>
                  <a:pt x="57180" y="152400"/>
                </a:cubicBezTo>
                <a:lnTo>
                  <a:pt x="114330" y="152400"/>
                </a:lnTo>
                <a:cubicBezTo>
                  <a:pt x="119598" y="152400"/>
                  <a:pt x="123855" y="148144"/>
                  <a:pt x="123855" y="142875"/>
                </a:cubicBezTo>
                <a:cubicBezTo>
                  <a:pt x="123855" y="137606"/>
                  <a:pt x="119598" y="133350"/>
                  <a:pt x="114330" y="133350"/>
                </a:cubicBezTo>
                <a:lnTo>
                  <a:pt x="95280" y="133350"/>
                </a:lnTo>
                <a:lnTo>
                  <a:pt x="95280" y="114300"/>
                </a:lnTo>
                <a:lnTo>
                  <a:pt x="150078" y="114300"/>
                </a:lnTo>
                <a:cubicBezTo>
                  <a:pt x="162252" y="114300"/>
                  <a:pt x="171331" y="103019"/>
                  <a:pt x="168682" y="91113"/>
                </a:cubicBezTo>
                <a:lnTo>
                  <a:pt x="153859" y="24438"/>
                </a:lnTo>
                <a:cubicBezTo>
                  <a:pt x="151924" y="15716"/>
                  <a:pt x="144214" y="9525"/>
                  <a:pt x="135285" y="9525"/>
                </a:cubicBezTo>
                <a:lnTo>
                  <a:pt x="36255" y="9525"/>
                </a:lnTo>
                <a:close/>
                <a:moveTo>
                  <a:pt x="73104" y="28575"/>
                </a:moveTo>
                <a:lnTo>
                  <a:pt x="98465" y="28575"/>
                </a:lnTo>
                <a:lnTo>
                  <a:pt x="100638" y="54769"/>
                </a:lnTo>
                <a:lnTo>
                  <a:pt x="70931" y="54769"/>
                </a:lnTo>
                <a:lnTo>
                  <a:pt x="73104" y="28575"/>
                </a:lnTo>
                <a:close/>
                <a:moveTo>
                  <a:pt x="56584" y="54769"/>
                </a:moveTo>
                <a:lnTo>
                  <a:pt x="30450" y="54769"/>
                </a:lnTo>
                <a:lnTo>
                  <a:pt x="36284" y="28575"/>
                </a:lnTo>
                <a:lnTo>
                  <a:pt x="58787" y="28575"/>
                </a:lnTo>
                <a:lnTo>
                  <a:pt x="56614" y="54769"/>
                </a:lnTo>
                <a:close/>
                <a:moveTo>
                  <a:pt x="27265" y="69056"/>
                </a:moveTo>
                <a:lnTo>
                  <a:pt x="55394" y="69056"/>
                </a:lnTo>
                <a:lnTo>
                  <a:pt x="53221" y="95250"/>
                </a:lnTo>
                <a:lnTo>
                  <a:pt x="21461" y="95250"/>
                </a:lnTo>
                <a:lnTo>
                  <a:pt x="27295" y="69056"/>
                </a:lnTo>
                <a:close/>
                <a:moveTo>
                  <a:pt x="69711" y="69056"/>
                </a:moveTo>
                <a:lnTo>
                  <a:pt x="101798" y="69056"/>
                </a:lnTo>
                <a:lnTo>
                  <a:pt x="103971" y="95250"/>
                </a:lnTo>
                <a:lnTo>
                  <a:pt x="67508" y="95250"/>
                </a:lnTo>
                <a:lnTo>
                  <a:pt x="69681" y="69056"/>
                </a:lnTo>
                <a:close/>
                <a:moveTo>
                  <a:pt x="116145" y="69056"/>
                </a:moveTo>
                <a:lnTo>
                  <a:pt x="144274" y="69056"/>
                </a:lnTo>
                <a:lnTo>
                  <a:pt x="150108" y="95250"/>
                </a:lnTo>
                <a:lnTo>
                  <a:pt x="118348" y="95250"/>
                </a:lnTo>
                <a:lnTo>
                  <a:pt x="116175" y="69056"/>
                </a:lnTo>
                <a:close/>
                <a:moveTo>
                  <a:pt x="141089" y="54769"/>
                </a:moveTo>
                <a:lnTo>
                  <a:pt x="114955" y="54769"/>
                </a:lnTo>
                <a:lnTo>
                  <a:pt x="112782" y="28575"/>
                </a:lnTo>
                <a:lnTo>
                  <a:pt x="135285" y="28575"/>
                </a:lnTo>
                <a:lnTo>
                  <a:pt x="141119" y="54769"/>
                </a:lnTo>
                <a:close/>
              </a:path>
            </a:pathLst>
          </a:custGeom>
          <a:solidFill>
            <a:srgbClr val="1E3A5F"/>
          </a:solidFill>
          <a:ln/>
        </p:spPr>
      </p:sp>
      <p:sp>
        <p:nvSpPr>
          <p:cNvPr id="49" name="Text 47"/>
          <p:cNvSpPr/>
          <p:nvPr/>
        </p:nvSpPr>
        <p:spPr>
          <a:xfrm>
            <a:off x="9086850" y="2857500"/>
            <a:ext cx="1428750"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Liter" pitchFamily="34" charset="0"/>
                <a:ea typeface="Liter" pitchFamily="34" charset="-122"/>
                <a:cs typeface="Liter" pitchFamily="34" charset="-120"/>
              </a:rPr>
              <a:t>Green Energy Adoption</a:t>
            </a:r>
            <a:endParaRPr lang="en-US" sz="1600" dirty="0"/>
          </a:p>
        </p:txBody>
      </p:sp>
      <p:sp>
        <p:nvSpPr>
          <p:cNvPr id="50" name="Text 48"/>
          <p:cNvSpPr/>
          <p:nvPr/>
        </p:nvSpPr>
        <p:spPr>
          <a:xfrm>
            <a:off x="8820150" y="3124200"/>
            <a:ext cx="2743200" cy="1524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Renewable energy integration in operations</a:t>
            </a:r>
            <a:endParaRPr lang="en-US" sz="1600" dirty="0"/>
          </a:p>
        </p:txBody>
      </p:sp>
      <p:sp>
        <p:nvSpPr>
          <p:cNvPr id="51" name="Shape 49"/>
          <p:cNvSpPr/>
          <p:nvPr/>
        </p:nvSpPr>
        <p:spPr>
          <a:xfrm>
            <a:off x="5086350" y="5219700"/>
            <a:ext cx="6724650" cy="1257300"/>
          </a:xfrm>
          <a:custGeom>
            <a:avLst/>
            <a:gdLst/>
            <a:ahLst/>
            <a:cxnLst/>
            <a:rect l="l" t="t" r="r" b="b"/>
            <a:pathLst>
              <a:path w="6724650" h="1257300">
                <a:moveTo>
                  <a:pt x="38100" y="0"/>
                </a:moveTo>
                <a:lnTo>
                  <a:pt x="6572253" y="0"/>
                </a:lnTo>
                <a:cubicBezTo>
                  <a:pt x="6656419" y="0"/>
                  <a:pt x="6724650" y="68231"/>
                  <a:pt x="6724650" y="152397"/>
                </a:cubicBezTo>
                <a:lnTo>
                  <a:pt x="6724650" y="1104903"/>
                </a:lnTo>
                <a:cubicBezTo>
                  <a:pt x="6724650" y="1189069"/>
                  <a:pt x="6656419" y="1257300"/>
                  <a:pt x="6572253" y="1257300"/>
                </a:cubicBezTo>
                <a:lnTo>
                  <a:pt x="38100" y="1257300"/>
                </a:lnTo>
                <a:cubicBezTo>
                  <a:pt x="17072" y="1257300"/>
                  <a:pt x="0" y="1240228"/>
                  <a:pt x="0" y="1219200"/>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52" name="Shape 50"/>
          <p:cNvSpPr/>
          <p:nvPr/>
        </p:nvSpPr>
        <p:spPr>
          <a:xfrm>
            <a:off x="5086350" y="5219700"/>
            <a:ext cx="38100" cy="1257300"/>
          </a:xfrm>
          <a:custGeom>
            <a:avLst/>
            <a:gdLst/>
            <a:ahLst/>
            <a:cxnLst/>
            <a:rect l="l" t="t" r="r" b="b"/>
            <a:pathLst>
              <a:path w="38100" h="1257300">
                <a:moveTo>
                  <a:pt x="38100" y="0"/>
                </a:moveTo>
                <a:lnTo>
                  <a:pt x="38100" y="0"/>
                </a:lnTo>
                <a:lnTo>
                  <a:pt x="38100" y="1257300"/>
                </a:lnTo>
                <a:lnTo>
                  <a:pt x="38100" y="1257300"/>
                </a:lnTo>
                <a:cubicBezTo>
                  <a:pt x="17072" y="1257300"/>
                  <a:pt x="0" y="1240228"/>
                  <a:pt x="0" y="1219200"/>
                </a:cubicBezTo>
                <a:lnTo>
                  <a:pt x="0" y="38100"/>
                </a:lnTo>
                <a:cubicBezTo>
                  <a:pt x="0" y="17072"/>
                  <a:pt x="17072" y="0"/>
                  <a:pt x="38100" y="0"/>
                </a:cubicBezTo>
                <a:close/>
              </a:path>
            </a:pathLst>
          </a:custGeom>
          <a:solidFill>
            <a:srgbClr val="C5A572"/>
          </a:solidFill>
          <a:ln/>
        </p:spPr>
      </p:sp>
      <p:sp>
        <p:nvSpPr>
          <p:cNvPr id="53" name="Shape 51"/>
          <p:cNvSpPr/>
          <p:nvPr/>
        </p:nvSpPr>
        <p:spPr>
          <a:xfrm>
            <a:off x="5343525" y="5448300"/>
            <a:ext cx="142875" cy="190500"/>
          </a:xfrm>
          <a:custGeom>
            <a:avLst/>
            <a:gdLst/>
            <a:ahLst/>
            <a:cxnLst/>
            <a:rect l="l" t="t" r="r" b="b"/>
            <a:pathLst>
              <a:path w="142875" h="190500">
                <a:moveTo>
                  <a:pt x="0" y="23812"/>
                </a:moveTo>
                <a:cubicBezTo>
                  <a:pt x="0" y="10678"/>
                  <a:pt x="10678" y="0"/>
                  <a:pt x="23812" y="0"/>
                </a:cubicBezTo>
                <a:lnTo>
                  <a:pt x="79437" y="0"/>
                </a:lnTo>
                <a:cubicBezTo>
                  <a:pt x="85762" y="0"/>
                  <a:pt x="91827" y="2493"/>
                  <a:pt x="96292" y="6958"/>
                </a:cubicBezTo>
                <a:lnTo>
                  <a:pt x="135917" y="46620"/>
                </a:lnTo>
                <a:cubicBezTo>
                  <a:pt x="140382" y="51085"/>
                  <a:pt x="142875" y="57150"/>
                  <a:pt x="142875" y="63475"/>
                </a:cubicBezTo>
                <a:lnTo>
                  <a:pt x="142875" y="166688"/>
                </a:lnTo>
                <a:cubicBezTo>
                  <a:pt x="142875" y="179822"/>
                  <a:pt x="132197" y="190500"/>
                  <a:pt x="119063" y="190500"/>
                </a:cubicBezTo>
                <a:lnTo>
                  <a:pt x="23812" y="190500"/>
                </a:lnTo>
                <a:cubicBezTo>
                  <a:pt x="10678" y="190500"/>
                  <a:pt x="0" y="179822"/>
                  <a:pt x="0" y="166688"/>
                </a:cubicBezTo>
                <a:lnTo>
                  <a:pt x="0" y="23812"/>
                </a:lnTo>
                <a:close/>
                <a:moveTo>
                  <a:pt x="77391" y="21766"/>
                </a:moveTo>
                <a:lnTo>
                  <a:pt x="77391" y="56555"/>
                </a:lnTo>
                <a:cubicBezTo>
                  <a:pt x="77391" y="61503"/>
                  <a:pt x="81372" y="65484"/>
                  <a:pt x="86320" y="65484"/>
                </a:cubicBezTo>
                <a:lnTo>
                  <a:pt x="121109" y="65484"/>
                </a:lnTo>
                <a:lnTo>
                  <a:pt x="77391" y="21766"/>
                </a:lnTo>
                <a:close/>
                <a:moveTo>
                  <a:pt x="44648" y="95250"/>
                </a:moveTo>
                <a:cubicBezTo>
                  <a:pt x="39700" y="95250"/>
                  <a:pt x="35719" y="99231"/>
                  <a:pt x="35719" y="104180"/>
                </a:cubicBezTo>
                <a:cubicBezTo>
                  <a:pt x="35719" y="109128"/>
                  <a:pt x="39700" y="113109"/>
                  <a:pt x="44648" y="113109"/>
                </a:cubicBezTo>
                <a:lnTo>
                  <a:pt x="98227" y="113109"/>
                </a:lnTo>
                <a:cubicBezTo>
                  <a:pt x="103175" y="113109"/>
                  <a:pt x="107156" y="109128"/>
                  <a:pt x="107156" y="104180"/>
                </a:cubicBezTo>
                <a:cubicBezTo>
                  <a:pt x="107156" y="99231"/>
                  <a:pt x="103175" y="95250"/>
                  <a:pt x="98227" y="95250"/>
                </a:cubicBezTo>
                <a:lnTo>
                  <a:pt x="44648" y="95250"/>
                </a:lnTo>
                <a:close/>
                <a:moveTo>
                  <a:pt x="44648" y="130969"/>
                </a:moveTo>
                <a:cubicBezTo>
                  <a:pt x="39700" y="130969"/>
                  <a:pt x="35719" y="134950"/>
                  <a:pt x="35719" y="139898"/>
                </a:cubicBezTo>
                <a:cubicBezTo>
                  <a:pt x="35719" y="144847"/>
                  <a:pt x="39700" y="148828"/>
                  <a:pt x="44648" y="148828"/>
                </a:cubicBezTo>
                <a:lnTo>
                  <a:pt x="98227" y="148828"/>
                </a:lnTo>
                <a:cubicBezTo>
                  <a:pt x="103175" y="148828"/>
                  <a:pt x="107156" y="144847"/>
                  <a:pt x="107156" y="139898"/>
                </a:cubicBezTo>
                <a:cubicBezTo>
                  <a:pt x="107156" y="134950"/>
                  <a:pt x="103175" y="130969"/>
                  <a:pt x="98227" y="130969"/>
                </a:cubicBezTo>
                <a:lnTo>
                  <a:pt x="44648" y="130969"/>
                </a:lnTo>
                <a:close/>
              </a:path>
            </a:pathLst>
          </a:custGeom>
          <a:solidFill>
            <a:srgbClr val="C5A572"/>
          </a:solidFill>
          <a:ln/>
        </p:spPr>
      </p:sp>
      <p:sp>
        <p:nvSpPr>
          <p:cNvPr id="54" name="Text 52"/>
          <p:cNvSpPr/>
          <p:nvPr/>
        </p:nvSpPr>
        <p:spPr>
          <a:xfrm>
            <a:off x="5648325" y="5410200"/>
            <a:ext cx="132397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BRSR Alignment</a:t>
            </a:r>
            <a:endParaRPr lang="en-US" sz="1600" dirty="0"/>
          </a:p>
        </p:txBody>
      </p:sp>
      <p:sp>
        <p:nvSpPr>
          <p:cNvPr id="55" name="Text 53"/>
          <p:cNvSpPr/>
          <p:nvPr/>
        </p:nvSpPr>
        <p:spPr>
          <a:xfrm>
            <a:off x="5295900" y="5791200"/>
            <a:ext cx="6400800"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FY25 initiatives aligned with new </a:t>
            </a:r>
            <a:r>
              <a:rPr lang="en-US" sz="1200" b="1" dirty="0">
                <a:solidFill>
                  <a:srgbClr val="2D3748"/>
                </a:solidFill>
                <a:latin typeface="Quattrocento Sans" pitchFamily="34" charset="0"/>
                <a:ea typeface="Quattrocento Sans" pitchFamily="34" charset="-122"/>
                <a:cs typeface="Quattrocento Sans" pitchFamily="34" charset="-120"/>
              </a:rPr>
              <a:t>Business Responsibility &amp; Sustainability Reporting (BRSR)</a:t>
            </a:r>
            <a:r>
              <a:rPr lang="en-US" sz="1200" dirty="0">
                <a:solidFill>
                  <a:srgbClr val="2D3748"/>
                </a:solidFill>
                <a:latin typeface="Quattrocento Sans" pitchFamily="34" charset="0"/>
                <a:ea typeface="Quattrocento Sans" pitchFamily="34" charset="-122"/>
                <a:cs typeface="Quattrocento Sans" pitchFamily="34" charset="-120"/>
              </a:rPr>
              <a:t> requirements under SEBI regulations, demonstrating enhanced ESG commitment.</a:t>
            </a:r>
            <a:endParaRPr lang="en-US" sz="1600"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33400" y="552450"/>
            <a:ext cx="228600" cy="228600"/>
          </a:xfrm>
          <a:custGeom>
            <a:avLst/>
            <a:gdLst/>
            <a:ahLst/>
            <a:cxnLst/>
            <a:rect l="l" t="t" r="r" b="b"/>
            <a:pathLst>
              <a:path w="228600" h="228600">
                <a:moveTo>
                  <a:pt x="114300" y="0"/>
                </a:moveTo>
                <a:cubicBezTo>
                  <a:pt x="116354" y="0"/>
                  <a:pt x="118408" y="446"/>
                  <a:pt x="120283" y="1295"/>
                </a:cubicBezTo>
                <a:lnTo>
                  <a:pt x="204401" y="36969"/>
                </a:lnTo>
                <a:cubicBezTo>
                  <a:pt x="214223" y="41121"/>
                  <a:pt x="221546" y="50810"/>
                  <a:pt x="221501" y="62508"/>
                </a:cubicBezTo>
                <a:cubicBezTo>
                  <a:pt x="221278" y="106799"/>
                  <a:pt x="203061" y="187836"/>
                  <a:pt x="126132" y="224671"/>
                </a:cubicBezTo>
                <a:cubicBezTo>
                  <a:pt x="118676" y="228243"/>
                  <a:pt x="110014" y="228243"/>
                  <a:pt x="102557" y="224671"/>
                </a:cubicBezTo>
                <a:cubicBezTo>
                  <a:pt x="25584" y="187836"/>
                  <a:pt x="7412" y="106799"/>
                  <a:pt x="7188" y="62508"/>
                </a:cubicBezTo>
                <a:cubicBezTo>
                  <a:pt x="7144" y="50810"/>
                  <a:pt x="14466" y="41121"/>
                  <a:pt x="24289" y="36969"/>
                </a:cubicBezTo>
                <a:lnTo>
                  <a:pt x="108362" y="1295"/>
                </a:lnTo>
                <a:cubicBezTo>
                  <a:pt x="110237" y="446"/>
                  <a:pt x="112246" y="0"/>
                  <a:pt x="114300" y="0"/>
                </a:cubicBezTo>
                <a:close/>
                <a:moveTo>
                  <a:pt x="114300" y="29825"/>
                </a:moveTo>
                <a:lnTo>
                  <a:pt x="114300" y="198641"/>
                </a:lnTo>
                <a:cubicBezTo>
                  <a:pt x="175915" y="168816"/>
                  <a:pt x="192479" y="102736"/>
                  <a:pt x="192881" y="63178"/>
                </a:cubicBezTo>
                <a:lnTo>
                  <a:pt x="114300" y="29870"/>
                </a:lnTo>
                <a:lnTo>
                  <a:pt x="114300" y="29870"/>
                </a:lnTo>
                <a:close/>
              </a:path>
            </a:pathLst>
          </a:custGeom>
          <a:solidFill>
            <a:srgbClr val="C5A572"/>
          </a:solidFill>
          <a:ln/>
        </p:spPr>
      </p:sp>
      <p:sp>
        <p:nvSpPr>
          <p:cNvPr id="4" name="Text 2"/>
          <p:cNvSpPr/>
          <p:nvPr/>
        </p:nvSpPr>
        <p:spPr>
          <a:xfrm>
            <a:off x="1066800" y="381000"/>
            <a:ext cx="4810125"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Governance Framework</a:t>
            </a:r>
            <a:endParaRPr lang="en-US" sz="1600" dirty="0"/>
          </a:p>
        </p:txBody>
      </p:sp>
      <p:sp>
        <p:nvSpPr>
          <p:cNvPr id="5" name="Text 3"/>
          <p:cNvSpPr/>
          <p:nvPr/>
        </p:nvSpPr>
        <p:spPr>
          <a:xfrm>
            <a:off x="1066800" y="571500"/>
            <a:ext cx="4914900"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Corporate Governance &amp; Ethics</a:t>
            </a:r>
            <a:endParaRPr lang="en-US" sz="1600" dirty="0"/>
          </a:p>
        </p:txBody>
      </p:sp>
      <p:sp>
        <p:nvSpPr>
          <p:cNvPr id="6" name="Shape 4"/>
          <p:cNvSpPr/>
          <p:nvPr/>
        </p:nvSpPr>
        <p:spPr>
          <a:xfrm>
            <a:off x="381000" y="1162050"/>
            <a:ext cx="3705225" cy="3981450"/>
          </a:xfrm>
          <a:custGeom>
            <a:avLst/>
            <a:gdLst/>
            <a:ahLst/>
            <a:cxnLst/>
            <a:rect l="l" t="t" r="r" b="b"/>
            <a:pathLst>
              <a:path w="3705225" h="3981450">
                <a:moveTo>
                  <a:pt x="38100" y="0"/>
                </a:moveTo>
                <a:lnTo>
                  <a:pt x="3667125" y="0"/>
                </a:lnTo>
                <a:cubicBezTo>
                  <a:pt x="3688153" y="0"/>
                  <a:pt x="3705225" y="17072"/>
                  <a:pt x="3705225" y="38100"/>
                </a:cubicBezTo>
                <a:lnTo>
                  <a:pt x="3705225" y="3829054"/>
                </a:lnTo>
                <a:cubicBezTo>
                  <a:pt x="3705225" y="3913220"/>
                  <a:pt x="3636995" y="3981450"/>
                  <a:pt x="3552829" y="3981450"/>
                </a:cubicBezTo>
                <a:lnTo>
                  <a:pt x="152396" y="3981450"/>
                </a:lnTo>
                <a:cubicBezTo>
                  <a:pt x="68230" y="3981450"/>
                  <a:pt x="0" y="3913220"/>
                  <a:pt x="0" y="3829054"/>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381000" y="116205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1E3A5F"/>
          </a:solidFill>
          <a:ln/>
        </p:spPr>
      </p:sp>
      <p:sp>
        <p:nvSpPr>
          <p:cNvPr id="8" name="Shape 6"/>
          <p:cNvSpPr/>
          <p:nvPr/>
        </p:nvSpPr>
        <p:spPr>
          <a:xfrm>
            <a:off x="571500"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alpha val="10196"/>
            </a:srgbClr>
          </a:solidFill>
          <a:ln/>
        </p:spPr>
      </p:sp>
      <p:sp>
        <p:nvSpPr>
          <p:cNvPr id="9" name="Shape 7"/>
          <p:cNvSpPr/>
          <p:nvPr/>
        </p:nvSpPr>
        <p:spPr>
          <a:xfrm>
            <a:off x="695325" y="1524000"/>
            <a:ext cx="285750" cy="228600"/>
          </a:xfrm>
          <a:custGeom>
            <a:avLst/>
            <a:gdLst/>
            <a:ahLst/>
            <a:cxnLst/>
            <a:rect l="l" t="t" r="r" b="b"/>
            <a:pathLst>
              <a:path w="285750" h="228600">
                <a:moveTo>
                  <a:pt x="171450" y="14288"/>
                </a:moveTo>
                <a:lnTo>
                  <a:pt x="228600" y="14288"/>
                </a:lnTo>
                <a:cubicBezTo>
                  <a:pt x="236503" y="14288"/>
                  <a:pt x="242888" y="20672"/>
                  <a:pt x="242888" y="28575"/>
                </a:cubicBezTo>
                <a:cubicBezTo>
                  <a:pt x="242888" y="36478"/>
                  <a:pt x="236503" y="42863"/>
                  <a:pt x="228600" y="42863"/>
                </a:cubicBezTo>
                <a:lnTo>
                  <a:pt x="177879" y="42863"/>
                </a:lnTo>
                <a:cubicBezTo>
                  <a:pt x="175558" y="54382"/>
                  <a:pt x="167655" y="63892"/>
                  <a:pt x="157163" y="68446"/>
                </a:cubicBezTo>
                <a:lnTo>
                  <a:pt x="157163" y="200025"/>
                </a:lnTo>
                <a:lnTo>
                  <a:pt x="228600" y="200025"/>
                </a:lnTo>
                <a:cubicBezTo>
                  <a:pt x="236503" y="200025"/>
                  <a:pt x="242888" y="206410"/>
                  <a:pt x="242888" y="214313"/>
                </a:cubicBezTo>
                <a:cubicBezTo>
                  <a:pt x="242888" y="222215"/>
                  <a:pt x="236503" y="228600"/>
                  <a:pt x="228600" y="228600"/>
                </a:cubicBezTo>
                <a:lnTo>
                  <a:pt x="57150" y="228600"/>
                </a:lnTo>
                <a:cubicBezTo>
                  <a:pt x="49247" y="228600"/>
                  <a:pt x="42863" y="222215"/>
                  <a:pt x="42863" y="214313"/>
                </a:cubicBezTo>
                <a:cubicBezTo>
                  <a:pt x="42863" y="206410"/>
                  <a:pt x="49247" y="200025"/>
                  <a:pt x="57150" y="200025"/>
                </a:cubicBezTo>
                <a:lnTo>
                  <a:pt x="128588" y="200025"/>
                </a:lnTo>
                <a:lnTo>
                  <a:pt x="128588" y="68446"/>
                </a:lnTo>
                <a:cubicBezTo>
                  <a:pt x="118095" y="63847"/>
                  <a:pt x="110192" y="54337"/>
                  <a:pt x="107871" y="42863"/>
                </a:cubicBezTo>
                <a:lnTo>
                  <a:pt x="57150" y="42863"/>
                </a:lnTo>
                <a:cubicBezTo>
                  <a:pt x="49247" y="42863"/>
                  <a:pt x="42863" y="36478"/>
                  <a:pt x="42863" y="28575"/>
                </a:cubicBezTo>
                <a:cubicBezTo>
                  <a:pt x="42863" y="20672"/>
                  <a:pt x="49247" y="14288"/>
                  <a:pt x="57150" y="14288"/>
                </a:cubicBezTo>
                <a:lnTo>
                  <a:pt x="114300" y="14288"/>
                </a:lnTo>
                <a:cubicBezTo>
                  <a:pt x="120819" y="5626"/>
                  <a:pt x="131177" y="0"/>
                  <a:pt x="142875" y="0"/>
                </a:cubicBezTo>
                <a:cubicBezTo>
                  <a:pt x="154573" y="0"/>
                  <a:pt x="164931" y="5626"/>
                  <a:pt x="171450" y="14288"/>
                </a:cubicBezTo>
                <a:close/>
                <a:moveTo>
                  <a:pt x="196275" y="142875"/>
                </a:moveTo>
                <a:lnTo>
                  <a:pt x="260925" y="142875"/>
                </a:lnTo>
                <a:lnTo>
                  <a:pt x="228600" y="87422"/>
                </a:lnTo>
                <a:lnTo>
                  <a:pt x="196275" y="142875"/>
                </a:lnTo>
                <a:close/>
                <a:moveTo>
                  <a:pt x="228600" y="185738"/>
                </a:moveTo>
                <a:cubicBezTo>
                  <a:pt x="200516" y="185738"/>
                  <a:pt x="177165" y="170557"/>
                  <a:pt x="172343" y="150510"/>
                </a:cubicBezTo>
                <a:cubicBezTo>
                  <a:pt x="171182" y="145599"/>
                  <a:pt x="172789" y="140553"/>
                  <a:pt x="175334" y="136178"/>
                </a:cubicBezTo>
                <a:lnTo>
                  <a:pt x="217840" y="63311"/>
                </a:lnTo>
                <a:cubicBezTo>
                  <a:pt x="220072" y="59472"/>
                  <a:pt x="224180" y="57150"/>
                  <a:pt x="228600" y="57150"/>
                </a:cubicBezTo>
                <a:cubicBezTo>
                  <a:pt x="233020" y="57150"/>
                  <a:pt x="237128" y="59516"/>
                  <a:pt x="239360" y="63311"/>
                </a:cubicBezTo>
                <a:lnTo>
                  <a:pt x="281866" y="136178"/>
                </a:lnTo>
                <a:cubicBezTo>
                  <a:pt x="284411" y="140553"/>
                  <a:pt x="286018" y="145599"/>
                  <a:pt x="284857" y="150510"/>
                </a:cubicBezTo>
                <a:cubicBezTo>
                  <a:pt x="280035" y="170512"/>
                  <a:pt x="256684" y="185738"/>
                  <a:pt x="228600" y="185738"/>
                </a:cubicBezTo>
                <a:close/>
                <a:moveTo>
                  <a:pt x="56614" y="87422"/>
                </a:moveTo>
                <a:lnTo>
                  <a:pt x="24289" y="142875"/>
                </a:lnTo>
                <a:lnTo>
                  <a:pt x="88984" y="142875"/>
                </a:lnTo>
                <a:lnTo>
                  <a:pt x="56614" y="87422"/>
                </a:lnTo>
                <a:close/>
                <a:moveTo>
                  <a:pt x="402" y="150510"/>
                </a:moveTo>
                <a:cubicBezTo>
                  <a:pt x="-759" y="145599"/>
                  <a:pt x="848" y="140553"/>
                  <a:pt x="3393" y="136178"/>
                </a:cubicBezTo>
                <a:lnTo>
                  <a:pt x="45899" y="63311"/>
                </a:lnTo>
                <a:cubicBezTo>
                  <a:pt x="48131" y="59472"/>
                  <a:pt x="52239" y="57150"/>
                  <a:pt x="56659" y="57150"/>
                </a:cubicBezTo>
                <a:cubicBezTo>
                  <a:pt x="61079" y="57150"/>
                  <a:pt x="65187" y="59516"/>
                  <a:pt x="67419" y="63311"/>
                </a:cubicBezTo>
                <a:lnTo>
                  <a:pt x="109924" y="136178"/>
                </a:lnTo>
                <a:cubicBezTo>
                  <a:pt x="112469" y="140553"/>
                  <a:pt x="114077" y="145599"/>
                  <a:pt x="112916" y="150510"/>
                </a:cubicBezTo>
                <a:cubicBezTo>
                  <a:pt x="108094" y="170512"/>
                  <a:pt x="84743" y="185738"/>
                  <a:pt x="56659" y="185738"/>
                </a:cubicBezTo>
                <a:cubicBezTo>
                  <a:pt x="28575" y="185738"/>
                  <a:pt x="5224" y="170557"/>
                  <a:pt x="402" y="150510"/>
                </a:cubicBezTo>
                <a:close/>
              </a:path>
            </a:pathLst>
          </a:custGeom>
          <a:solidFill>
            <a:srgbClr val="1E3A5F"/>
          </a:solidFill>
          <a:ln/>
        </p:spPr>
      </p:sp>
      <p:sp>
        <p:nvSpPr>
          <p:cNvPr id="10" name="Text 8"/>
          <p:cNvSpPr/>
          <p:nvPr/>
        </p:nvSpPr>
        <p:spPr>
          <a:xfrm>
            <a:off x="1219200" y="1504950"/>
            <a:ext cx="204787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Regulatory Compliance</a:t>
            </a:r>
            <a:endParaRPr lang="en-US" sz="1600" dirty="0"/>
          </a:p>
        </p:txBody>
      </p:sp>
      <p:sp>
        <p:nvSpPr>
          <p:cNvPr id="11" name="Text 9"/>
          <p:cNvSpPr/>
          <p:nvPr/>
        </p:nvSpPr>
        <p:spPr>
          <a:xfrm>
            <a:off x="571500" y="2057400"/>
            <a:ext cx="3400425"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RVNL maintained </a:t>
            </a:r>
            <a:r>
              <a:rPr lang="en-US" sz="1200" b="1" dirty="0">
                <a:solidFill>
                  <a:srgbClr val="2D3748"/>
                </a:solidFill>
                <a:latin typeface="Quattrocento Sans" pitchFamily="34" charset="0"/>
                <a:ea typeface="Quattrocento Sans" pitchFamily="34" charset="-122"/>
                <a:cs typeface="Quattrocento Sans" pitchFamily="34" charset="-120"/>
              </a:rPr>
              <a:t>full compliance</a:t>
            </a:r>
            <a:r>
              <a:rPr lang="en-US" sz="1200" dirty="0">
                <a:solidFill>
                  <a:srgbClr val="2D3748"/>
                </a:solidFill>
                <a:latin typeface="Quattrocento Sans" pitchFamily="34" charset="0"/>
                <a:ea typeface="Quattrocento Sans" pitchFamily="34" charset="-122"/>
                <a:cs typeface="Quattrocento Sans" pitchFamily="34" charset="-120"/>
              </a:rPr>
              <a:t> throughout both financial years:</a:t>
            </a:r>
            <a:endParaRPr lang="en-US" sz="1600" dirty="0"/>
          </a:p>
        </p:txBody>
      </p:sp>
      <p:sp>
        <p:nvSpPr>
          <p:cNvPr id="12" name="Shape 10"/>
          <p:cNvSpPr/>
          <p:nvPr/>
        </p:nvSpPr>
        <p:spPr>
          <a:xfrm>
            <a:off x="571500" y="27432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3" name="Text 11"/>
          <p:cNvSpPr/>
          <p:nvPr/>
        </p:nvSpPr>
        <p:spPr>
          <a:xfrm>
            <a:off x="801439" y="2705100"/>
            <a:ext cx="3162300" cy="3810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SEBI (Listing Obligations and Disclosure Requirements) Regulations</a:t>
            </a:r>
            <a:endParaRPr lang="en-US" sz="1600" dirty="0"/>
          </a:p>
        </p:txBody>
      </p:sp>
      <p:sp>
        <p:nvSpPr>
          <p:cNvPr id="14" name="Shape 12"/>
          <p:cNvSpPr/>
          <p:nvPr/>
        </p:nvSpPr>
        <p:spPr>
          <a:xfrm>
            <a:off x="590550" y="32004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5" name="Text 13"/>
          <p:cNvSpPr/>
          <p:nvPr/>
        </p:nvSpPr>
        <p:spPr>
          <a:xfrm>
            <a:off x="838200" y="3162300"/>
            <a:ext cx="30384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DPE Guidelines for Central Public Sector Enterprises</a:t>
            </a:r>
            <a:endParaRPr lang="en-US" sz="1600" dirty="0"/>
          </a:p>
        </p:txBody>
      </p:sp>
      <p:sp>
        <p:nvSpPr>
          <p:cNvPr id="16" name="Shape 14"/>
          <p:cNvSpPr/>
          <p:nvPr/>
        </p:nvSpPr>
        <p:spPr>
          <a:xfrm>
            <a:off x="590550" y="34671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7" name="Text 15"/>
          <p:cNvSpPr/>
          <p:nvPr/>
        </p:nvSpPr>
        <p:spPr>
          <a:xfrm>
            <a:off x="838200" y="3429000"/>
            <a:ext cx="20478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Companies Act 2013 requirements</a:t>
            </a:r>
            <a:endParaRPr lang="en-US" sz="1600" dirty="0"/>
          </a:p>
        </p:txBody>
      </p:sp>
      <p:sp>
        <p:nvSpPr>
          <p:cNvPr id="18" name="Shape 16"/>
          <p:cNvSpPr/>
          <p:nvPr/>
        </p:nvSpPr>
        <p:spPr>
          <a:xfrm>
            <a:off x="590550" y="37338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9" name="Text 17"/>
          <p:cNvSpPr/>
          <p:nvPr/>
        </p:nvSpPr>
        <p:spPr>
          <a:xfrm>
            <a:off x="838200" y="3695700"/>
            <a:ext cx="199072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Secretarial Standards compliance</a:t>
            </a:r>
            <a:endParaRPr lang="en-US" sz="1600" dirty="0"/>
          </a:p>
        </p:txBody>
      </p:sp>
      <p:sp>
        <p:nvSpPr>
          <p:cNvPr id="20" name="Shape 18"/>
          <p:cNvSpPr/>
          <p:nvPr/>
        </p:nvSpPr>
        <p:spPr>
          <a:xfrm>
            <a:off x="4241750" y="1162050"/>
            <a:ext cx="3705225" cy="3981450"/>
          </a:xfrm>
          <a:custGeom>
            <a:avLst/>
            <a:gdLst/>
            <a:ahLst/>
            <a:cxnLst/>
            <a:rect l="l" t="t" r="r" b="b"/>
            <a:pathLst>
              <a:path w="3705225" h="3981450">
                <a:moveTo>
                  <a:pt x="38100" y="0"/>
                </a:moveTo>
                <a:lnTo>
                  <a:pt x="3667125" y="0"/>
                </a:lnTo>
                <a:cubicBezTo>
                  <a:pt x="3688153" y="0"/>
                  <a:pt x="3705225" y="17072"/>
                  <a:pt x="3705225" y="38100"/>
                </a:cubicBezTo>
                <a:lnTo>
                  <a:pt x="3705225" y="3829054"/>
                </a:lnTo>
                <a:cubicBezTo>
                  <a:pt x="3705225" y="3913220"/>
                  <a:pt x="3636995" y="3981450"/>
                  <a:pt x="3552829" y="3981450"/>
                </a:cubicBezTo>
                <a:lnTo>
                  <a:pt x="152396" y="3981450"/>
                </a:lnTo>
                <a:cubicBezTo>
                  <a:pt x="68230" y="3981450"/>
                  <a:pt x="0" y="3913220"/>
                  <a:pt x="0" y="3829054"/>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1" name="Shape 19"/>
          <p:cNvSpPr/>
          <p:nvPr/>
        </p:nvSpPr>
        <p:spPr>
          <a:xfrm>
            <a:off x="4241750" y="116205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5A7A96"/>
          </a:solidFill>
          <a:ln/>
        </p:spPr>
      </p:sp>
      <p:sp>
        <p:nvSpPr>
          <p:cNvPr id="22" name="Shape 20"/>
          <p:cNvSpPr/>
          <p:nvPr/>
        </p:nvSpPr>
        <p:spPr>
          <a:xfrm>
            <a:off x="4432250"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5A7A96">
              <a:alpha val="10196"/>
            </a:srgbClr>
          </a:solidFill>
          <a:ln/>
        </p:spPr>
      </p:sp>
      <p:sp>
        <p:nvSpPr>
          <p:cNvPr id="23" name="Shape 21"/>
          <p:cNvSpPr/>
          <p:nvPr/>
        </p:nvSpPr>
        <p:spPr>
          <a:xfrm>
            <a:off x="4598938" y="1524000"/>
            <a:ext cx="200025" cy="228600"/>
          </a:xfrm>
          <a:custGeom>
            <a:avLst/>
            <a:gdLst/>
            <a:ahLst/>
            <a:cxnLst/>
            <a:rect l="l" t="t" r="r" b="b"/>
            <a:pathLst>
              <a:path w="200025" h="228600">
                <a:moveTo>
                  <a:pt x="76349" y="-7144"/>
                </a:moveTo>
                <a:cubicBezTo>
                  <a:pt x="60097" y="-7144"/>
                  <a:pt x="50542" y="18886"/>
                  <a:pt x="45854" y="42863"/>
                </a:cubicBezTo>
                <a:lnTo>
                  <a:pt x="32147" y="42863"/>
                </a:lnTo>
                <a:cubicBezTo>
                  <a:pt x="26209" y="42863"/>
                  <a:pt x="21431" y="47640"/>
                  <a:pt x="21431" y="53578"/>
                </a:cubicBezTo>
                <a:cubicBezTo>
                  <a:pt x="21431" y="59516"/>
                  <a:pt x="26209" y="64294"/>
                  <a:pt x="32147" y="64294"/>
                </a:cubicBezTo>
                <a:lnTo>
                  <a:pt x="42863" y="64294"/>
                </a:lnTo>
                <a:lnTo>
                  <a:pt x="42863" y="78581"/>
                </a:lnTo>
                <a:cubicBezTo>
                  <a:pt x="42863" y="86171"/>
                  <a:pt x="44336" y="93405"/>
                  <a:pt x="47015" y="100013"/>
                </a:cubicBezTo>
                <a:lnTo>
                  <a:pt x="42863" y="100013"/>
                </a:lnTo>
                <a:lnTo>
                  <a:pt x="42863" y="100013"/>
                </a:lnTo>
                <a:lnTo>
                  <a:pt x="33710" y="100013"/>
                </a:lnTo>
                <a:cubicBezTo>
                  <a:pt x="26923" y="100013"/>
                  <a:pt x="21431" y="105504"/>
                  <a:pt x="21431" y="112291"/>
                </a:cubicBezTo>
                <a:cubicBezTo>
                  <a:pt x="21431" y="113630"/>
                  <a:pt x="21654" y="114925"/>
                  <a:pt x="22056" y="116175"/>
                </a:cubicBezTo>
                <a:lnTo>
                  <a:pt x="34960" y="154841"/>
                </a:lnTo>
                <a:cubicBezTo>
                  <a:pt x="17949" y="169485"/>
                  <a:pt x="7144" y="191140"/>
                  <a:pt x="7144" y="215339"/>
                </a:cubicBezTo>
                <a:cubicBezTo>
                  <a:pt x="7144" y="222662"/>
                  <a:pt x="13082" y="228600"/>
                  <a:pt x="20404" y="228600"/>
                </a:cubicBezTo>
                <a:lnTo>
                  <a:pt x="179621" y="228600"/>
                </a:lnTo>
                <a:cubicBezTo>
                  <a:pt x="186943" y="228600"/>
                  <a:pt x="192881" y="222662"/>
                  <a:pt x="192881" y="215339"/>
                </a:cubicBezTo>
                <a:cubicBezTo>
                  <a:pt x="192881" y="191140"/>
                  <a:pt x="182076" y="169485"/>
                  <a:pt x="165065" y="154885"/>
                </a:cubicBezTo>
                <a:lnTo>
                  <a:pt x="177969" y="116220"/>
                </a:lnTo>
                <a:cubicBezTo>
                  <a:pt x="178371" y="114970"/>
                  <a:pt x="178594" y="113675"/>
                  <a:pt x="178594" y="112335"/>
                </a:cubicBezTo>
                <a:cubicBezTo>
                  <a:pt x="178594" y="105549"/>
                  <a:pt x="173102" y="100057"/>
                  <a:pt x="166315" y="100057"/>
                </a:cubicBezTo>
                <a:lnTo>
                  <a:pt x="157162" y="100057"/>
                </a:lnTo>
                <a:lnTo>
                  <a:pt x="157162" y="100057"/>
                </a:lnTo>
                <a:lnTo>
                  <a:pt x="153010" y="100057"/>
                </a:lnTo>
                <a:cubicBezTo>
                  <a:pt x="155689" y="93449"/>
                  <a:pt x="157162" y="86216"/>
                  <a:pt x="157162" y="78626"/>
                </a:cubicBezTo>
                <a:lnTo>
                  <a:pt x="157162" y="64338"/>
                </a:lnTo>
                <a:lnTo>
                  <a:pt x="167878" y="64338"/>
                </a:lnTo>
                <a:cubicBezTo>
                  <a:pt x="173816" y="64338"/>
                  <a:pt x="178594" y="59561"/>
                  <a:pt x="178594" y="53623"/>
                </a:cubicBezTo>
                <a:cubicBezTo>
                  <a:pt x="178594" y="47685"/>
                  <a:pt x="173816" y="42907"/>
                  <a:pt x="167878" y="42907"/>
                </a:cubicBezTo>
                <a:lnTo>
                  <a:pt x="154171" y="42907"/>
                </a:lnTo>
                <a:cubicBezTo>
                  <a:pt x="149528" y="18931"/>
                  <a:pt x="139928" y="-7099"/>
                  <a:pt x="123676" y="-7099"/>
                </a:cubicBezTo>
                <a:cubicBezTo>
                  <a:pt x="119390" y="-7099"/>
                  <a:pt x="115193" y="-5358"/>
                  <a:pt x="111398" y="-3438"/>
                </a:cubicBezTo>
                <a:cubicBezTo>
                  <a:pt x="107737" y="-1607"/>
                  <a:pt x="103183" y="45"/>
                  <a:pt x="100012" y="45"/>
                </a:cubicBezTo>
                <a:cubicBezTo>
                  <a:pt x="96842" y="45"/>
                  <a:pt x="92288" y="-1607"/>
                  <a:pt x="88627" y="-3438"/>
                </a:cubicBezTo>
                <a:cubicBezTo>
                  <a:pt x="84832" y="-5402"/>
                  <a:pt x="80635" y="-7144"/>
                  <a:pt x="76349" y="-7144"/>
                </a:cubicBezTo>
                <a:close/>
                <a:moveTo>
                  <a:pt x="118184" y="209133"/>
                </a:moveTo>
                <a:lnTo>
                  <a:pt x="107112" y="177478"/>
                </a:lnTo>
                <a:lnTo>
                  <a:pt x="119569" y="162967"/>
                </a:lnTo>
                <a:cubicBezTo>
                  <a:pt x="120774" y="161538"/>
                  <a:pt x="121444" y="159752"/>
                  <a:pt x="121444" y="157877"/>
                </a:cubicBezTo>
                <a:cubicBezTo>
                  <a:pt x="121444" y="153546"/>
                  <a:pt x="117961" y="150063"/>
                  <a:pt x="113630" y="150063"/>
                </a:cubicBezTo>
                <a:lnTo>
                  <a:pt x="86395" y="150063"/>
                </a:lnTo>
                <a:cubicBezTo>
                  <a:pt x="82064" y="150063"/>
                  <a:pt x="78581" y="153546"/>
                  <a:pt x="78581" y="157877"/>
                </a:cubicBezTo>
                <a:cubicBezTo>
                  <a:pt x="78581" y="159752"/>
                  <a:pt x="79251" y="161538"/>
                  <a:pt x="80456" y="162967"/>
                </a:cubicBezTo>
                <a:lnTo>
                  <a:pt x="92913" y="177478"/>
                </a:lnTo>
                <a:lnTo>
                  <a:pt x="81841" y="209133"/>
                </a:lnTo>
                <a:lnTo>
                  <a:pt x="56391" y="128588"/>
                </a:lnTo>
                <a:lnTo>
                  <a:pt x="72330" y="128588"/>
                </a:lnTo>
                <a:cubicBezTo>
                  <a:pt x="80546" y="133142"/>
                  <a:pt x="89967" y="135731"/>
                  <a:pt x="100012" y="135731"/>
                </a:cubicBezTo>
                <a:cubicBezTo>
                  <a:pt x="110058" y="135731"/>
                  <a:pt x="119479" y="133142"/>
                  <a:pt x="127695" y="128588"/>
                </a:cubicBezTo>
                <a:lnTo>
                  <a:pt x="143634" y="128588"/>
                </a:lnTo>
                <a:lnTo>
                  <a:pt x="118184" y="209133"/>
                </a:lnTo>
                <a:close/>
                <a:moveTo>
                  <a:pt x="100013" y="114300"/>
                </a:moveTo>
                <a:cubicBezTo>
                  <a:pt x="84519" y="114300"/>
                  <a:pt x="71348" y="104433"/>
                  <a:pt x="66392" y="90636"/>
                </a:cubicBezTo>
                <a:cubicBezTo>
                  <a:pt x="68937" y="92065"/>
                  <a:pt x="71884" y="92869"/>
                  <a:pt x="75009" y="92869"/>
                </a:cubicBezTo>
                <a:lnTo>
                  <a:pt x="80546" y="92869"/>
                </a:lnTo>
                <a:cubicBezTo>
                  <a:pt x="87913" y="92869"/>
                  <a:pt x="94431" y="88136"/>
                  <a:pt x="96753" y="81171"/>
                </a:cubicBezTo>
                <a:cubicBezTo>
                  <a:pt x="97780" y="78045"/>
                  <a:pt x="102200" y="78045"/>
                  <a:pt x="103227" y="81171"/>
                </a:cubicBezTo>
                <a:cubicBezTo>
                  <a:pt x="105549" y="88136"/>
                  <a:pt x="112112" y="92869"/>
                  <a:pt x="119435" y="92869"/>
                </a:cubicBezTo>
                <a:lnTo>
                  <a:pt x="124971" y="92869"/>
                </a:lnTo>
                <a:cubicBezTo>
                  <a:pt x="128096" y="92869"/>
                  <a:pt x="131043" y="92065"/>
                  <a:pt x="133588" y="90636"/>
                </a:cubicBezTo>
                <a:cubicBezTo>
                  <a:pt x="128632" y="104433"/>
                  <a:pt x="115461" y="114300"/>
                  <a:pt x="99968" y="114300"/>
                </a:cubicBezTo>
                <a:close/>
              </a:path>
            </a:pathLst>
          </a:custGeom>
          <a:solidFill>
            <a:srgbClr val="5A7A96"/>
          </a:solidFill>
          <a:ln/>
        </p:spPr>
      </p:sp>
      <p:sp>
        <p:nvSpPr>
          <p:cNvPr id="24" name="Text 22"/>
          <p:cNvSpPr/>
          <p:nvPr/>
        </p:nvSpPr>
        <p:spPr>
          <a:xfrm>
            <a:off x="5079950" y="1504950"/>
            <a:ext cx="19050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Whistle Blower Policy</a:t>
            </a:r>
            <a:endParaRPr lang="en-US" sz="1600" dirty="0"/>
          </a:p>
        </p:txBody>
      </p:sp>
      <p:sp>
        <p:nvSpPr>
          <p:cNvPr id="25" name="Shape 23"/>
          <p:cNvSpPr/>
          <p:nvPr/>
        </p:nvSpPr>
        <p:spPr>
          <a:xfrm>
            <a:off x="4432250" y="2057400"/>
            <a:ext cx="3324225" cy="990600"/>
          </a:xfrm>
          <a:custGeom>
            <a:avLst/>
            <a:gdLst/>
            <a:ahLst/>
            <a:cxnLst/>
            <a:rect l="l" t="t" r="r" b="b"/>
            <a:pathLst>
              <a:path w="3324225" h="990600">
                <a:moveTo>
                  <a:pt x="114295" y="0"/>
                </a:moveTo>
                <a:lnTo>
                  <a:pt x="3209930" y="0"/>
                </a:lnTo>
                <a:cubicBezTo>
                  <a:pt x="3273011" y="0"/>
                  <a:pt x="3324225" y="51214"/>
                  <a:pt x="3324225" y="114295"/>
                </a:cubicBezTo>
                <a:lnTo>
                  <a:pt x="3324225" y="876305"/>
                </a:lnTo>
                <a:cubicBezTo>
                  <a:pt x="3324225" y="939386"/>
                  <a:pt x="3273011" y="990600"/>
                  <a:pt x="3209930" y="990600"/>
                </a:cubicBezTo>
                <a:lnTo>
                  <a:pt x="114295" y="990600"/>
                </a:lnTo>
                <a:cubicBezTo>
                  <a:pt x="51214" y="990600"/>
                  <a:pt x="0" y="939386"/>
                  <a:pt x="0" y="876305"/>
                </a:cubicBezTo>
                <a:lnTo>
                  <a:pt x="0" y="114295"/>
                </a:lnTo>
                <a:cubicBezTo>
                  <a:pt x="0" y="51214"/>
                  <a:pt x="51214" y="0"/>
                  <a:pt x="114295" y="0"/>
                </a:cubicBezTo>
                <a:close/>
              </a:path>
            </a:pathLst>
          </a:custGeom>
          <a:solidFill>
            <a:srgbClr val="5A7A96">
              <a:alpha val="5098"/>
            </a:srgbClr>
          </a:solidFill>
          <a:ln/>
        </p:spPr>
      </p:sp>
      <p:sp>
        <p:nvSpPr>
          <p:cNvPr id="26" name="Shape 24"/>
          <p:cNvSpPr/>
          <p:nvPr/>
        </p:nvSpPr>
        <p:spPr>
          <a:xfrm>
            <a:off x="4603700" y="2247900"/>
            <a:ext cx="152400" cy="152400"/>
          </a:xfrm>
          <a:custGeom>
            <a:avLst/>
            <a:gdLst/>
            <a:ahLst/>
            <a:cxnLst/>
            <a:rect l="l" t="t" r="r" b="b"/>
            <a:pathLst>
              <a:path w="152400" h="152400">
                <a:moveTo>
                  <a:pt x="76200" y="0"/>
                </a:moveTo>
                <a:cubicBezTo>
                  <a:pt x="77569" y="0"/>
                  <a:pt x="78938" y="298"/>
                  <a:pt x="80189" y="863"/>
                </a:cubicBezTo>
                <a:lnTo>
                  <a:pt x="136267" y="24646"/>
                </a:lnTo>
                <a:cubicBezTo>
                  <a:pt x="142815" y="27414"/>
                  <a:pt x="147697" y="33873"/>
                  <a:pt x="147667" y="41672"/>
                </a:cubicBezTo>
                <a:cubicBezTo>
                  <a:pt x="147518" y="71199"/>
                  <a:pt x="135374" y="125224"/>
                  <a:pt x="84088" y="149781"/>
                </a:cubicBezTo>
                <a:cubicBezTo>
                  <a:pt x="79117" y="152162"/>
                  <a:pt x="73343" y="152162"/>
                  <a:pt x="68372" y="149781"/>
                </a:cubicBezTo>
                <a:cubicBezTo>
                  <a:pt x="17056" y="125224"/>
                  <a:pt x="4941" y="71199"/>
                  <a:pt x="4792" y="41672"/>
                </a:cubicBezTo>
                <a:cubicBezTo>
                  <a:pt x="4762" y="33873"/>
                  <a:pt x="9644" y="27414"/>
                  <a:pt x="16192" y="24646"/>
                </a:cubicBezTo>
                <a:lnTo>
                  <a:pt x="72241" y="863"/>
                </a:lnTo>
                <a:cubicBezTo>
                  <a:pt x="73491" y="298"/>
                  <a:pt x="74831" y="0"/>
                  <a:pt x="76200" y="0"/>
                </a:cubicBezTo>
                <a:close/>
                <a:moveTo>
                  <a:pt x="76200" y="19883"/>
                </a:moveTo>
                <a:lnTo>
                  <a:pt x="76200" y="132427"/>
                </a:lnTo>
                <a:cubicBezTo>
                  <a:pt x="117277" y="112544"/>
                  <a:pt x="128320" y="68491"/>
                  <a:pt x="128588" y="42118"/>
                </a:cubicBezTo>
                <a:lnTo>
                  <a:pt x="76200" y="19913"/>
                </a:lnTo>
                <a:lnTo>
                  <a:pt x="76200" y="19913"/>
                </a:lnTo>
                <a:close/>
              </a:path>
            </a:pathLst>
          </a:custGeom>
          <a:solidFill>
            <a:srgbClr val="5A7A96"/>
          </a:solidFill>
          <a:ln/>
        </p:spPr>
      </p:sp>
      <p:sp>
        <p:nvSpPr>
          <p:cNvPr id="27" name="Text 25"/>
          <p:cNvSpPr/>
          <p:nvPr/>
        </p:nvSpPr>
        <p:spPr>
          <a:xfrm>
            <a:off x="4851350" y="2209800"/>
            <a:ext cx="11906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Vigil Mechanism</a:t>
            </a:r>
            <a:endParaRPr lang="en-US" sz="1600" dirty="0"/>
          </a:p>
        </p:txBody>
      </p:sp>
      <p:sp>
        <p:nvSpPr>
          <p:cNvPr id="28" name="Text 26"/>
          <p:cNvSpPr/>
          <p:nvPr/>
        </p:nvSpPr>
        <p:spPr>
          <a:xfrm>
            <a:off x="4584650" y="2514600"/>
            <a:ext cx="3086100" cy="3810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Active whistle-blower mechanism in place with multiple reporting channels</a:t>
            </a:r>
            <a:endParaRPr lang="en-US" sz="1600" dirty="0"/>
          </a:p>
        </p:txBody>
      </p:sp>
      <p:sp>
        <p:nvSpPr>
          <p:cNvPr id="29" name="Shape 27"/>
          <p:cNvSpPr/>
          <p:nvPr/>
        </p:nvSpPr>
        <p:spPr>
          <a:xfrm>
            <a:off x="4451300" y="32194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30" name="Text 28"/>
          <p:cNvSpPr/>
          <p:nvPr/>
        </p:nvSpPr>
        <p:spPr>
          <a:xfrm>
            <a:off x="4698950" y="3200400"/>
            <a:ext cx="22764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No material concerns reported in FY24</a:t>
            </a:r>
            <a:endParaRPr lang="en-US" sz="1600" dirty="0"/>
          </a:p>
        </p:txBody>
      </p:sp>
      <p:sp>
        <p:nvSpPr>
          <p:cNvPr id="31" name="Shape 29"/>
          <p:cNvSpPr/>
          <p:nvPr/>
        </p:nvSpPr>
        <p:spPr>
          <a:xfrm>
            <a:off x="4451300" y="34861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32" name="Text 30"/>
          <p:cNvSpPr/>
          <p:nvPr/>
        </p:nvSpPr>
        <p:spPr>
          <a:xfrm>
            <a:off x="4698950" y="3467100"/>
            <a:ext cx="22764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No material concerns reported in FY25</a:t>
            </a:r>
            <a:endParaRPr lang="en-US" sz="1600" dirty="0"/>
          </a:p>
        </p:txBody>
      </p:sp>
      <p:sp>
        <p:nvSpPr>
          <p:cNvPr id="33" name="Shape 31"/>
          <p:cNvSpPr/>
          <p:nvPr/>
        </p:nvSpPr>
        <p:spPr>
          <a:xfrm>
            <a:off x="4432250" y="3771900"/>
            <a:ext cx="3324225" cy="609600"/>
          </a:xfrm>
          <a:custGeom>
            <a:avLst/>
            <a:gdLst/>
            <a:ahLst/>
            <a:cxnLst/>
            <a:rect l="l" t="t" r="r" b="b"/>
            <a:pathLst>
              <a:path w="3324225" h="609600">
                <a:moveTo>
                  <a:pt x="76200" y="0"/>
                </a:moveTo>
                <a:lnTo>
                  <a:pt x="3248025" y="0"/>
                </a:lnTo>
                <a:cubicBezTo>
                  <a:pt x="3290081" y="0"/>
                  <a:pt x="3324225" y="34144"/>
                  <a:pt x="3324225" y="76200"/>
                </a:cubicBezTo>
                <a:lnTo>
                  <a:pt x="3324225" y="533400"/>
                </a:lnTo>
                <a:cubicBezTo>
                  <a:pt x="3324225" y="575456"/>
                  <a:pt x="3290081" y="609600"/>
                  <a:pt x="3248025" y="609600"/>
                </a:cubicBezTo>
                <a:lnTo>
                  <a:pt x="76200" y="609600"/>
                </a:lnTo>
                <a:cubicBezTo>
                  <a:pt x="34144" y="609600"/>
                  <a:pt x="0" y="575456"/>
                  <a:pt x="0" y="533400"/>
                </a:cubicBezTo>
                <a:lnTo>
                  <a:pt x="0" y="76200"/>
                </a:lnTo>
                <a:cubicBezTo>
                  <a:pt x="0" y="34144"/>
                  <a:pt x="34144" y="0"/>
                  <a:pt x="76200" y="0"/>
                </a:cubicBezTo>
                <a:close/>
              </a:path>
            </a:pathLst>
          </a:custGeom>
          <a:solidFill>
            <a:srgbClr val="F0FDF4"/>
          </a:solidFill>
          <a:ln/>
        </p:spPr>
      </p:sp>
      <p:sp>
        <p:nvSpPr>
          <p:cNvPr id="34" name="Shape 32"/>
          <p:cNvSpPr/>
          <p:nvPr/>
        </p:nvSpPr>
        <p:spPr>
          <a:xfrm>
            <a:off x="4565600" y="3914775"/>
            <a:ext cx="133350" cy="133350"/>
          </a:xfrm>
          <a:custGeom>
            <a:avLst/>
            <a:gdLst/>
            <a:ahLst/>
            <a:cxnLst/>
            <a:rect l="l" t="t" r="r" b="b"/>
            <a:pathLst>
              <a:path w="133350" h="133350">
                <a:moveTo>
                  <a:pt x="66675" y="133350"/>
                </a:moveTo>
                <a:cubicBezTo>
                  <a:pt x="103474" y="133350"/>
                  <a:pt x="133350" y="103474"/>
                  <a:pt x="133350" y="66675"/>
                </a:cubicBezTo>
                <a:cubicBezTo>
                  <a:pt x="133350" y="29876"/>
                  <a:pt x="103474" y="0"/>
                  <a:pt x="66675" y="0"/>
                </a:cubicBezTo>
                <a:cubicBezTo>
                  <a:pt x="29876" y="0"/>
                  <a:pt x="0" y="29876"/>
                  <a:pt x="0" y="66675"/>
                </a:cubicBezTo>
                <a:cubicBezTo>
                  <a:pt x="0" y="103474"/>
                  <a:pt x="29876" y="133350"/>
                  <a:pt x="66675" y="133350"/>
                </a:cubicBezTo>
                <a:close/>
                <a:moveTo>
                  <a:pt x="43078" y="83839"/>
                </a:moveTo>
                <a:cubicBezTo>
                  <a:pt x="48391" y="91131"/>
                  <a:pt x="56986" y="95845"/>
                  <a:pt x="66675" y="95845"/>
                </a:cubicBezTo>
                <a:cubicBezTo>
                  <a:pt x="76364" y="95845"/>
                  <a:pt x="84959" y="91131"/>
                  <a:pt x="90272" y="83839"/>
                </a:cubicBezTo>
                <a:cubicBezTo>
                  <a:pt x="92303" y="81052"/>
                  <a:pt x="96210" y="80427"/>
                  <a:pt x="98997" y="82458"/>
                </a:cubicBezTo>
                <a:cubicBezTo>
                  <a:pt x="101784" y="84490"/>
                  <a:pt x="102409" y="88396"/>
                  <a:pt x="100377" y="91183"/>
                </a:cubicBezTo>
                <a:cubicBezTo>
                  <a:pt x="92798" y="101575"/>
                  <a:pt x="80531" y="108347"/>
                  <a:pt x="66675" y="108347"/>
                </a:cubicBezTo>
                <a:cubicBezTo>
                  <a:pt x="52819" y="108347"/>
                  <a:pt x="40552" y="101575"/>
                  <a:pt x="32973" y="91183"/>
                </a:cubicBezTo>
                <a:cubicBezTo>
                  <a:pt x="30941" y="88396"/>
                  <a:pt x="31566" y="84490"/>
                  <a:pt x="34353" y="82458"/>
                </a:cubicBezTo>
                <a:cubicBezTo>
                  <a:pt x="37140" y="80427"/>
                  <a:pt x="41047" y="81052"/>
                  <a:pt x="43078" y="83839"/>
                </a:cubicBezTo>
                <a:close/>
                <a:moveTo>
                  <a:pt x="37505" y="54173"/>
                </a:moveTo>
                <a:cubicBezTo>
                  <a:pt x="37505" y="49574"/>
                  <a:pt x="41239" y="45839"/>
                  <a:pt x="45839" y="45839"/>
                </a:cubicBezTo>
                <a:cubicBezTo>
                  <a:pt x="50439" y="45839"/>
                  <a:pt x="54173" y="49574"/>
                  <a:pt x="54173" y="54173"/>
                </a:cubicBezTo>
                <a:cubicBezTo>
                  <a:pt x="54173" y="58773"/>
                  <a:pt x="50439" y="62508"/>
                  <a:pt x="45839" y="62508"/>
                </a:cubicBezTo>
                <a:cubicBezTo>
                  <a:pt x="41239" y="62508"/>
                  <a:pt x="37505" y="58773"/>
                  <a:pt x="37505" y="54173"/>
                </a:cubicBezTo>
                <a:close/>
                <a:moveTo>
                  <a:pt x="87511" y="45839"/>
                </a:moveTo>
                <a:cubicBezTo>
                  <a:pt x="92111" y="45839"/>
                  <a:pt x="95845" y="49574"/>
                  <a:pt x="95845" y="54173"/>
                </a:cubicBezTo>
                <a:cubicBezTo>
                  <a:pt x="95845" y="58773"/>
                  <a:pt x="92111" y="62508"/>
                  <a:pt x="87511" y="62508"/>
                </a:cubicBezTo>
                <a:cubicBezTo>
                  <a:pt x="82911" y="62508"/>
                  <a:pt x="79177" y="58773"/>
                  <a:pt x="79177" y="54173"/>
                </a:cubicBezTo>
                <a:cubicBezTo>
                  <a:pt x="79177" y="49574"/>
                  <a:pt x="82911" y="45839"/>
                  <a:pt x="87511" y="45839"/>
                </a:cubicBezTo>
                <a:close/>
              </a:path>
            </a:pathLst>
          </a:custGeom>
          <a:solidFill>
            <a:srgbClr val="008236"/>
          </a:solidFill>
          <a:ln/>
        </p:spPr>
      </p:sp>
      <p:sp>
        <p:nvSpPr>
          <p:cNvPr id="35" name="Text 33"/>
          <p:cNvSpPr/>
          <p:nvPr/>
        </p:nvSpPr>
        <p:spPr>
          <a:xfrm>
            <a:off x="4775150" y="3886200"/>
            <a:ext cx="2933700" cy="381000"/>
          </a:xfrm>
          <a:prstGeom prst="rect">
            <a:avLst/>
          </a:prstGeom>
          <a:noFill/>
          <a:ln/>
        </p:spPr>
        <p:txBody>
          <a:bodyPr wrap="square" lIns="0" tIns="0" rIns="0" bIns="0" rtlCol="0" anchor="ctr"/>
          <a:lstStyle/>
          <a:p>
            <a:pPr>
              <a:lnSpc>
                <a:spcPct val="120000"/>
              </a:lnSpc>
            </a:pPr>
            <a:r>
              <a:rPr lang="en-US" sz="1050" b="1" dirty="0">
                <a:solidFill>
                  <a:srgbClr val="008236"/>
                </a:solidFill>
                <a:latin typeface="Quattrocento Sans" pitchFamily="34" charset="0"/>
                <a:ea typeface="Quattrocento Sans" pitchFamily="34" charset="-122"/>
                <a:cs typeface="Quattrocento Sans" pitchFamily="34" charset="-120"/>
              </a:rPr>
              <a:t>Indicator:</a:t>
            </a:r>
            <a:r>
              <a:rPr lang="en-US" sz="1050" dirty="0">
                <a:solidFill>
                  <a:srgbClr val="008236"/>
                </a:solidFill>
                <a:latin typeface="Quattrocento Sans" pitchFamily="34" charset="0"/>
                <a:ea typeface="Quattrocento Sans" pitchFamily="34" charset="-122"/>
                <a:cs typeface="Quattrocento Sans" pitchFamily="34" charset="-120"/>
              </a:rPr>
              <a:t> Strong ethical culture across the organization</a:t>
            </a:r>
            <a:endParaRPr lang="en-US" sz="1600" dirty="0"/>
          </a:p>
        </p:txBody>
      </p:sp>
      <p:sp>
        <p:nvSpPr>
          <p:cNvPr id="36" name="Shape 34"/>
          <p:cNvSpPr/>
          <p:nvPr/>
        </p:nvSpPr>
        <p:spPr>
          <a:xfrm>
            <a:off x="8102501" y="1162050"/>
            <a:ext cx="3705225" cy="3981450"/>
          </a:xfrm>
          <a:custGeom>
            <a:avLst/>
            <a:gdLst/>
            <a:ahLst/>
            <a:cxnLst/>
            <a:rect l="l" t="t" r="r" b="b"/>
            <a:pathLst>
              <a:path w="3705225" h="3981450">
                <a:moveTo>
                  <a:pt x="38100" y="0"/>
                </a:moveTo>
                <a:lnTo>
                  <a:pt x="3667125" y="0"/>
                </a:lnTo>
                <a:cubicBezTo>
                  <a:pt x="3688153" y="0"/>
                  <a:pt x="3705225" y="17072"/>
                  <a:pt x="3705225" y="38100"/>
                </a:cubicBezTo>
                <a:lnTo>
                  <a:pt x="3705225" y="3829054"/>
                </a:lnTo>
                <a:cubicBezTo>
                  <a:pt x="3705225" y="3913220"/>
                  <a:pt x="3636995" y="3981450"/>
                  <a:pt x="3552829" y="3981450"/>
                </a:cubicBezTo>
                <a:lnTo>
                  <a:pt x="152396" y="3981450"/>
                </a:lnTo>
                <a:cubicBezTo>
                  <a:pt x="68230" y="3981450"/>
                  <a:pt x="0" y="3913220"/>
                  <a:pt x="0" y="3829054"/>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37" name="Shape 35"/>
          <p:cNvSpPr/>
          <p:nvPr/>
        </p:nvSpPr>
        <p:spPr>
          <a:xfrm>
            <a:off x="8102501" y="116205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C5A572"/>
          </a:solidFill>
          <a:ln/>
        </p:spPr>
      </p:sp>
      <p:sp>
        <p:nvSpPr>
          <p:cNvPr id="38" name="Shape 36"/>
          <p:cNvSpPr/>
          <p:nvPr/>
        </p:nvSpPr>
        <p:spPr>
          <a:xfrm>
            <a:off x="8293001"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C5A572">
              <a:alpha val="10196"/>
            </a:srgbClr>
          </a:solidFill>
          <a:ln/>
        </p:spPr>
      </p:sp>
      <p:sp>
        <p:nvSpPr>
          <p:cNvPr id="39" name="Shape 37"/>
          <p:cNvSpPr/>
          <p:nvPr/>
        </p:nvSpPr>
        <p:spPr>
          <a:xfrm>
            <a:off x="8431113" y="1524000"/>
            <a:ext cx="257175" cy="228600"/>
          </a:xfrm>
          <a:custGeom>
            <a:avLst/>
            <a:gdLst/>
            <a:ahLst/>
            <a:cxnLst/>
            <a:rect l="l" t="t" r="r" b="b"/>
            <a:pathLst>
              <a:path w="257175" h="228600">
                <a:moveTo>
                  <a:pt x="120060" y="38040"/>
                </a:moveTo>
                <a:lnTo>
                  <a:pt x="68000" y="95905"/>
                </a:lnTo>
                <a:cubicBezTo>
                  <a:pt x="65946" y="98182"/>
                  <a:pt x="66035" y="101709"/>
                  <a:pt x="68223" y="103897"/>
                </a:cubicBezTo>
                <a:cubicBezTo>
                  <a:pt x="81841" y="117515"/>
                  <a:pt x="103942" y="117515"/>
                  <a:pt x="117559" y="103897"/>
                </a:cubicBezTo>
                <a:lnTo>
                  <a:pt x="131758" y="89699"/>
                </a:lnTo>
                <a:cubicBezTo>
                  <a:pt x="133633" y="87823"/>
                  <a:pt x="135999" y="86797"/>
                  <a:pt x="138410" y="86618"/>
                </a:cubicBezTo>
                <a:cubicBezTo>
                  <a:pt x="141446" y="86350"/>
                  <a:pt x="144572" y="87377"/>
                  <a:pt x="146893" y="89699"/>
                </a:cubicBezTo>
                <a:lnTo>
                  <a:pt x="225743" y="167878"/>
                </a:lnTo>
                <a:lnTo>
                  <a:pt x="257175" y="142875"/>
                </a:lnTo>
                <a:lnTo>
                  <a:pt x="257175" y="14288"/>
                </a:lnTo>
                <a:lnTo>
                  <a:pt x="207169" y="42863"/>
                </a:lnTo>
                <a:lnTo>
                  <a:pt x="196542" y="35763"/>
                </a:lnTo>
                <a:cubicBezTo>
                  <a:pt x="189488" y="31075"/>
                  <a:pt x="181228" y="28575"/>
                  <a:pt x="172745" y="28575"/>
                </a:cubicBezTo>
                <a:lnTo>
                  <a:pt x="141312" y="28575"/>
                </a:lnTo>
                <a:cubicBezTo>
                  <a:pt x="140821" y="28575"/>
                  <a:pt x="140285" y="28575"/>
                  <a:pt x="139794" y="28620"/>
                </a:cubicBezTo>
                <a:cubicBezTo>
                  <a:pt x="132249" y="29021"/>
                  <a:pt x="125150" y="32415"/>
                  <a:pt x="120060" y="38040"/>
                </a:cubicBezTo>
                <a:close/>
                <a:moveTo>
                  <a:pt x="52060" y="81573"/>
                </a:moveTo>
                <a:lnTo>
                  <a:pt x="99745" y="28575"/>
                </a:lnTo>
                <a:lnTo>
                  <a:pt x="82064" y="28575"/>
                </a:lnTo>
                <a:cubicBezTo>
                  <a:pt x="70678" y="28575"/>
                  <a:pt x="59784" y="33084"/>
                  <a:pt x="51748" y="41121"/>
                </a:cubicBezTo>
                <a:lnTo>
                  <a:pt x="50006" y="42863"/>
                </a:lnTo>
                <a:lnTo>
                  <a:pt x="0" y="14288"/>
                </a:lnTo>
                <a:lnTo>
                  <a:pt x="0" y="142875"/>
                </a:lnTo>
                <a:lnTo>
                  <a:pt x="69830" y="201052"/>
                </a:lnTo>
                <a:cubicBezTo>
                  <a:pt x="80099" y="209624"/>
                  <a:pt x="93047" y="214313"/>
                  <a:pt x="106397" y="214313"/>
                </a:cubicBezTo>
                <a:lnTo>
                  <a:pt x="113407" y="214313"/>
                </a:lnTo>
                <a:lnTo>
                  <a:pt x="110282" y="211187"/>
                </a:lnTo>
                <a:cubicBezTo>
                  <a:pt x="106085" y="206990"/>
                  <a:pt x="106085" y="200204"/>
                  <a:pt x="110282" y="196051"/>
                </a:cubicBezTo>
                <a:cubicBezTo>
                  <a:pt x="114479" y="191899"/>
                  <a:pt x="121265" y="191854"/>
                  <a:pt x="125417" y="196051"/>
                </a:cubicBezTo>
                <a:lnTo>
                  <a:pt x="143723" y="214357"/>
                </a:lnTo>
                <a:lnTo>
                  <a:pt x="147742" y="214357"/>
                </a:lnTo>
                <a:cubicBezTo>
                  <a:pt x="156270" y="214357"/>
                  <a:pt x="164619" y="212437"/>
                  <a:pt x="172209" y="208865"/>
                </a:cubicBezTo>
                <a:lnTo>
                  <a:pt x="160288" y="196900"/>
                </a:lnTo>
                <a:cubicBezTo>
                  <a:pt x="156091" y="192703"/>
                  <a:pt x="156091" y="185916"/>
                  <a:pt x="160288" y="181764"/>
                </a:cubicBezTo>
                <a:cubicBezTo>
                  <a:pt x="164485" y="177611"/>
                  <a:pt x="171271" y="177567"/>
                  <a:pt x="175424" y="181764"/>
                </a:cubicBezTo>
                <a:lnTo>
                  <a:pt x="189711" y="196051"/>
                </a:lnTo>
                <a:lnTo>
                  <a:pt x="197525" y="188238"/>
                </a:lnTo>
                <a:cubicBezTo>
                  <a:pt x="201498" y="184264"/>
                  <a:pt x="202659" y="178504"/>
                  <a:pt x="200918" y="173459"/>
                </a:cubicBezTo>
                <a:lnTo>
                  <a:pt x="139348" y="112380"/>
                </a:lnTo>
                <a:lnTo>
                  <a:pt x="132695" y="119033"/>
                </a:lnTo>
                <a:cubicBezTo>
                  <a:pt x="110683" y="141044"/>
                  <a:pt x="75054" y="141044"/>
                  <a:pt x="53042" y="119033"/>
                </a:cubicBezTo>
                <a:cubicBezTo>
                  <a:pt x="42773" y="108764"/>
                  <a:pt x="42371" y="92288"/>
                  <a:pt x="52060" y="81528"/>
                </a:cubicBezTo>
                <a:close/>
              </a:path>
            </a:pathLst>
          </a:custGeom>
          <a:solidFill>
            <a:srgbClr val="C5A572"/>
          </a:solidFill>
          <a:ln/>
        </p:spPr>
      </p:sp>
      <p:sp>
        <p:nvSpPr>
          <p:cNvPr id="40" name="Text 38"/>
          <p:cNvSpPr/>
          <p:nvPr/>
        </p:nvSpPr>
        <p:spPr>
          <a:xfrm>
            <a:off x="8940701" y="1504950"/>
            <a:ext cx="234315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Related Party Transactions</a:t>
            </a:r>
            <a:endParaRPr lang="en-US" sz="1600" dirty="0"/>
          </a:p>
        </p:txBody>
      </p:sp>
      <p:sp>
        <p:nvSpPr>
          <p:cNvPr id="41" name="Shape 39"/>
          <p:cNvSpPr/>
          <p:nvPr/>
        </p:nvSpPr>
        <p:spPr>
          <a:xfrm>
            <a:off x="8293001" y="2057400"/>
            <a:ext cx="3324225" cy="800100"/>
          </a:xfrm>
          <a:custGeom>
            <a:avLst/>
            <a:gdLst/>
            <a:ahLst/>
            <a:cxnLst/>
            <a:rect l="l" t="t" r="r" b="b"/>
            <a:pathLst>
              <a:path w="3324225" h="800100">
                <a:moveTo>
                  <a:pt x="114302" y="0"/>
                </a:moveTo>
                <a:lnTo>
                  <a:pt x="3209923" y="0"/>
                </a:lnTo>
                <a:cubicBezTo>
                  <a:pt x="3273008" y="0"/>
                  <a:pt x="3324225" y="51217"/>
                  <a:pt x="3324225" y="114302"/>
                </a:cubicBezTo>
                <a:lnTo>
                  <a:pt x="3324225" y="685798"/>
                </a:lnTo>
                <a:cubicBezTo>
                  <a:pt x="3324225" y="748883"/>
                  <a:pt x="3273008" y="800100"/>
                  <a:pt x="3209923" y="800100"/>
                </a:cubicBezTo>
                <a:lnTo>
                  <a:pt x="114302" y="800100"/>
                </a:lnTo>
                <a:cubicBezTo>
                  <a:pt x="51217" y="800100"/>
                  <a:pt x="0" y="748883"/>
                  <a:pt x="0" y="685798"/>
                </a:cubicBezTo>
                <a:lnTo>
                  <a:pt x="0" y="114302"/>
                </a:lnTo>
                <a:cubicBezTo>
                  <a:pt x="0" y="51217"/>
                  <a:pt x="51217" y="0"/>
                  <a:pt x="114302" y="0"/>
                </a:cubicBezTo>
                <a:close/>
              </a:path>
            </a:pathLst>
          </a:custGeom>
          <a:solidFill>
            <a:srgbClr val="C5A572">
              <a:alpha val="5098"/>
            </a:srgbClr>
          </a:solidFill>
          <a:ln/>
        </p:spPr>
      </p:sp>
      <p:sp>
        <p:nvSpPr>
          <p:cNvPr id="42" name="Shape 40"/>
          <p:cNvSpPr/>
          <p:nvPr/>
        </p:nvSpPr>
        <p:spPr>
          <a:xfrm>
            <a:off x="8483501" y="2247900"/>
            <a:ext cx="114300" cy="152400"/>
          </a:xfrm>
          <a:custGeom>
            <a:avLst/>
            <a:gdLst/>
            <a:ahLst/>
            <a:cxnLst/>
            <a:rect l="l" t="t" r="r" b="b"/>
            <a:pathLst>
              <a:path w="114300" h="152400">
                <a:moveTo>
                  <a:pt x="74384" y="19883"/>
                </a:moveTo>
                <a:cubicBezTo>
                  <a:pt x="77480" y="15627"/>
                  <a:pt x="76527" y="9674"/>
                  <a:pt x="72271" y="6578"/>
                </a:cubicBezTo>
                <a:cubicBezTo>
                  <a:pt x="68014" y="3483"/>
                  <a:pt x="62061" y="4435"/>
                  <a:pt x="58966" y="8692"/>
                </a:cubicBezTo>
                <a:lnTo>
                  <a:pt x="27414" y="52060"/>
                </a:lnTo>
                <a:lnTo>
                  <a:pt x="16252" y="40898"/>
                </a:lnTo>
                <a:cubicBezTo>
                  <a:pt x="12531" y="37177"/>
                  <a:pt x="6489" y="37177"/>
                  <a:pt x="2768" y="40898"/>
                </a:cubicBezTo>
                <a:cubicBezTo>
                  <a:pt x="-952" y="44619"/>
                  <a:pt x="-952" y="50661"/>
                  <a:pt x="2768" y="54382"/>
                </a:cubicBezTo>
                <a:lnTo>
                  <a:pt x="21818" y="73432"/>
                </a:lnTo>
                <a:cubicBezTo>
                  <a:pt x="23783" y="75396"/>
                  <a:pt x="26521" y="76408"/>
                  <a:pt x="29289" y="76200"/>
                </a:cubicBezTo>
                <a:cubicBezTo>
                  <a:pt x="32058" y="75992"/>
                  <a:pt x="34617" y="74563"/>
                  <a:pt x="36255" y="72301"/>
                </a:cubicBezTo>
                <a:lnTo>
                  <a:pt x="74355" y="19913"/>
                </a:lnTo>
                <a:close/>
                <a:moveTo>
                  <a:pt x="112484" y="60365"/>
                </a:moveTo>
                <a:cubicBezTo>
                  <a:pt x="115580" y="56108"/>
                  <a:pt x="114627" y="50155"/>
                  <a:pt x="110371" y="47059"/>
                </a:cubicBezTo>
                <a:cubicBezTo>
                  <a:pt x="106114" y="43964"/>
                  <a:pt x="100161" y="44916"/>
                  <a:pt x="97066" y="49173"/>
                </a:cubicBezTo>
                <a:lnTo>
                  <a:pt x="46464" y="118735"/>
                </a:lnTo>
                <a:lnTo>
                  <a:pt x="25777" y="98048"/>
                </a:lnTo>
                <a:cubicBezTo>
                  <a:pt x="22056" y="94327"/>
                  <a:pt x="16014" y="94327"/>
                  <a:pt x="12293" y="98048"/>
                </a:cubicBezTo>
                <a:cubicBezTo>
                  <a:pt x="8572" y="101769"/>
                  <a:pt x="8572" y="107811"/>
                  <a:pt x="12293" y="111532"/>
                </a:cubicBezTo>
                <a:lnTo>
                  <a:pt x="40868" y="140107"/>
                </a:lnTo>
                <a:cubicBezTo>
                  <a:pt x="42833" y="142071"/>
                  <a:pt x="45571" y="143083"/>
                  <a:pt x="48339" y="142875"/>
                </a:cubicBezTo>
                <a:cubicBezTo>
                  <a:pt x="51108" y="142667"/>
                  <a:pt x="53667" y="141238"/>
                  <a:pt x="55305" y="138976"/>
                </a:cubicBezTo>
                <a:lnTo>
                  <a:pt x="112455" y="60394"/>
                </a:lnTo>
                <a:close/>
              </a:path>
            </a:pathLst>
          </a:custGeom>
          <a:solidFill>
            <a:srgbClr val="C5A572"/>
          </a:solidFill>
          <a:ln/>
        </p:spPr>
      </p:sp>
      <p:sp>
        <p:nvSpPr>
          <p:cNvPr id="43" name="Text 41"/>
          <p:cNvSpPr/>
          <p:nvPr/>
        </p:nvSpPr>
        <p:spPr>
          <a:xfrm>
            <a:off x="8712101" y="2209800"/>
            <a:ext cx="1485900"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Auditor Confirmation</a:t>
            </a:r>
            <a:endParaRPr lang="en-US" sz="1600" dirty="0"/>
          </a:p>
        </p:txBody>
      </p:sp>
      <p:sp>
        <p:nvSpPr>
          <p:cNvPr id="44" name="Text 42"/>
          <p:cNvSpPr/>
          <p:nvPr/>
        </p:nvSpPr>
        <p:spPr>
          <a:xfrm>
            <a:off x="8445401" y="2514600"/>
            <a:ext cx="308610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All RPTs confirmed to be at </a:t>
            </a:r>
            <a:r>
              <a:rPr lang="en-US" sz="1050" b="1" dirty="0">
                <a:solidFill>
                  <a:srgbClr val="2D3748"/>
                </a:solidFill>
                <a:latin typeface="Quattrocento Sans" pitchFamily="34" charset="0"/>
                <a:ea typeface="Quattrocento Sans" pitchFamily="34" charset="-122"/>
                <a:cs typeface="Quattrocento Sans" pitchFamily="34" charset="-120"/>
              </a:rPr>
              <a:t>Arm's Length</a:t>
            </a:r>
            <a:endParaRPr lang="en-US" sz="1600" dirty="0"/>
          </a:p>
        </p:txBody>
      </p:sp>
      <p:sp>
        <p:nvSpPr>
          <p:cNvPr id="45" name="Shape 43"/>
          <p:cNvSpPr/>
          <p:nvPr/>
        </p:nvSpPr>
        <p:spPr>
          <a:xfrm>
            <a:off x="8312051" y="30289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46" name="Text 44"/>
          <p:cNvSpPr/>
          <p:nvPr/>
        </p:nvSpPr>
        <p:spPr>
          <a:xfrm>
            <a:off x="8559701" y="3009900"/>
            <a:ext cx="167640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Ordinary course of business</a:t>
            </a:r>
            <a:endParaRPr lang="en-US" sz="1600" dirty="0"/>
          </a:p>
        </p:txBody>
      </p:sp>
      <p:sp>
        <p:nvSpPr>
          <p:cNvPr id="47" name="Shape 45"/>
          <p:cNvSpPr/>
          <p:nvPr/>
        </p:nvSpPr>
        <p:spPr>
          <a:xfrm>
            <a:off x="8312051" y="32956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48" name="Text 46"/>
          <p:cNvSpPr/>
          <p:nvPr/>
        </p:nvSpPr>
        <p:spPr>
          <a:xfrm>
            <a:off x="8559701" y="3276600"/>
            <a:ext cx="243840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Proper disclosures in financial statements</a:t>
            </a:r>
            <a:endParaRPr lang="en-US" sz="1600" dirty="0"/>
          </a:p>
        </p:txBody>
      </p:sp>
      <p:sp>
        <p:nvSpPr>
          <p:cNvPr id="49" name="Shape 47"/>
          <p:cNvSpPr/>
          <p:nvPr/>
        </p:nvSpPr>
        <p:spPr>
          <a:xfrm>
            <a:off x="8312051" y="35623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50" name="Text 48"/>
          <p:cNvSpPr/>
          <p:nvPr/>
        </p:nvSpPr>
        <p:spPr>
          <a:xfrm>
            <a:off x="8559701" y="3543300"/>
            <a:ext cx="25812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Board/Audit Committee approvals obtained</a:t>
            </a:r>
            <a:endParaRPr lang="en-US" sz="1600" dirty="0"/>
          </a:p>
        </p:txBody>
      </p:sp>
      <p:sp>
        <p:nvSpPr>
          <p:cNvPr id="51" name="Shape 49"/>
          <p:cNvSpPr/>
          <p:nvPr/>
        </p:nvSpPr>
        <p:spPr>
          <a:xfrm>
            <a:off x="381000" y="5295900"/>
            <a:ext cx="11430000" cy="1181100"/>
          </a:xfrm>
          <a:custGeom>
            <a:avLst/>
            <a:gdLst/>
            <a:ahLst/>
            <a:cxnLst/>
            <a:rect l="l" t="t" r="r" b="b"/>
            <a:pathLst>
              <a:path w="11430000" h="1181100">
                <a:moveTo>
                  <a:pt x="152397" y="0"/>
                </a:moveTo>
                <a:lnTo>
                  <a:pt x="11277603" y="0"/>
                </a:lnTo>
                <a:cubicBezTo>
                  <a:pt x="11361769" y="0"/>
                  <a:pt x="11430000" y="68231"/>
                  <a:pt x="11430000" y="152397"/>
                </a:cubicBezTo>
                <a:lnTo>
                  <a:pt x="11430000" y="1028703"/>
                </a:lnTo>
                <a:cubicBezTo>
                  <a:pt x="11430000" y="1112869"/>
                  <a:pt x="11361769" y="1181100"/>
                  <a:pt x="11277603" y="1181100"/>
                </a:cubicBezTo>
                <a:lnTo>
                  <a:pt x="152397" y="1181100"/>
                </a:lnTo>
                <a:cubicBezTo>
                  <a:pt x="68231" y="1181100"/>
                  <a:pt x="0" y="1112869"/>
                  <a:pt x="0" y="1028703"/>
                </a:cubicBezTo>
                <a:lnTo>
                  <a:pt x="0" y="152397"/>
                </a:lnTo>
                <a:cubicBezTo>
                  <a:pt x="0" y="68287"/>
                  <a:pt x="68287" y="0"/>
                  <a:pt x="152397" y="0"/>
                </a:cubicBezTo>
                <a:close/>
              </a:path>
            </a:pathLst>
          </a:custGeom>
          <a:solidFill>
            <a:srgbClr val="1E3A5F"/>
          </a:solidFill>
          <a:ln/>
        </p:spPr>
      </p:sp>
      <p:sp>
        <p:nvSpPr>
          <p:cNvPr id="52" name="Shape 50"/>
          <p:cNvSpPr/>
          <p:nvPr/>
        </p:nvSpPr>
        <p:spPr>
          <a:xfrm>
            <a:off x="571500" y="56197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FFFFFF">
              <a:alpha val="10196"/>
            </a:srgbClr>
          </a:solidFill>
          <a:ln/>
        </p:spPr>
      </p:sp>
      <p:sp>
        <p:nvSpPr>
          <p:cNvPr id="53" name="Shape 51"/>
          <p:cNvSpPr/>
          <p:nvPr/>
        </p:nvSpPr>
        <p:spPr>
          <a:xfrm>
            <a:off x="709613" y="5772150"/>
            <a:ext cx="257175" cy="228600"/>
          </a:xfrm>
          <a:custGeom>
            <a:avLst/>
            <a:gdLst/>
            <a:ahLst/>
            <a:cxnLst/>
            <a:rect l="l" t="t" r="r" b="b"/>
            <a:pathLst>
              <a:path w="257175" h="228600">
                <a:moveTo>
                  <a:pt x="106799" y="-3572"/>
                </a:moveTo>
                <a:cubicBezTo>
                  <a:pt x="104076" y="-6340"/>
                  <a:pt x="100102" y="-7456"/>
                  <a:pt x="96351" y="-6429"/>
                </a:cubicBezTo>
                <a:cubicBezTo>
                  <a:pt x="92601" y="-5402"/>
                  <a:pt x="89699" y="-2500"/>
                  <a:pt x="88761" y="1250"/>
                </a:cubicBezTo>
                <a:lnTo>
                  <a:pt x="81930" y="28129"/>
                </a:lnTo>
                <a:cubicBezTo>
                  <a:pt x="81439" y="30093"/>
                  <a:pt x="79430" y="31254"/>
                  <a:pt x="77510" y="30673"/>
                </a:cubicBezTo>
                <a:lnTo>
                  <a:pt x="50810" y="23173"/>
                </a:lnTo>
                <a:cubicBezTo>
                  <a:pt x="47059" y="22101"/>
                  <a:pt x="43041" y="23173"/>
                  <a:pt x="40318" y="25896"/>
                </a:cubicBezTo>
                <a:cubicBezTo>
                  <a:pt x="37594" y="28620"/>
                  <a:pt x="36522" y="32638"/>
                  <a:pt x="37594" y="36388"/>
                </a:cubicBezTo>
                <a:lnTo>
                  <a:pt x="45140" y="63088"/>
                </a:lnTo>
                <a:cubicBezTo>
                  <a:pt x="45675" y="65008"/>
                  <a:pt x="44514" y="67017"/>
                  <a:pt x="42595" y="67508"/>
                </a:cubicBezTo>
                <a:lnTo>
                  <a:pt x="15672" y="74340"/>
                </a:lnTo>
                <a:cubicBezTo>
                  <a:pt x="11921" y="75277"/>
                  <a:pt x="8974" y="78224"/>
                  <a:pt x="7947" y="81975"/>
                </a:cubicBezTo>
                <a:cubicBezTo>
                  <a:pt x="6921" y="85725"/>
                  <a:pt x="8037" y="89699"/>
                  <a:pt x="10805" y="92422"/>
                </a:cubicBezTo>
                <a:lnTo>
                  <a:pt x="30673" y="111755"/>
                </a:lnTo>
                <a:cubicBezTo>
                  <a:pt x="32102" y="113139"/>
                  <a:pt x="32102" y="115461"/>
                  <a:pt x="30673" y="116890"/>
                </a:cubicBezTo>
                <a:lnTo>
                  <a:pt x="10850" y="136222"/>
                </a:lnTo>
                <a:cubicBezTo>
                  <a:pt x="8081" y="138946"/>
                  <a:pt x="6965" y="142920"/>
                  <a:pt x="7992" y="146670"/>
                </a:cubicBezTo>
                <a:cubicBezTo>
                  <a:pt x="9019" y="150421"/>
                  <a:pt x="11966" y="153323"/>
                  <a:pt x="15716" y="154305"/>
                </a:cubicBezTo>
                <a:lnTo>
                  <a:pt x="42595" y="161136"/>
                </a:lnTo>
                <a:cubicBezTo>
                  <a:pt x="44559" y="161627"/>
                  <a:pt x="45720" y="163637"/>
                  <a:pt x="45140" y="165556"/>
                </a:cubicBezTo>
                <a:lnTo>
                  <a:pt x="37594" y="192212"/>
                </a:lnTo>
                <a:cubicBezTo>
                  <a:pt x="36522" y="195962"/>
                  <a:pt x="37594" y="199980"/>
                  <a:pt x="40318" y="202704"/>
                </a:cubicBezTo>
                <a:cubicBezTo>
                  <a:pt x="43041" y="205427"/>
                  <a:pt x="47059" y="206499"/>
                  <a:pt x="50810" y="205427"/>
                </a:cubicBezTo>
                <a:lnTo>
                  <a:pt x="77510" y="197882"/>
                </a:lnTo>
                <a:cubicBezTo>
                  <a:pt x="79430" y="197346"/>
                  <a:pt x="81439" y="198507"/>
                  <a:pt x="81930" y="200427"/>
                </a:cubicBezTo>
                <a:lnTo>
                  <a:pt x="88761" y="227305"/>
                </a:lnTo>
                <a:cubicBezTo>
                  <a:pt x="89699" y="231056"/>
                  <a:pt x="92646" y="234002"/>
                  <a:pt x="96396" y="235029"/>
                </a:cubicBezTo>
                <a:cubicBezTo>
                  <a:pt x="100146" y="236056"/>
                  <a:pt x="104120" y="234940"/>
                  <a:pt x="106844" y="232172"/>
                </a:cubicBezTo>
                <a:lnTo>
                  <a:pt x="126176" y="212303"/>
                </a:lnTo>
                <a:cubicBezTo>
                  <a:pt x="127561" y="210875"/>
                  <a:pt x="129882" y="210875"/>
                  <a:pt x="131311" y="212303"/>
                </a:cubicBezTo>
                <a:lnTo>
                  <a:pt x="150599" y="232172"/>
                </a:lnTo>
                <a:cubicBezTo>
                  <a:pt x="153323" y="234940"/>
                  <a:pt x="157296" y="236056"/>
                  <a:pt x="161047" y="235029"/>
                </a:cubicBezTo>
                <a:cubicBezTo>
                  <a:pt x="164797" y="234002"/>
                  <a:pt x="167700" y="231056"/>
                  <a:pt x="168682" y="227305"/>
                </a:cubicBezTo>
                <a:lnTo>
                  <a:pt x="175513" y="200471"/>
                </a:lnTo>
                <a:cubicBezTo>
                  <a:pt x="176004" y="198507"/>
                  <a:pt x="178013" y="197346"/>
                  <a:pt x="179933" y="197927"/>
                </a:cubicBezTo>
                <a:lnTo>
                  <a:pt x="206633" y="205472"/>
                </a:lnTo>
                <a:cubicBezTo>
                  <a:pt x="210383" y="206544"/>
                  <a:pt x="214402" y="205472"/>
                  <a:pt x="217125" y="202749"/>
                </a:cubicBezTo>
                <a:cubicBezTo>
                  <a:pt x="219849" y="200025"/>
                  <a:pt x="220920" y="196007"/>
                  <a:pt x="219849" y="192256"/>
                </a:cubicBezTo>
                <a:lnTo>
                  <a:pt x="212303" y="165556"/>
                </a:lnTo>
                <a:cubicBezTo>
                  <a:pt x="211768" y="163637"/>
                  <a:pt x="212928" y="161627"/>
                  <a:pt x="214848" y="161136"/>
                </a:cubicBezTo>
                <a:lnTo>
                  <a:pt x="241727" y="154305"/>
                </a:lnTo>
                <a:cubicBezTo>
                  <a:pt x="245477" y="153367"/>
                  <a:pt x="248424" y="150421"/>
                  <a:pt x="249451" y="146670"/>
                </a:cubicBezTo>
                <a:cubicBezTo>
                  <a:pt x="250478" y="142920"/>
                  <a:pt x="249362" y="138901"/>
                  <a:pt x="246593" y="136222"/>
                </a:cubicBezTo>
                <a:lnTo>
                  <a:pt x="226725" y="116890"/>
                </a:lnTo>
                <a:cubicBezTo>
                  <a:pt x="225296" y="115506"/>
                  <a:pt x="225296" y="113184"/>
                  <a:pt x="226725" y="111755"/>
                </a:cubicBezTo>
                <a:lnTo>
                  <a:pt x="246593" y="92422"/>
                </a:lnTo>
                <a:cubicBezTo>
                  <a:pt x="249362" y="89699"/>
                  <a:pt x="250478" y="85725"/>
                  <a:pt x="249451" y="81975"/>
                </a:cubicBezTo>
                <a:cubicBezTo>
                  <a:pt x="248424" y="78224"/>
                  <a:pt x="245477" y="75322"/>
                  <a:pt x="241727" y="74340"/>
                </a:cubicBezTo>
                <a:lnTo>
                  <a:pt x="214848" y="67508"/>
                </a:lnTo>
                <a:cubicBezTo>
                  <a:pt x="212884" y="67017"/>
                  <a:pt x="211723" y="65008"/>
                  <a:pt x="212303" y="63088"/>
                </a:cubicBezTo>
                <a:lnTo>
                  <a:pt x="219849" y="36388"/>
                </a:lnTo>
                <a:cubicBezTo>
                  <a:pt x="220920" y="32638"/>
                  <a:pt x="219849" y="28620"/>
                  <a:pt x="217125" y="25896"/>
                </a:cubicBezTo>
                <a:cubicBezTo>
                  <a:pt x="214402" y="23173"/>
                  <a:pt x="210383" y="22101"/>
                  <a:pt x="206633" y="23173"/>
                </a:cubicBezTo>
                <a:lnTo>
                  <a:pt x="179933" y="30718"/>
                </a:lnTo>
                <a:cubicBezTo>
                  <a:pt x="178013" y="31254"/>
                  <a:pt x="176004" y="30093"/>
                  <a:pt x="175513" y="28173"/>
                </a:cubicBezTo>
                <a:lnTo>
                  <a:pt x="168682" y="1250"/>
                </a:lnTo>
                <a:cubicBezTo>
                  <a:pt x="167744" y="-2500"/>
                  <a:pt x="164797" y="-5447"/>
                  <a:pt x="161047" y="-6474"/>
                </a:cubicBezTo>
                <a:cubicBezTo>
                  <a:pt x="157296" y="-7501"/>
                  <a:pt x="153323" y="-6385"/>
                  <a:pt x="150599" y="-3617"/>
                </a:cubicBezTo>
                <a:lnTo>
                  <a:pt x="131266" y="16297"/>
                </a:lnTo>
                <a:cubicBezTo>
                  <a:pt x="129882" y="17725"/>
                  <a:pt x="127561" y="17725"/>
                  <a:pt x="126132" y="16297"/>
                </a:cubicBezTo>
                <a:lnTo>
                  <a:pt x="106799" y="-3572"/>
                </a:lnTo>
                <a:close/>
              </a:path>
            </a:pathLst>
          </a:custGeom>
          <a:solidFill>
            <a:srgbClr val="C5A572"/>
          </a:solidFill>
          <a:ln/>
        </p:spPr>
      </p:sp>
      <p:sp>
        <p:nvSpPr>
          <p:cNvPr id="54" name="Text 52"/>
          <p:cNvSpPr/>
          <p:nvPr/>
        </p:nvSpPr>
        <p:spPr>
          <a:xfrm>
            <a:off x="1257300" y="5486400"/>
            <a:ext cx="8972550"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Liter" pitchFamily="34" charset="0"/>
                <a:ea typeface="Liter" pitchFamily="34" charset="-122"/>
                <a:cs typeface="Liter" pitchFamily="34" charset="-120"/>
              </a:rPr>
              <a:t>Governance Certifications</a:t>
            </a:r>
            <a:endParaRPr lang="en-US" sz="1600" dirty="0"/>
          </a:p>
        </p:txBody>
      </p:sp>
      <p:sp>
        <p:nvSpPr>
          <p:cNvPr id="55" name="Text 53"/>
          <p:cNvSpPr/>
          <p:nvPr/>
        </p:nvSpPr>
        <p:spPr>
          <a:xfrm>
            <a:off x="1257300" y="5829300"/>
            <a:ext cx="8953500" cy="457200"/>
          </a:xfrm>
          <a:prstGeom prst="rect">
            <a:avLst/>
          </a:prstGeom>
          <a:noFill/>
          <a:ln/>
        </p:spPr>
        <p:txBody>
          <a:bodyPr wrap="square" lIns="0" tIns="0" rIns="0" bIns="0" rtlCol="0" anchor="ctr"/>
          <a:lstStyle/>
          <a:p>
            <a:pPr>
              <a:lnSpc>
                <a:spcPct val="130000"/>
              </a:lnSpc>
            </a:pPr>
            <a:r>
              <a:rPr lang="en-US" sz="1200" dirty="0">
                <a:solidFill>
                  <a:srgbClr val="FFFFFF">
                    <a:alpha val="90000"/>
                  </a:srgbClr>
                </a:solidFill>
                <a:latin typeface="Quattrocento Sans" pitchFamily="34" charset="0"/>
                <a:ea typeface="Quattrocento Sans" pitchFamily="34" charset="-122"/>
                <a:cs typeface="Quattrocento Sans" pitchFamily="34" charset="-120"/>
              </a:rPr>
              <a:t>Annual Secretarial Audit Reports confirmed adherence to governance standards with </a:t>
            </a:r>
            <a:r>
              <a:rPr lang="en-US" sz="1200" b="1" dirty="0">
                <a:solidFill>
                  <a:srgbClr val="FFFFFF">
                    <a:alpha val="90000"/>
                  </a:srgbClr>
                </a:solidFill>
                <a:latin typeface="Quattrocento Sans" pitchFamily="34" charset="0"/>
                <a:ea typeface="Quattrocento Sans" pitchFamily="34" charset="-122"/>
                <a:cs typeface="Quattrocento Sans" pitchFamily="34" charset="-120"/>
              </a:rPr>
              <a:t>no material qualifications</a:t>
            </a:r>
            <a:r>
              <a:rPr lang="en-US" sz="1200" dirty="0">
                <a:solidFill>
                  <a:srgbClr val="FFFFFF">
                    <a:alpha val="90000"/>
                  </a:srgbClr>
                </a:solidFill>
                <a:latin typeface="Quattrocento Sans" pitchFamily="34" charset="0"/>
                <a:ea typeface="Quattrocento Sans" pitchFamily="34" charset="-122"/>
                <a:cs typeface="Quattrocento Sans" pitchFamily="34" charset="-120"/>
              </a:rPr>
              <a:t> in both FY24 and FY25, demonstrating robust governance framework.</a:t>
            </a:r>
            <a:endParaRPr lang="en-US" sz="1600" dirty="0"/>
          </a:p>
        </p:txBody>
      </p:sp>
      <p:sp>
        <p:nvSpPr>
          <p:cNvPr id="56" name="Shape 54"/>
          <p:cNvSpPr/>
          <p:nvPr/>
        </p:nvSpPr>
        <p:spPr>
          <a:xfrm>
            <a:off x="10287000" y="5486400"/>
            <a:ext cx="609600" cy="609600"/>
          </a:xfrm>
          <a:custGeom>
            <a:avLst/>
            <a:gdLst/>
            <a:ahLst/>
            <a:cxnLst/>
            <a:rect l="l" t="t" r="r" b="b"/>
            <a:pathLst>
              <a:path w="609600" h="609600">
                <a:moveTo>
                  <a:pt x="304800" y="0"/>
                </a:moveTo>
                <a:lnTo>
                  <a:pt x="304800" y="0"/>
                </a:lnTo>
                <a:cubicBezTo>
                  <a:pt x="473024" y="0"/>
                  <a:pt x="609600" y="136576"/>
                  <a:pt x="609600" y="304800"/>
                </a:cubicBezTo>
                <a:lnTo>
                  <a:pt x="609600" y="304800"/>
                </a:lnTo>
                <a:cubicBezTo>
                  <a:pt x="609600" y="473024"/>
                  <a:pt x="473024" y="609600"/>
                  <a:pt x="304800" y="609600"/>
                </a:cubicBezTo>
                <a:lnTo>
                  <a:pt x="304800" y="609600"/>
                </a:lnTo>
                <a:cubicBezTo>
                  <a:pt x="136576" y="609600"/>
                  <a:pt x="0" y="473024"/>
                  <a:pt x="0" y="304800"/>
                </a:cubicBezTo>
                <a:lnTo>
                  <a:pt x="0" y="304800"/>
                </a:lnTo>
                <a:cubicBezTo>
                  <a:pt x="0" y="136576"/>
                  <a:pt x="136576" y="0"/>
                  <a:pt x="304800" y="0"/>
                </a:cubicBezTo>
                <a:close/>
              </a:path>
            </a:pathLst>
          </a:custGeom>
          <a:solidFill>
            <a:srgbClr val="00C950">
              <a:alpha val="20000"/>
            </a:srgbClr>
          </a:solidFill>
          <a:ln/>
        </p:spPr>
      </p:sp>
      <p:sp>
        <p:nvSpPr>
          <p:cNvPr id="57" name="Shape 55"/>
          <p:cNvSpPr/>
          <p:nvPr/>
        </p:nvSpPr>
        <p:spPr>
          <a:xfrm>
            <a:off x="10491788" y="5676900"/>
            <a:ext cx="200025" cy="228600"/>
          </a:xfrm>
          <a:custGeom>
            <a:avLst/>
            <a:gdLst/>
            <a:ahLst/>
            <a:cxnLst/>
            <a:rect l="l" t="t" r="r" b="b"/>
            <a:pathLst>
              <a:path w="200025" h="228600">
                <a:moveTo>
                  <a:pt x="194131" y="31299"/>
                </a:moveTo>
                <a:cubicBezTo>
                  <a:pt x="200516" y="35942"/>
                  <a:pt x="201945" y="44872"/>
                  <a:pt x="197301" y="51256"/>
                </a:cubicBezTo>
                <a:lnTo>
                  <a:pt x="83001" y="208419"/>
                </a:lnTo>
                <a:cubicBezTo>
                  <a:pt x="80546" y="211812"/>
                  <a:pt x="76751" y="213911"/>
                  <a:pt x="72554" y="214268"/>
                </a:cubicBezTo>
                <a:cubicBezTo>
                  <a:pt x="68357" y="214625"/>
                  <a:pt x="64294" y="213062"/>
                  <a:pt x="61347" y="210116"/>
                </a:cubicBezTo>
                <a:lnTo>
                  <a:pt x="4197" y="152966"/>
                </a:lnTo>
                <a:cubicBezTo>
                  <a:pt x="-1384" y="147384"/>
                  <a:pt x="-1384" y="138321"/>
                  <a:pt x="4197" y="132740"/>
                </a:cubicBezTo>
                <a:cubicBezTo>
                  <a:pt x="9778" y="127159"/>
                  <a:pt x="18842" y="127159"/>
                  <a:pt x="24423" y="132740"/>
                </a:cubicBezTo>
                <a:lnTo>
                  <a:pt x="69741" y="178058"/>
                </a:lnTo>
                <a:lnTo>
                  <a:pt x="174218" y="34424"/>
                </a:lnTo>
                <a:cubicBezTo>
                  <a:pt x="178862" y="28039"/>
                  <a:pt x="187791" y="26610"/>
                  <a:pt x="194176" y="31254"/>
                </a:cubicBezTo>
                <a:close/>
              </a:path>
            </a:pathLst>
          </a:custGeom>
          <a:solidFill>
            <a:srgbClr val="05DF72"/>
          </a:solidFill>
          <a:ln/>
        </p:spPr>
      </p:sp>
      <p:sp>
        <p:nvSpPr>
          <p:cNvPr id="58" name="Text 56"/>
          <p:cNvSpPr/>
          <p:nvPr/>
        </p:nvSpPr>
        <p:spPr>
          <a:xfrm>
            <a:off x="10258425" y="6134100"/>
            <a:ext cx="666750" cy="152400"/>
          </a:xfrm>
          <a:prstGeom prst="rect">
            <a:avLst/>
          </a:prstGeom>
          <a:noFill/>
          <a:ln/>
        </p:spPr>
        <p:txBody>
          <a:bodyPr wrap="square" lIns="0" tIns="0" rIns="0" bIns="0" rtlCol="0" anchor="ctr"/>
          <a:lstStyle/>
          <a:p>
            <a:pPr algn="ctr">
              <a:lnSpc>
                <a:spcPct val="110000"/>
              </a:lnSpc>
            </a:pPr>
            <a:r>
              <a:rPr lang="en-US" sz="900" dirty="0">
                <a:solidFill>
                  <a:srgbClr val="FFFFFF">
                    <a:alpha val="80000"/>
                  </a:srgbClr>
                </a:solidFill>
                <a:latin typeface="Quattrocento Sans" pitchFamily="34" charset="0"/>
                <a:ea typeface="Quattrocento Sans" pitchFamily="34" charset="-122"/>
                <a:cs typeface="Quattrocento Sans" pitchFamily="34" charset="-120"/>
              </a:rPr>
              <a:t>FY24</a:t>
            </a:r>
            <a:endParaRPr lang="en-US" sz="1600" dirty="0"/>
          </a:p>
        </p:txBody>
      </p:sp>
      <p:sp>
        <p:nvSpPr>
          <p:cNvPr id="59" name="Shape 57"/>
          <p:cNvSpPr/>
          <p:nvPr/>
        </p:nvSpPr>
        <p:spPr>
          <a:xfrm>
            <a:off x="11010900" y="5486400"/>
            <a:ext cx="609600" cy="609600"/>
          </a:xfrm>
          <a:custGeom>
            <a:avLst/>
            <a:gdLst/>
            <a:ahLst/>
            <a:cxnLst/>
            <a:rect l="l" t="t" r="r" b="b"/>
            <a:pathLst>
              <a:path w="609600" h="609600">
                <a:moveTo>
                  <a:pt x="304800" y="0"/>
                </a:moveTo>
                <a:lnTo>
                  <a:pt x="304800" y="0"/>
                </a:lnTo>
                <a:cubicBezTo>
                  <a:pt x="473024" y="0"/>
                  <a:pt x="609600" y="136576"/>
                  <a:pt x="609600" y="304800"/>
                </a:cubicBezTo>
                <a:lnTo>
                  <a:pt x="609600" y="304800"/>
                </a:lnTo>
                <a:cubicBezTo>
                  <a:pt x="609600" y="473024"/>
                  <a:pt x="473024" y="609600"/>
                  <a:pt x="304800" y="609600"/>
                </a:cubicBezTo>
                <a:lnTo>
                  <a:pt x="304800" y="609600"/>
                </a:lnTo>
                <a:cubicBezTo>
                  <a:pt x="136576" y="609600"/>
                  <a:pt x="0" y="473024"/>
                  <a:pt x="0" y="304800"/>
                </a:cubicBezTo>
                <a:lnTo>
                  <a:pt x="0" y="304800"/>
                </a:lnTo>
                <a:cubicBezTo>
                  <a:pt x="0" y="136576"/>
                  <a:pt x="136576" y="0"/>
                  <a:pt x="304800" y="0"/>
                </a:cubicBezTo>
                <a:close/>
              </a:path>
            </a:pathLst>
          </a:custGeom>
          <a:solidFill>
            <a:srgbClr val="00C950">
              <a:alpha val="20000"/>
            </a:srgbClr>
          </a:solidFill>
          <a:ln/>
        </p:spPr>
      </p:sp>
      <p:sp>
        <p:nvSpPr>
          <p:cNvPr id="60" name="Shape 58"/>
          <p:cNvSpPr/>
          <p:nvPr/>
        </p:nvSpPr>
        <p:spPr>
          <a:xfrm>
            <a:off x="11215688" y="5676900"/>
            <a:ext cx="200025" cy="228600"/>
          </a:xfrm>
          <a:custGeom>
            <a:avLst/>
            <a:gdLst/>
            <a:ahLst/>
            <a:cxnLst/>
            <a:rect l="l" t="t" r="r" b="b"/>
            <a:pathLst>
              <a:path w="200025" h="228600">
                <a:moveTo>
                  <a:pt x="194131" y="31299"/>
                </a:moveTo>
                <a:cubicBezTo>
                  <a:pt x="200516" y="35942"/>
                  <a:pt x="201945" y="44872"/>
                  <a:pt x="197301" y="51256"/>
                </a:cubicBezTo>
                <a:lnTo>
                  <a:pt x="83001" y="208419"/>
                </a:lnTo>
                <a:cubicBezTo>
                  <a:pt x="80546" y="211812"/>
                  <a:pt x="76751" y="213911"/>
                  <a:pt x="72554" y="214268"/>
                </a:cubicBezTo>
                <a:cubicBezTo>
                  <a:pt x="68357" y="214625"/>
                  <a:pt x="64294" y="213062"/>
                  <a:pt x="61347" y="210116"/>
                </a:cubicBezTo>
                <a:lnTo>
                  <a:pt x="4197" y="152966"/>
                </a:lnTo>
                <a:cubicBezTo>
                  <a:pt x="-1384" y="147384"/>
                  <a:pt x="-1384" y="138321"/>
                  <a:pt x="4197" y="132740"/>
                </a:cubicBezTo>
                <a:cubicBezTo>
                  <a:pt x="9778" y="127159"/>
                  <a:pt x="18842" y="127159"/>
                  <a:pt x="24423" y="132740"/>
                </a:cubicBezTo>
                <a:lnTo>
                  <a:pt x="69741" y="178058"/>
                </a:lnTo>
                <a:lnTo>
                  <a:pt x="174218" y="34424"/>
                </a:lnTo>
                <a:cubicBezTo>
                  <a:pt x="178862" y="28039"/>
                  <a:pt x="187791" y="26610"/>
                  <a:pt x="194176" y="31254"/>
                </a:cubicBezTo>
                <a:close/>
              </a:path>
            </a:pathLst>
          </a:custGeom>
          <a:solidFill>
            <a:srgbClr val="05DF72"/>
          </a:solidFill>
          <a:ln/>
        </p:spPr>
      </p:sp>
      <p:sp>
        <p:nvSpPr>
          <p:cNvPr id="61" name="Text 59"/>
          <p:cNvSpPr/>
          <p:nvPr/>
        </p:nvSpPr>
        <p:spPr>
          <a:xfrm>
            <a:off x="10982325" y="6134100"/>
            <a:ext cx="666750" cy="152400"/>
          </a:xfrm>
          <a:prstGeom prst="rect">
            <a:avLst/>
          </a:prstGeom>
          <a:noFill/>
          <a:ln/>
        </p:spPr>
        <p:txBody>
          <a:bodyPr wrap="square" lIns="0" tIns="0" rIns="0" bIns="0" rtlCol="0" anchor="ctr"/>
          <a:lstStyle/>
          <a:p>
            <a:pPr algn="ctr">
              <a:lnSpc>
                <a:spcPct val="110000"/>
              </a:lnSpc>
            </a:pPr>
            <a:r>
              <a:rPr lang="en-US" sz="900" dirty="0">
                <a:solidFill>
                  <a:srgbClr val="FFFFFF">
                    <a:alpha val="80000"/>
                  </a:srgbClr>
                </a:solidFill>
                <a:latin typeface="Quattrocento Sans" pitchFamily="34" charset="0"/>
                <a:ea typeface="Quattrocento Sans" pitchFamily="34" charset="-122"/>
                <a:cs typeface="Quattrocento Sans" pitchFamily="34" charset="-120"/>
              </a:rPr>
              <a:t>FY25</a:t>
            </a:r>
            <a:endParaRPr lang="en-US" sz="1600"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E3A5F"/>
        </a:solidFill>
        <a:effectLst/>
      </p:bgPr>
    </p:bg>
    <p:spTree>
      <p:nvGrpSpPr>
        <p:cNvPr id="1" name=""/>
        <p:cNvGrpSpPr/>
        <p:nvPr/>
      </p:nvGrpSpPr>
      <p:grpSpPr>
        <a:xfrm>
          <a:off x="0" y="0"/>
          <a:ext cx="0" cy="0"/>
          <a:chOff x="0" y="0"/>
          <a:chExt cx="0" cy="0"/>
        </a:xfrm>
      </p:grpSpPr>
      <p:pic>
        <p:nvPicPr>
          <p:cNvPr id="2" name="Image 0" descr="https://kimi-web-img.moonshot.cn/img/www.mcafeetaft.com/1bc22b5ce01dd1c9c3481124f5d55716dd051d3d.jpg"/>
          <p:cNvPicPr>
            <a:picLocks noChangeAspect="1"/>
          </p:cNvPicPr>
          <p:nvPr/>
        </p:nvPicPr>
        <p:blipFill>
          <a:blip r:embed="rId3">
            <a:alphaModFix amt="20000"/>
          </a:blip>
          <a:srcRect t="8" b="8"/>
          <a:stretch/>
        </p:blipFill>
        <p:spPr>
          <a:xfrm>
            <a:off x="0" y="0"/>
            <a:ext cx="12192000" cy="6856943"/>
          </a:xfrm>
          <a:prstGeom prst="roundRect">
            <a:avLst>
              <a:gd name="adj" fmla="val 0"/>
            </a:avLst>
          </a:prstGeom>
        </p:spPr>
      </p:pic>
      <p:sp>
        <p:nvSpPr>
          <p:cNvPr id="3" name="Shape 0"/>
          <p:cNvSpPr/>
          <p:nvPr/>
        </p:nvSpPr>
        <p:spPr>
          <a:xfrm>
            <a:off x="0" y="0"/>
            <a:ext cx="12192000" cy="6856943"/>
          </a:xfrm>
          <a:custGeom>
            <a:avLst/>
            <a:gdLst/>
            <a:ahLst/>
            <a:cxnLst/>
            <a:rect l="l" t="t" r="r" b="b"/>
            <a:pathLst>
              <a:path w="12192000" h="6856943">
                <a:moveTo>
                  <a:pt x="0" y="0"/>
                </a:moveTo>
                <a:lnTo>
                  <a:pt x="12192000" y="0"/>
                </a:lnTo>
                <a:lnTo>
                  <a:pt x="12192000" y="6856943"/>
                </a:lnTo>
                <a:lnTo>
                  <a:pt x="0" y="6856943"/>
                </a:lnTo>
                <a:lnTo>
                  <a:pt x="0" y="0"/>
                </a:lnTo>
                <a:close/>
              </a:path>
            </a:pathLst>
          </a:custGeom>
          <a:gradFill flip="none" rotWithShape="1">
            <a:gsLst>
              <a:gs pos="0">
                <a:srgbClr val="1E3A5F">
                  <a:alpha val="95000"/>
                </a:srgbClr>
              </a:gs>
              <a:gs pos="50000">
                <a:srgbClr val="1E3A5F">
                  <a:alpha val="90000"/>
                </a:srgbClr>
              </a:gs>
              <a:gs pos="100000">
                <a:srgbClr val="5A7A96">
                  <a:alpha val="85000"/>
                </a:srgbClr>
              </a:gs>
            </a:gsLst>
            <a:lin ang="2700000" scaled="1"/>
          </a:gradFill>
          <a:ln/>
        </p:spPr>
      </p:sp>
      <p:sp>
        <p:nvSpPr>
          <p:cNvPr id="4" name="Shape 1"/>
          <p:cNvSpPr/>
          <p:nvPr/>
        </p:nvSpPr>
        <p:spPr>
          <a:xfrm>
            <a:off x="338197" y="422746"/>
            <a:ext cx="541115" cy="33820"/>
          </a:xfrm>
          <a:custGeom>
            <a:avLst/>
            <a:gdLst/>
            <a:ahLst/>
            <a:cxnLst/>
            <a:rect l="l" t="t" r="r" b="b"/>
            <a:pathLst>
              <a:path w="541115" h="33820">
                <a:moveTo>
                  <a:pt x="0" y="0"/>
                </a:moveTo>
                <a:lnTo>
                  <a:pt x="541115" y="0"/>
                </a:lnTo>
                <a:lnTo>
                  <a:pt x="541115" y="33820"/>
                </a:lnTo>
                <a:lnTo>
                  <a:pt x="0" y="33820"/>
                </a:lnTo>
                <a:lnTo>
                  <a:pt x="0" y="0"/>
                </a:lnTo>
                <a:close/>
              </a:path>
            </a:pathLst>
          </a:custGeom>
          <a:solidFill>
            <a:srgbClr val="C5A572"/>
          </a:solidFill>
          <a:ln/>
        </p:spPr>
      </p:sp>
      <p:sp>
        <p:nvSpPr>
          <p:cNvPr id="5" name="Text 2"/>
          <p:cNvSpPr/>
          <p:nvPr/>
        </p:nvSpPr>
        <p:spPr>
          <a:xfrm>
            <a:off x="1014591" y="338197"/>
            <a:ext cx="1910813" cy="202918"/>
          </a:xfrm>
          <a:prstGeom prst="rect">
            <a:avLst/>
          </a:prstGeom>
          <a:noFill/>
          <a:ln/>
        </p:spPr>
        <p:txBody>
          <a:bodyPr wrap="square" lIns="0" tIns="0" rIns="0" bIns="0" rtlCol="0" anchor="ctr"/>
          <a:lstStyle/>
          <a:p>
            <a:pPr>
              <a:lnSpc>
                <a:spcPct val="120000"/>
              </a:lnSpc>
            </a:pPr>
            <a:r>
              <a:rPr lang="en-US" sz="1065" b="1" kern="0" spc="320" dirty="0">
                <a:solidFill>
                  <a:srgbClr val="C5A572"/>
                </a:solidFill>
                <a:latin typeface="Quattrocento Sans" pitchFamily="34" charset="0"/>
                <a:ea typeface="Quattrocento Sans" pitchFamily="34" charset="-122"/>
                <a:cs typeface="Quattrocento Sans" pitchFamily="34" charset="-120"/>
              </a:rPr>
              <a:t>Final Assessment</a:t>
            </a:r>
            <a:endParaRPr lang="en-US" sz="1600" dirty="0"/>
          </a:p>
        </p:txBody>
      </p:sp>
      <p:sp>
        <p:nvSpPr>
          <p:cNvPr id="6" name="Text 3"/>
          <p:cNvSpPr/>
          <p:nvPr/>
        </p:nvSpPr>
        <p:spPr>
          <a:xfrm>
            <a:off x="338197" y="744033"/>
            <a:ext cx="11718524" cy="1014591"/>
          </a:xfrm>
          <a:prstGeom prst="rect">
            <a:avLst/>
          </a:prstGeom>
          <a:noFill/>
          <a:ln/>
        </p:spPr>
        <p:txBody>
          <a:bodyPr wrap="square" lIns="0" tIns="0" rIns="0" bIns="0" rtlCol="0" anchor="ctr"/>
          <a:lstStyle/>
          <a:p>
            <a:pPr>
              <a:lnSpc>
                <a:spcPct val="100000"/>
              </a:lnSpc>
            </a:pPr>
            <a:r>
              <a:rPr lang="en-US" sz="3196" b="1" dirty="0">
                <a:solidFill>
                  <a:srgbClr val="F7FAFC"/>
                </a:solidFill>
                <a:latin typeface="Oranienbaum" pitchFamily="34" charset="0"/>
                <a:ea typeface="Oranienbaum" pitchFamily="34" charset="-122"/>
                <a:cs typeface="Oranienbaum" pitchFamily="34" charset="-120"/>
              </a:rPr>
              <a:t>Comparison Summary</a:t>
            </a:r>
            <a:endParaRPr lang="en-US" sz="1600" dirty="0"/>
          </a:p>
          <a:p>
            <a:pPr>
              <a:lnSpc>
                <a:spcPct val="100000"/>
              </a:lnSpc>
            </a:pPr>
            <a:r>
              <a:rPr lang="en-US" sz="3196" b="1" dirty="0">
                <a:solidFill>
                  <a:srgbClr val="F7FAFC"/>
                </a:solidFill>
                <a:latin typeface="Oranienbaum" pitchFamily="34" charset="0"/>
                <a:ea typeface="Oranienbaum" pitchFamily="34" charset="-122"/>
                <a:cs typeface="Oranienbaum" pitchFamily="34" charset="-120"/>
              </a:rPr>
              <a:t>&amp; Final Findings</a:t>
            </a:r>
            <a:endParaRPr lang="en-US" sz="1600" dirty="0"/>
          </a:p>
        </p:txBody>
      </p:sp>
      <p:sp>
        <p:nvSpPr>
          <p:cNvPr id="7" name="Shape 4"/>
          <p:cNvSpPr/>
          <p:nvPr/>
        </p:nvSpPr>
        <p:spPr>
          <a:xfrm>
            <a:off x="342424" y="1965770"/>
            <a:ext cx="5681709" cy="1513431"/>
          </a:xfrm>
          <a:custGeom>
            <a:avLst/>
            <a:gdLst/>
            <a:ahLst/>
            <a:cxnLst/>
            <a:rect l="l" t="t" r="r" b="b"/>
            <a:pathLst>
              <a:path w="5681709" h="1513431">
                <a:moveTo>
                  <a:pt x="135286" y="0"/>
                </a:moveTo>
                <a:lnTo>
                  <a:pt x="5546423" y="0"/>
                </a:lnTo>
                <a:cubicBezTo>
                  <a:pt x="5621139" y="0"/>
                  <a:pt x="5681709" y="60569"/>
                  <a:pt x="5681709" y="135286"/>
                </a:cubicBezTo>
                <a:lnTo>
                  <a:pt x="5681709" y="1378146"/>
                </a:lnTo>
                <a:cubicBezTo>
                  <a:pt x="5681709" y="1452862"/>
                  <a:pt x="5621139" y="1513431"/>
                  <a:pt x="5546423" y="1513431"/>
                </a:cubicBezTo>
                <a:lnTo>
                  <a:pt x="135286" y="1513431"/>
                </a:lnTo>
                <a:cubicBezTo>
                  <a:pt x="60569" y="1513431"/>
                  <a:pt x="0" y="1452862"/>
                  <a:pt x="0" y="1378146"/>
                </a:cubicBezTo>
                <a:lnTo>
                  <a:pt x="0" y="135286"/>
                </a:lnTo>
                <a:cubicBezTo>
                  <a:pt x="0" y="60619"/>
                  <a:pt x="60619" y="0"/>
                  <a:pt x="135286" y="0"/>
                </a:cubicBezTo>
                <a:close/>
              </a:path>
            </a:pathLst>
          </a:custGeom>
          <a:solidFill>
            <a:srgbClr val="FFFFFF">
              <a:alpha val="10196"/>
            </a:srgbClr>
          </a:solidFill>
          <a:ln w="12700">
            <a:solidFill>
              <a:srgbClr val="FFFFFF">
                <a:alpha val="20000"/>
              </a:srgbClr>
            </a:solidFill>
            <a:prstDash val="solid"/>
          </a:ln>
        </p:spPr>
      </p:sp>
      <p:sp>
        <p:nvSpPr>
          <p:cNvPr id="8" name="Shape 5"/>
          <p:cNvSpPr/>
          <p:nvPr/>
        </p:nvSpPr>
        <p:spPr>
          <a:xfrm>
            <a:off x="515750" y="2139096"/>
            <a:ext cx="405836" cy="405836"/>
          </a:xfrm>
          <a:custGeom>
            <a:avLst/>
            <a:gdLst/>
            <a:ahLst/>
            <a:cxnLst/>
            <a:rect l="l" t="t" r="r" b="b"/>
            <a:pathLst>
              <a:path w="405836" h="405836">
                <a:moveTo>
                  <a:pt x="101459" y="0"/>
                </a:moveTo>
                <a:lnTo>
                  <a:pt x="304377" y="0"/>
                </a:lnTo>
                <a:cubicBezTo>
                  <a:pt x="360374" y="0"/>
                  <a:pt x="405836" y="45462"/>
                  <a:pt x="405836" y="101459"/>
                </a:cubicBezTo>
                <a:lnTo>
                  <a:pt x="405836" y="304377"/>
                </a:lnTo>
                <a:cubicBezTo>
                  <a:pt x="405836" y="360374"/>
                  <a:pt x="360374" y="405836"/>
                  <a:pt x="304377" y="405836"/>
                </a:cubicBezTo>
                <a:lnTo>
                  <a:pt x="101459" y="405836"/>
                </a:lnTo>
                <a:cubicBezTo>
                  <a:pt x="45462" y="405836"/>
                  <a:pt x="0" y="360374"/>
                  <a:pt x="0" y="304377"/>
                </a:cubicBezTo>
                <a:lnTo>
                  <a:pt x="0" y="101459"/>
                </a:lnTo>
                <a:cubicBezTo>
                  <a:pt x="0" y="45462"/>
                  <a:pt x="45462" y="0"/>
                  <a:pt x="101459" y="0"/>
                </a:cubicBezTo>
                <a:close/>
              </a:path>
            </a:pathLst>
          </a:custGeom>
          <a:solidFill>
            <a:srgbClr val="C5A572">
              <a:alpha val="20000"/>
            </a:srgbClr>
          </a:solidFill>
          <a:ln/>
        </p:spPr>
      </p:sp>
      <p:sp>
        <p:nvSpPr>
          <p:cNvPr id="9" name="Shape 6"/>
          <p:cNvSpPr/>
          <p:nvPr/>
        </p:nvSpPr>
        <p:spPr>
          <a:xfrm>
            <a:off x="634119" y="2257465"/>
            <a:ext cx="169098" cy="169098"/>
          </a:xfrm>
          <a:custGeom>
            <a:avLst/>
            <a:gdLst/>
            <a:ahLst/>
            <a:cxnLst/>
            <a:rect l="l" t="t" r="r" b="b"/>
            <a:pathLst>
              <a:path w="169098" h="169098">
                <a:moveTo>
                  <a:pt x="165994" y="49739"/>
                </a:moveTo>
                <a:lnTo>
                  <a:pt x="134288" y="81445"/>
                </a:lnTo>
                <a:cubicBezTo>
                  <a:pt x="131249" y="84483"/>
                  <a:pt x="126725" y="85375"/>
                  <a:pt x="122762" y="83724"/>
                </a:cubicBezTo>
                <a:cubicBezTo>
                  <a:pt x="118798" y="82072"/>
                  <a:pt x="116255" y="78241"/>
                  <a:pt x="116255" y="73981"/>
                </a:cubicBezTo>
                <a:lnTo>
                  <a:pt x="116255" y="52843"/>
                </a:lnTo>
                <a:lnTo>
                  <a:pt x="10569" y="52843"/>
                </a:lnTo>
                <a:cubicBezTo>
                  <a:pt x="4723" y="52843"/>
                  <a:pt x="0" y="48120"/>
                  <a:pt x="0" y="42275"/>
                </a:cubicBezTo>
                <a:cubicBezTo>
                  <a:pt x="0" y="36429"/>
                  <a:pt x="4723" y="31706"/>
                  <a:pt x="10569" y="31706"/>
                </a:cubicBezTo>
                <a:lnTo>
                  <a:pt x="116255" y="31706"/>
                </a:lnTo>
                <a:lnTo>
                  <a:pt x="116255" y="10569"/>
                </a:lnTo>
                <a:cubicBezTo>
                  <a:pt x="116255" y="6308"/>
                  <a:pt x="118831" y="2444"/>
                  <a:pt x="122795" y="793"/>
                </a:cubicBezTo>
                <a:cubicBezTo>
                  <a:pt x="126758" y="-859"/>
                  <a:pt x="131283" y="66"/>
                  <a:pt x="134321" y="3072"/>
                </a:cubicBezTo>
                <a:lnTo>
                  <a:pt x="166027" y="34777"/>
                </a:lnTo>
                <a:cubicBezTo>
                  <a:pt x="170155" y="38906"/>
                  <a:pt x="170155" y="45610"/>
                  <a:pt x="166027" y="49739"/>
                </a:cubicBezTo>
                <a:close/>
                <a:moveTo>
                  <a:pt x="34777" y="165994"/>
                </a:moveTo>
                <a:lnTo>
                  <a:pt x="3072" y="134288"/>
                </a:lnTo>
                <a:cubicBezTo>
                  <a:pt x="-1057" y="130160"/>
                  <a:pt x="-1057" y="123455"/>
                  <a:pt x="3072" y="119327"/>
                </a:cubicBezTo>
                <a:lnTo>
                  <a:pt x="34777" y="87621"/>
                </a:lnTo>
                <a:cubicBezTo>
                  <a:pt x="37816" y="84582"/>
                  <a:pt x="42341" y="83691"/>
                  <a:pt x="46304" y="85342"/>
                </a:cubicBezTo>
                <a:cubicBezTo>
                  <a:pt x="50267" y="86993"/>
                  <a:pt x="52843" y="90857"/>
                  <a:pt x="52843" y="95118"/>
                </a:cubicBezTo>
                <a:lnTo>
                  <a:pt x="52843" y="116255"/>
                </a:lnTo>
                <a:lnTo>
                  <a:pt x="158530" y="116255"/>
                </a:lnTo>
                <a:cubicBezTo>
                  <a:pt x="164376" y="116255"/>
                  <a:pt x="169098" y="120978"/>
                  <a:pt x="169098" y="126824"/>
                </a:cubicBezTo>
                <a:cubicBezTo>
                  <a:pt x="169098" y="132670"/>
                  <a:pt x="164376" y="137393"/>
                  <a:pt x="158530" y="137393"/>
                </a:cubicBezTo>
                <a:lnTo>
                  <a:pt x="52843" y="137393"/>
                </a:lnTo>
                <a:lnTo>
                  <a:pt x="52843" y="158530"/>
                </a:lnTo>
                <a:cubicBezTo>
                  <a:pt x="52843" y="162790"/>
                  <a:pt x="50267" y="166654"/>
                  <a:pt x="46304" y="168306"/>
                </a:cubicBezTo>
                <a:cubicBezTo>
                  <a:pt x="42341" y="169957"/>
                  <a:pt x="37816" y="169032"/>
                  <a:pt x="34777" y="166027"/>
                </a:cubicBezTo>
                <a:close/>
              </a:path>
            </a:pathLst>
          </a:custGeom>
          <a:solidFill>
            <a:srgbClr val="C5A572"/>
          </a:solidFill>
          <a:ln/>
        </p:spPr>
      </p:sp>
      <p:sp>
        <p:nvSpPr>
          <p:cNvPr id="10" name="Text 7"/>
          <p:cNvSpPr/>
          <p:nvPr/>
        </p:nvSpPr>
        <p:spPr>
          <a:xfrm>
            <a:off x="1023046" y="2223645"/>
            <a:ext cx="1420427" cy="236738"/>
          </a:xfrm>
          <a:prstGeom prst="rect">
            <a:avLst/>
          </a:prstGeom>
          <a:noFill/>
          <a:ln/>
        </p:spPr>
        <p:txBody>
          <a:bodyPr wrap="square" lIns="0" tIns="0" rIns="0" bIns="0" rtlCol="0" anchor="ctr"/>
          <a:lstStyle/>
          <a:p>
            <a:pPr>
              <a:lnSpc>
                <a:spcPct val="120000"/>
              </a:lnSpc>
            </a:pPr>
            <a:r>
              <a:rPr lang="en-US" sz="1331" b="1" dirty="0">
                <a:solidFill>
                  <a:srgbClr val="F7FAFC"/>
                </a:solidFill>
                <a:latin typeface="Liter" pitchFamily="34" charset="0"/>
                <a:ea typeface="Liter" pitchFamily="34" charset="-122"/>
                <a:cs typeface="Liter" pitchFamily="34" charset="-120"/>
              </a:rPr>
              <a:t>Auditor Transition</a:t>
            </a:r>
            <a:endParaRPr lang="en-US" sz="1600" dirty="0"/>
          </a:p>
        </p:txBody>
      </p:sp>
      <p:sp>
        <p:nvSpPr>
          <p:cNvPr id="11" name="Text 8"/>
          <p:cNvSpPr/>
          <p:nvPr/>
        </p:nvSpPr>
        <p:spPr>
          <a:xfrm>
            <a:off x="515750" y="2646391"/>
            <a:ext cx="5402696" cy="659484"/>
          </a:xfrm>
          <a:prstGeom prst="rect">
            <a:avLst/>
          </a:prstGeom>
          <a:noFill/>
          <a:ln/>
        </p:spPr>
        <p:txBody>
          <a:bodyPr wrap="square" lIns="0" tIns="0" rIns="0" bIns="0" rtlCol="0" anchor="ctr"/>
          <a:lstStyle/>
          <a:p>
            <a:pPr>
              <a:lnSpc>
                <a:spcPct val="140000"/>
              </a:lnSpc>
            </a:pPr>
            <a:r>
              <a:rPr lang="en-US" sz="1065" dirty="0">
                <a:solidFill>
                  <a:srgbClr val="F7FAFC">
                    <a:alpha val="90000"/>
                  </a:srgbClr>
                </a:solidFill>
                <a:latin typeface="Quattrocento Sans" pitchFamily="34" charset="0"/>
                <a:ea typeface="Quattrocento Sans" pitchFamily="34" charset="-122"/>
                <a:cs typeface="Quattrocento Sans" pitchFamily="34" charset="-120"/>
              </a:rPr>
              <a:t>The change from Anil K. Goyal &amp; Associates to Gandhi Minocha &amp; Co. was executed </a:t>
            </a:r>
            <a:r>
              <a:rPr lang="en-US" sz="1065" b="1" dirty="0">
                <a:solidFill>
                  <a:srgbClr val="C5A572"/>
                </a:solidFill>
                <a:latin typeface="Quattrocento Sans" pitchFamily="34" charset="0"/>
                <a:ea typeface="Quattrocento Sans" pitchFamily="34" charset="-122"/>
                <a:cs typeface="Quattrocento Sans" pitchFamily="34" charset="-120"/>
              </a:rPr>
              <a:t>seamlessly</a:t>
            </a:r>
            <a:r>
              <a:rPr lang="en-US" sz="1065" dirty="0">
                <a:solidFill>
                  <a:srgbClr val="F7FAFC">
                    <a:alpha val="90000"/>
                  </a:srgbClr>
                </a:solidFill>
                <a:latin typeface="Quattrocento Sans" pitchFamily="34" charset="0"/>
                <a:ea typeface="Quattrocento Sans" pitchFamily="34" charset="-122"/>
                <a:cs typeface="Quattrocento Sans" pitchFamily="34" charset="-120"/>
              </a:rPr>
              <a:t> with no modifications to financial reports, demonstrating robust transition protocols.</a:t>
            </a:r>
            <a:endParaRPr lang="en-US" sz="1600" dirty="0"/>
          </a:p>
        </p:txBody>
      </p:sp>
      <p:sp>
        <p:nvSpPr>
          <p:cNvPr id="12" name="Shape 9"/>
          <p:cNvSpPr/>
          <p:nvPr/>
        </p:nvSpPr>
        <p:spPr>
          <a:xfrm>
            <a:off x="6166810" y="1965770"/>
            <a:ext cx="5681709" cy="1513431"/>
          </a:xfrm>
          <a:custGeom>
            <a:avLst/>
            <a:gdLst/>
            <a:ahLst/>
            <a:cxnLst/>
            <a:rect l="l" t="t" r="r" b="b"/>
            <a:pathLst>
              <a:path w="5681709" h="1513431">
                <a:moveTo>
                  <a:pt x="135286" y="0"/>
                </a:moveTo>
                <a:lnTo>
                  <a:pt x="5546423" y="0"/>
                </a:lnTo>
                <a:cubicBezTo>
                  <a:pt x="5621139" y="0"/>
                  <a:pt x="5681709" y="60569"/>
                  <a:pt x="5681709" y="135286"/>
                </a:cubicBezTo>
                <a:lnTo>
                  <a:pt x="5681709" y="1378146"/>
                </a:lnTo>
                <a:cubicBezTo>
                  <a:pt x="5681709" y="1452862"/>
                  <a:pt x="5621139" y="1513431"/>
                  <a:pt x="5546423" y="1513431"/>
                </a:cubicBezTo>
                <a:lnTo>
                  <a:pt x="135286" y="1513431"/>
                </a:lnTo>
                <a:cubicBezTo>
                  <a:pt x="60569" y="1513431"/>
                  <a:pt x="0" y="1452862"/>
                  <a:pt x="0" y="1378146"/>
                </a:cubicBezTo>
                <a:lnTo>
                  <a:pt x="0" y="135286"/>
                </a:lnTo>
                <a:cubicBezTo>
                  <a:pt x="0" y="60619"/>
                  <a:pt x="60619" y="0"/>
                  <a:pt x="135286" y="0"/>
                </a:cubicBezTo>
                <a:close/>
              </a:path>
            </a:pathLst>
          </a:custGeom>
          <a:solidFill>
            <a:srgbClr val="FFFFFF">
              <a:alpha val="10196"/>
            </a:srgbClr>
          </a:solidFill>
          <a:ln w="12700">
            <a:solidFill>
              <a:srgbClr val="FFFFFF">
                <a:alpha val="20000"/>
              </a:srgbClr>
            </a:solidFill>
            <a:prstDash val="solid"/>
          </a:ln>
        </p:spPr>
      </p:sp>
      <p:sp>
        <p:nvSpPr>
          <p:cNvPr id="13" name="Shape 10"/>
          <p:cNvSpPr/>
          <p:nvPr/>
        </p:nvSpPr>
        <p:spPr>
          <a:xfrm>
            <a:off x="6340136" y="2139096"/>
            <a:ext cx="405836" cy="405836"/>
          </a:xfrm>
          <a:custGeom>
            <a:avLst/>
            <a:gdLst/>
            <a:ahLst/>
            <a:cxnLst/>
            <a:rect l="l" t="t" r="r" b="b"/>
            <a:pathLst>
              <a:path w="405836" h="405836">
                <a:moveTo>
                  <a:pt x="101459" y="0"/>
                </a:moveTo>
                <a:lnTo>
                  <a:pt x="304377" y="0"/>
                </a:lnTo>
                <a:cubicBezTo>
                  <a:pt x="360374" y="0"/>
                  <a:pt x="405836" y="45462"/>
                  <a:pt x="405836" y="101459"/>
                </a:cubicBezTo>
                <a:lnTo>
                  <a:pt x="405836" y="304377"/>
                </a:lnTo>
                <a:cubicBezTo>
                  <a:pt x="405836" y="360374"/>
                  <a:pt x="360374" y="405836"/>
                  <a:pt x="304377" y="405836"/>
                </a:cubicBezTo>
                <a:lnTo>
                  <a:pt x="101459" y="405836"/>
                </a:lnTo>
                <a:cubicBezTo>
                  <a:pt x="45462" y="405836"/>
                  <a:pt x="0" y="360374"/>
                  <a:pt x="0" y="304377"/>
                </a:cubicBezTo>
                <a:lnTo>
                  <a:pt x="0" y="101459"/>
                </a:lnTo>
                <a:cubicBezTo>
                  <a:pt x="0" y="45462"/>
                  <a:pt x="45462" y="0"/>
                  <a:pt x="101459" y="0"/>
                </a:cubicBezTo>
                <a:close/>
              </a:path>
            </a:pathLst>
          </a:custGeom>
          <a:solidFill>
            <a:srgbClr val="C5A572">
              <a:alpha val="20000"/>
            </a:srgbClr>
          </a:solidFill>
          <a:ln/>
        </p:spPr>
      </p:sp>
      <p:sp>
        <p:nvSpPr>
          <p:cNvPr id="14" name="Shape 11"/>
          <p:cNvSpPr/>
          <p:nvPr/>
        </p:nvSpPr>
        <p:spPr>
          <a:xfrm>
            <a:off x="6458505" y="2257465"/>
            <a:ext cx="169098" cy="169098"/>
          </a:xfrm>
          <a:custGeom>
            <a:avLst/>
            <a:gdLst/>
            <a:ahLst/>
            <a:cxnLst/>
            <a:rect l="l" t="t" r="r" b="b"/>
            <a:pathLst>
              <a:path w="169098" h="169098">
                <a:moveTo>
                  <a:pt x="58128" y="0"/>
                </a:moveTo>
                <a:cubicBezTo>
                  <a:pt x="49375" y="0"/>
                  <a:pt x="42275" y="7101"/>
                  <a:pt x="42275" y="15853"/>
                </a:cubicBezTo>
                <a:lnTo>
                  <a:pt x="42275" y="84549"/>
                </a:lnTo>
                <a:cubicBezTo>
                  <a:pt x="42275" y="93301"/>
                  <a:pt x="49375" y="100402"/>
                  <a:pt x="58128" y="100402"/>
                </a:cubicBezTo>
                <a:lnTo>
                  <a:pt x="79265" y="100402"/>
                </a:lnTo>
                <a:cubicBezTo>
                  <a:pt x="88017" y="100402"/>
                  <a:pt x="95118" y="93301"/>
                  <a:pt x="95118" y="84549"/>
                </a:cubicBezTo>
                <a:lnTo>
                  <a:pt x="95118" y="63412"/>
                </a:lnTo>
                <a:lnTo>
                  <a:pt x="105687" y="63412"/>
                </a:lnTo>
                <a:cubicBezTo>
                  <a:pt x="129037" y="63412"/>
                  <a:pt x="147961" y="82336"/>
                  <a:pt x="147961" y="105687"/>
                </a:cubicBezTo>
                <a:cubicBezTo>
                  <a:pt x="147961" y="129037"/>
                  <a:pt x="129037" y="147961"/>
                  <a:pt x="105687" y="147961"/>
                </a:cubicBezTo>
                <a:lnTo>
                  <a:pt x="10569" y="147961"/>
                </a:lnTo>
                <a:cubicBezTo>
                  <a:pt x="4723" y="147961"/>
                  <a:pt x="0" y="152684"/>
                  <a:pt x="0" y="158530"/>
                </a:cubicBezTo>
                <a:cubicBezTo>
                  <a:pt x="0" y="164376"/>
                  <a:pt x="4723" y="169098"/>
                  <a:pt x="10569" y="169098"/>
                </a:cubicBezTo>
                <a:lnTo>
                  <a:pt x="158530" y="169098"/>
                </a:lnTo>
                <a:cubicBezTo>
                  <a:pt x="164376" y="169098"/>
                  <a:pt x="169098" y="164376"/>
                  <a:pt x="169098" y="158530"/>
                </a:cubicBezTo>
                <a:cubicBezTo>
                  <a:pt x="169098" y="152684"/>
                  <a:pt x="164376" y="147961"/>
                  <a:pt x="158530" y="147961"/>
                </a:cubicBezTo>
                <a:lnTo>
                  <a:pt x="152948" y="147961"/>
                </a:lnTo>
                <a:cubicBezTo>
                  <a:pt x="162988" y="136732"/>
                  <a:pt x="169098" y="121936"/>
                  <a:pt x="169098" y="105687"/>
                </a:cubicBezTo>
                <a:cubicBezTo>
                  <a:pt x="169098" y="70678"/>
                  <a:pt x="140695" y="42275"/>
                  <a:pt x="105687" y="42275"/>
                </a:cubicBezTo>
                <a:lnTo>
                  <a:pt x="95118" y="42275"/>
                </a:lnTo>
                <a:lnTo>
                  <a:pt x="95118" y="15853"/>
                </a:lnTo>
                <a:cubicBezTo>
                  <a:pt x="95118" y="7101"/>
                  <a:pt x="88017" y="0"/>
                  <a:pt x="79265" y="0"/>
                </a:cubicBezTo>
                <a:lnTo>
                  <a:pt x="58128" y="0"/>
                </a:lnTo>
                <a:close/>
                <a:moveTo>
                  <a:pt x="39632" y="116255"/>
                </a:moveTo>
                <a:cubicBezTo>
                  <a:pt x="35240" y="116255"/>
                  <a:pt x="31706" y="119789"/>
                  <a:pt x="31706" y="124182"/>
                </a:cubicBezTo>
                <a:cubicBezTo>
                  <a:pt x="31706" y="128574"/>
                  <a:pt x="35240" y="132108"/>
                  <a:pt x="39632" y="132108"/>
                </a:cubicBezTo>
                <a:lnTo>
                  <a:pt x="97760" y="132108"/>
                </a:lnTo>
                <a:cubicBezTo>
                  <a:pt x="102153" y="132108"/>
                  <a:pt x="105687" y="128574"/>
                  <a:pt x="105687" y="124182"/>
                </a:cubicBezTo>
                <a:cubicBezTo>
                  <a:pt x="105687" y="119789"/>
                  <a:pt x="102153" y="116255"/>
                  <a:pt x="97760" y="116255"/>
                </a:cubicBezTo>
                <a:lnTo>
                  <a:pt x="39632" y="116255"/>
                </a:lnTo>
                <a:close/>
              </a:path>
            </a:pathLst>
          </a:custGeom>
          <a:solidFill>
            <a:srgbClr val="C5A572"/>
          </a:solidFill>
          <a:ln/>
        </p:spPr>
      </p:sp>
      <p:sp>
        <p:nvSpPr>
          <p:cNvPr id="15" name="Text 12"/>
          <p:cNvSpPr/>
          <p:nvPr/>
        </p:nvSpPr>
        <p:spPr>
          <a:xfrm>
            <a:off x="6847431" y="2223645"/>
            <a:ext cx="1750169" cy="236738"/>
          </a:xfrm>
          <a:prstGeom prst="rect">
            <a:avLst/>
          </a:prstGeom>
          <a:noFill/>
          <a:ln/>
        </p:spPr>
        <p:txBody>
          <a:bodyPr wrap="square" lIns="0" tIns="0" rIns="0" bIns="0" rtlCol="0" anchor="ctr"/>
          <a:lstStyle/>
          <a:p>
            <a:pPr>
              <a:lnSpc>
                <a:spcPct val="120000"/>
              </a:lnSpc>
            </a:pPr>
            <a:r>
              <a:rPr lang="en-US" sz="1331" b="1" dirty="0">
                <a:solidFill>
                  <a:srgbClr val="F7FAFC"/>
                </a:solidFill>
                <a:latin typeface="Liter" pitchFamily="34" charset="0"/>
                <a:ea typeface="Liter" pitchFamily="34" charset="-122"/>
                <a:cs typeface="Liter" pitchFamily="34" charset="-120"/>
              </a:rPr>
              <a:t>Enhanced Audit Focus</a:t>
            </a:r>
            <a:endParaRPr lang="en-US" sz="1600" dirty="0"/>
          </a:p>
        </p:txBody>
      </p:sp>
      <p:sp>
        <p:nvSpPr>
          <p:cNvPr id="16" name="Text 13"/>
          <p:cNvSpPr/>
          <p:nvPr/>
        </p:nvSpPr>
        <p:spPr>
          <a:xfrm>
            <a:off x="6340136" y="2646391"/>
            <a:ext cx="5402696" cy="439656"/>
          </a:xfrm>
          <a:prstGeom prst="rect">
            <a:avLst/>
          </a:prstGeom>
          <a:noFill/>
          <a:ln/>
        </p:spPr>
        <p:txBody>
          <a:bodyPr wrap="square" lIns="0" tIns="0" rIns="0" bIns="0" rtlCol="0" anchor="ctr"/>
          <a:lstStyle/>
          <a:p>
            <a:pPr>
              <a:lnSpc>
                <a:spcPct val="140000"/>
              </a:lnSpc>
            </a:pPr>
            <a:r>
              <a:rPr lang="en-US" sz="1065" dirty="0">
                <a:solidFill>
                  <a:srgbClr val="F7FAFC">
                    <a:alpha val="90000"/>
                  </a:srgbClr>
                </a:solidFill>
                <a:latin typeface="Quattrocento Sans" pitchFamily="34" charset="0"/>
                <a:ea typeface="Quattrocento Sans" pitchFamily="34" charset="-122"/>
                <a:cs typeface="Quattrocento Sans" pitchFamily="34" charset="-120"/>
              </a:rPr>
              <a:t>FY25 saw more </a:t>
            </a:r>
            <a:r>
              <a:rPr lang="en-US" sz="1065" b="1" dirty="0">
                <a:solidFill>
                  <a:srgbClr val="C5A572"/>
                </a:solidFill>
                <a:latin typeface="Quattrocento Sans" pitchFamily="34" charset="0"/>
                <a:ea typeface="Quattrocento Sans" pitchFamily="34" charset="-122"/>
                <a:cs typeface="Quattrocento Sans" pitchFamily="34" charset="-120"/>
              </a:rPr>
              <a:t>technical depth</a:t>
            </a:r>
            <a:r>
              <a:rPr lang="en-US" sz="1065" dirty="0">
                <a:solidFill>
                  <a:srgbClr val="F7FAFC">
                    <a:alpha val="90000"/>
                  </a:srgbClr>
                </a:solidFill>
                <a:latin typeface="Quattrocento Sans" pitchFamily="34" charset="0"/>
                <a:ea typeface="Quattrocento Sans" pitchFamily="34" charset="-122"/>
                <a:cs typeface="Quattrocento Sans" pitchFamily="34" charset="-120"/>
              </a:rPr>
              <a:t> in the disclosure of Service Concession Arrangements and Financial Assets classification, reflecting evolving accounting standards.</a:t>
            </a:r>
            <a:endParaRPr lang="en-US" sz="1600" dirty="0"/>
          </a:p>
        </p:txBody>
      </p:sp>
      <p:sp>
        <p:nvSpPr>
          <p:cNvPr id="17" name="Shape 14"/>
          <p:cNvSpPr/>
          <p:nvPr/>
        </p:nvSpPr>
        <p:spPr>
          <a:xfrm>
            <a:off x="342424" y="3622935"/>
            <a:ext cx="5681709" cy="1293603"/>
          </a:xfrm>
          <a:custGeom>
            <a:avLst/>
            <a:gdLst/>
            <a:ahLst/>
            <a:cxnLst/>
            <a:rect l="l" t="t" r="r" b="b"/>
            <a:pathLst>
              <a:path w="5681709" h="1293603">
                <a:moveTo>
                  <a:pt x="135285" y="0"/>
                </a:moveTo>
                <a:lnTo>
                  <a:pt x="5546424" y="0"/>
                </a:lnTo>
                <a:cubicBezTo>
                  <a:pt x="5621090" y="0"/>
                  <a:pt x="5681709" y="60619"/>
                  <a:pt x="5681709" y="135285"/>
                </a:cubicBezTo>
                <a:lnTo>
                  <a:pt x="5681709" y="1158318"/>
                </a:lnTo>
                <a:cubicBezTo>
                  <a:pt x="5681709" y="1233034"/>
                  <a:pt x="5621140" y="1293603"/>
                  <a:pt x="5546424" y="1293603"/>
                </a:cubicBezTo>
                <a:lnTo>
                  <a:pt x="135285" y="1293603"/>
                </a:lnTo>
                <a:cubicBezTo>
                  <a:pt x="60619" y="1293603"/>
                  <a:pt x="0" y="1232984"/>
                  <a:pt x="0" y="1158318"/>
                </a:cubicBezTo>
                <a:lnTo>
                  <a:pt x="0" y="135285"/>
                </a:lnTo>
                <a:cubicBezTo>
                  <a:pt x="0" y="60619"/>
                  <a:pt x="60619" y="0"/>
                  <a:pt x="135285" y="0"/>
                </a:cubicBezTo>
                <a:close/>
              </a:path>
            </a:pathLst>
          </a:custGeom>
          <a:solidFill>
            <a:srgbClr val="FFFFFF">
              <a:alpha val="10196"/>
            </a:srgbClr>
          </a:solidFill>
          <a:ln w="12700">
            <a:solidFill>
              <a:srgbClr val="FFFFFF">
                <a:alpha val="20000"/>
              </a:srgbClr>
            </a:solidFill>
            <a:prstDash val="solid"/>
          </a:ln>
        </p:spPr>
      </p:sp>
      <p:sp>
        <p:nvSpPr>
          <p:cNvPr id="18" name="Shape 15"/>
          <p:cNvSpPr/>
          <p:nvPr/>
        </p:nvSpPr>
        <p:spPr>
          <a:xfrm>
            <a:off x="515750" y="3796261"/>
            <a:ext cx="405836" cy="405836"/>
          </a:xfrm>
          <a:custGeom>
            <a:avLst/>
            <a:gdLst/>
            <a:ahLst/>
            <a:cxnLst/>
            <a:rect l="l" t="t" r="r" b="b"/>
            <a:pathLst>
              <a:path w="405836" h="405836">
                <a:moveTo>
                  <a:pt x="101459" y="0"/>
                </a:moveTo>
                <a:lnTo>
                  <a:pt x="304377" y="0"/>
                </a:lnTo>
                <a:cubicBezTo>
                  <a:pt x="360374" y="0"/>
                  <a:pt x="405836" y="45462"/>
                  <a:pt x="405836" y="101459"/>
                </a:cubicBezTo>
                <a:lnTo>
                  <a:pt x="405836" y="304377"/>
                </a:lnTo>
                <a:cubicBezTo>
                  <a:pt x="405836" y="360374"/>
                  <a:pt x="360374" y="405836"/>
                  <a:pt x="304377" y="405836"/>
                </a:cubicBezTo>
                <a:lnTo>
                  <a:pt x="101459" y="405836"/>
                </a:lnTo>
                <a:cubicBezTo>
                  <a:pt x="45462" y="405836"/>
                  <a:pt x="0" y="360374"/>
                  <a:pt x="0" y="304377"/>
                </a:cubicBezTo>
                <a:lnTo>
                  <a:pt x="0" y="101459"/>
                </a:lnTo>
                <a:cubicBezTo>
                  <a:pt x="0" y="45462"/>
                  <a:pt x="45462" y="0"/>
                  <a:pt x="101459" y="0"/>
                </a:cubicBezTo>
                <a:close/>
              </a:path>
            </a:pathLst>
          </a:custGeom>
          <a:solidFill>
            <a:srgbClr val="C5A572">
              <a:alpha val="20000"/>
            </a:srgbClr>
          </a:solidFill>
          <a:ln/>
        </p:spPr>
      </p:sp>
      <p:sp>
        <p:nvSpPr>
          <p:cNvPr id="19" name="Shape 16"/>
          <p:cNvSpPr/>
          <p:nvPr/>
        </p:nvSpPr>
        <p:spPr>
          <a:xfrm>
            <a:off x="612982" y="3914630"/>
            <a:ext cx="211373" cy="169098"/>
          </a:xfrm>
          <a:custGeom>
            <a:avLst/>
            <a:gdLst/>
            <a:ahLst/>
            <a:cxnLst/>
            <a:rect l="l" t="t" r="r" b="b"/>
            <a:pathLst>
              <a:path w="211373" h="169098">
                <a:moveTo>
                  <a:pt x="105687" y="5284"/>
                </a:moveTo>
                <a:cubicBezTo>
                  <a:pt x="124644" y="5284"/>
                  <a:pt x="140035" y="20675"/>
                  <a:pt x="140035" y="39632"/>
                </a:cubicBezTo>
                <a:cubicBezTo>
                  <a:pt x="140035" y="58590"/>
                  <a:pt x="124644" y="73981"/>
                  <a:pt x="105687" y="73981"/>
                </a:cubicBezTo>
                <a:cubicBezTo>
                  <a:pt x="86729" y="73981"/>
                  <a:pt x="71338" y="58590"/>
                  <a:pt x="71338" y="39632"/>
                </a:cubicBezTo>
                <a:cubicBezTo>
                  <a:pt x="71338" y="20675"/>
                  <a:pt x="86729" y="5284"/>
                  <a:pt x="105687" y="5284"/>
                </a:cubicBezTo>
                <a:close/>
                <a:moveTo>
                  <a:pt x="31706" y="29064"/>
                </a:moveTo>
                <a:cubicBezTo>
                  <a:pt x="44830" y="29064"/>
                  <a:pt x="55485" y="39719"/>
                  <a:pt x="55485" y="52843"/>
                </a:cubicBezTo>
                <a:cubicBezTo>
                  <a:pt x="55485" y="65968"/>
                  <a:pt x="44830" y="76623"/>
                  <a:pt x="31706" y="76623"/>
                </a:cubicBezTo>
                <a:cubicBezTo>
                  <a:pt x="18582" y="76623"/>
                  <a:pt x="7926" y="65968"/>
                  <a:pt x="7926" y="52843"/>
                </a:cubicBezTo>
                <a:cubicBezTo>
                  <a:pt x="7926" y="39719"/>
                  <a:pt x="18582" y="29064"/>
                  <a:pt x="31706" y="29064"/>
                </a:cubicBezTo>
                <a:close/>
                <a:moveTo>
                  <a:pt x="0" y="137393"/>
                </a:moveTo>
                <a:cubicBezTo>
                  <a:pt x="0" y="114042"/>
                  <a:pt x="18924" y="95118"/>
                  <a:pt x="42275" y="95118"/>
                </a:cubicBezTo>
                <a:cubicBezTo>
                  <a:pt x="46502" y="95118"/>
                  <a:pt x="50597" y="95745"/>
                  <a:pt x="54462" y="96901"/>
                </a:cubicBezTo>
                <a:cubicBezTo>
                  <a:pt x="43596" y="109055"/>
                  <a:pt x="36990" y="125106"/>
                  <a:pt x="36990" y="142677"/>
                </a:cubicBezTo>
                <a:lnTo>
                  <a:pt x="36990" y="147961"/>
                </a:lnTo>
                <a:cubicBezTo>
                  <a:pt x="36990" y="151726"/>
                  <a:pt x="37783" y="155293"/>
                  <a:pt x="39203" y="158530"/>
                </a:cubicBezTo>
                <a:lnTo>
                  <a:pt x="10569" y="158530"/>
                </a:lnTo>
                <a:cubicBezTo>
                  <a:pt x="4723" y="158530"/>
                  <a:pt x="0" y="153807"/>
                  <a:pt x="0" y="147961"/>
                </a:cubicBezTo>
                <a:lnTo>
                  <a:pt x="0" y="137393"/>
                </a:lnTo>
                <a:close/>
                <a:moveTo>
                  <a:pt x="172170" y="158530"/>
                </a:moveTo>
                <a:cubicBezTo>
                  <a:pt x="173590" y="155293"/>
                  <a:pt x="174383" y="151726"/>
                  <a:pt x="174383" y="147961"/>
                </a:cubicBezTo>
                <a:lnTo>
                  <a:pt x="174383" y="142677"/>
                </a:lnTo>
                <a:cubicBezTo>
                  <a:pt x="174383" y="125106"/>
                  <a:pt x="167777" y="109055"/>
                  <a:pt x="156911" y="96901"/>
                </a:cubicBezTo>
                <a:cubicBezTo>
                  <a:pt x="160776" y="95745"/>
                  <a:pt x="164871" y="95118"/>
                  <a:pt x="169098" y="95118"/>
                </a:cubicBezTo>
                <a:cubicBezTo>
                  <a:pt x="192449" y="95118"/>
                  <a:pt x="211373" y="114042"/>
                  <a:pt x="211373" y="137393"/>
                </a:cubicBezTo>
                <a:lnTo>
                  <a:pt x="211373" y="147961"/>
                </a:lnTo>
                <a:cubicBezTo>
                  <a:pt x="211373" y="153807"/>
                  <a:pt x="206650" y="158530"/>
                  <a:pt x="200804" y="158530"/>
                </a:cubicBezTo>
                <a:lnTo>
                  <a:pt x="172170" y="158530"/>
                </a:lnTo>
                <a:close/>
                <a:moveTo>
                  <a:pt x="155888" y="52843"/>
                </a:moveTo>
                <a:cubicBezTo>
                  <a:pt x="155888" y="39719"/>
                  <a:pt x="166543" y="29064"/>
                  <a:pt x="179667" y="29064"/>
                </a:cubicBezTo>
                <a:cubicBezTo>
                  <a:pt x="192791" y="29064"/>
                  <a:pt x="203447" y="39719"/>
                  <a:pt x="203447" y="52843"/>
                </a:cubicBezTo>
                <a:cubicBezTo>
                  <a:pt x="203447" y="65968"/>
                  <a:pt x="192791" y="76623"/>
                  <a:pt x="179667" y="76623"/>
                </a:cubicBezTo>
                <a:cubicBezTo>
                  <a:pt x="166543" y="76623"/>
                  <a:pt x="155888" y="65968"/>
                  <a:pt x="155888" y="52843"/>
                </a:cubicBezTo>
                <a:close/>
                <a:moveTo>
                  <a:pt x="52843" y="142677"/>
                </a:moveTo>
                <a:cubicBezTo>
                  <a:pt x="52843" y="113481"/>
                  <a:pt x="76491" y="89834"/>
                  <a:pt x="105687" y="89834"/>
                </a:cubicBezTo>
                <a:cubicBezTo>
                  <a:pt x="134882" y="89834"/>
                  <a:pt x="158530" y="113481"/>
                  <a:pt x="158530" y="142677"/>
                </a:cubicBezTo>
                <a:lnTo>
                  <a:pt x="158530" y="147961"/>
                </a:lnTo>
                <a:cubicBezTo>
                  <a:pt x="158530" y="153807"/>
                  <a:pt x="153807" y="158530"/>
                  <a:pt x="147961" y="158530"/>
                </a:cubicBezTo>
                <a:lnTo>
                  <a:pt x="63412" y="158530"/>
                </a:lnTo>
                <a:cubicBezTo>
                  <a:pt x="57566" y="158530"/>
                  <a:pt x="52843" y="153807"/>
                  <a:pt x="52843" y="147961"/>
                </a:cubicBezTo>
                <a:lnTo>
                  <a:pt x="52843" y="142677"/>
                </a:lnTo>
                <a:close/>
              </a:path>
            </a:pathLst>
          </a:custGeom>
          <a:solidFill>
            <a:srgbClr val="C5A572"/>
          </a:solidFill>
          <a:ln/>
        </p:spPr>
      </p:sp>
      <p:sp>
        <p:nvSpPr>
          <p:cNvPr id="20" name="Text 17"/>
          <p:cNvSpPr/>
          <p:nvPr/>
        </p:nvSpPr>
        <p:spPr>
          <a:xfrm>
            <a:off x="1023046" y="3880810"/>
            <a:ext cx="1623345" cy="236738"/>
          </a:xfrm>
          <a:prstGeom prst="rect">
            <a:avLst/>
          </a:prstGeom>
          <a:noFill/>
          <a:ln/>
        </p:spPr>
        <p:txBody>
          <a:bodyPr wrap="square" lIns="0" tIns="0" rIns="0" bIns="0" rtlCol="0" anchor="ctr"/>
          <a:lstStyle/>
          <a:p>
            <a:pPr>
              <a:lnSpc>
                <a:spcPct val="120000"/>
              </a:lnSpc>
            </a:pPr>
            <a:r>
              <a:rPr lang="en-US" sz="1331" b="1" dirty="0">
                <a:solidFill>
                  <a:srgbClr val="F7FAFC"/>
                </a:solidFill>
                <a:latin typeface="Liter" pitchFamily="34" charset="0"/>
                <a:ea typeface="Liter" pitchFamily="34" charset="-122"/>
                <a:cs typeface="Liter" pitchFamily="34" charset="-120"/>
              </a:rPr>
              <a:t>Governance Stability</a:t>
            </a:r>
            <a:endParaRPr lang="en-US" sz="1600" dirty="0"/>
          </a:p>
        </p:txBody>
      </p:sp>
      <p:sp>
        <p:nvSpPr>
          <p:cNvPr id="21" name="Text 18"/>
          <p:cNvSpPr/>
          <p:nvPr/>
        </p:nvSpPr>
        <p:spPr>
          <a:xfrm>
            <a:off x="515750" y="4303556"/>
            <a:ext cx="5402696" cy="439656"/>
          </a:xfrm>
          <a:prstGeom prst="rect">
            <a:avLst/>
          </a:prstGeom>
          <a:noFill/>
          <a:ln/>
        </p:spPr>
        <p:txBody>
          <a:bodyPr wrap="square" lIns="0" tIns="0" rIns="0" bIns="0" rtlCol="0" anchor="ctr"/>
          <a:lstStyle/>
          <a:p>
            <a:pPr>
              <a:lnSpc>
                <a:spcPct val="140000"/>
              </a:lnSpc>
            </a:pPr>
            <a:r>
              <a:rPr lang="en-US" sz="1065" dirty="0">
                <a:solidFill>
                  <a:srgbClr val="F7FAFC">
                    <a:alpha val="90000"/>
                  </a:srgbClr>
                </a:solidFill>
                <a:latin typeface="Quattrocento Sans" pitchFamily="34" charset="0"/>
                <a:ea typeface="Quattrocento Sans" pitchFamily="34" charset="-122"/>
                <a:cs typeface="Quattrocento Sans" pitchFamily="34" charset="-120"/>
              </a:rPr>
              <a:t>The board and its committees remained </a:t>
            </a:r>
            <a:r>
              <a:rPr lang="en-US" sz="1065" b="1" dirty="0">
                <a:solidFill>
                  <a:srgbClr val="C5A572"/>
                </a:solidFill>
                <a:latin typeface="Quattrocento Sans" pitchFamily="34" charset="0"/>
                <a:ea typeface="Quattrocento Sans" pitchFamily="34" charset="-122"/>
                <a:cs typeface="Quattrocento Sans" pitchFamily="34" charset="-120"/>
              </a:rPr>
              <a:t>robustly led</a:t>
            </a:r>
            <a:r>
              <a:rPr lang="en-US" sz="1065" dirty="0">
                <a:solidFill>
                  <a:srgbClr val="F7FAFC">
                    <a:alpha val="90000"/>
                  </a:srgbClr>
                </a:solidFill>
                <a:latin typeface="Quattrocento Sans" pitchFamily="34" charset="0"/>
                <a:ea typeface="Quattrocento Sans" pitchFamily="34" charset="-122"/>
                <a:cs typeface="Quattrocento Sans" pitchFamily="34" charset="-120"/>
              </a:rPr>
              <a:t> by Independent Directors and senior executives, ensuring stability through the company's growth as a Navratna CPSE.</a:t>
            </a:r>
            <a:endParaRPr lang="en-US" sz="1600" dirty="0"/>
          </a:p>
        </p:txBody>
      </p:sp>
      <p:sp>
        <p:nvSpPr>
          <p:cNvPr id="22" name="Shape 19"/>
          <p:cNvSpPr/>
          <p:nvPr/>
        </p:nvSpPr>
        <p:spPr>
          <a:xfrm>
            <a:off x="6166810" y="3622935"/>
            <a:ext cx="5681709" cy="1293603"/>
          </a:xfrm>
          <a:custGeom>
            <a:avLst/>
            <a:gdLst/>
            <a:ahLst/>
            <a:cxnLst/>
            <a:rect l="l" t="t" r="r" b="b"/>
            <a:pathLst>
              <a:path w="5681709" h="1293603">
                <a:moveTo>
                  <a:pt x="135285" y="0"/>
                </a:moveTo>
                <a:lnTo>
                  <a:pt x="5546424" y="0"/>
                </a:lnTo>
                <a:cubicBezTo>
                  <a:pt x="5621090" y="0"/>
                  <a:pt x="5681709" y="60619"/>
                  <a:pt x="5681709" y="135285"/>
                </a:cubicBezTo>
                <a:lnTo>
                  <a:pt x="5681709" y="1158318"/>
                </a:lnTo>
                <a:cubicBezTo>
                  <a:pt x="5681709" y="1233034"/>
                  <a:pt x="5621140" y="1293603"/>
                  <a:pt x="5546424" y="1293603"/>
                </a:cubicBezTo>
                <a:lnTo>
                  <a:pt x="135285" y="1293603"/>
                </a:lnTo>
                <a:cubicBezTo>
                  <a:pt x="60619" y="1293603"/>
                  <a:pt x="0" y="1232984"/>
                  <a:pt x="0" y="1158318"/>
                </a:cubicBezTo>
                <a:lnTo>
                  <a:pt x="0" y="135285"/>
                </a:lnTo>
                <a:cubicBezTo>
                  <a:pt x="0" y="60619"/>
                  <a:pt x="60619" y="0"/>
                  <a:pt x="135285" y="0"/>
                </a:cubicBezTo>
                <a:close/>
              </a:path>
            </a:pathLst>
          </a:custGeom>
          <a:solidFill>
            <a:srgbClr val="FFFFFF">
              <a:alpha val="10196"/>
            </a:srgbClr>
          </a:solidFill>
          <a:ln w="12700">
            <a:solidFill>
              <a:srgbClr val="FFFFFF">
                <a:alpha val="20000"/>
              </a:srgbClr>
            </a:solidFill>
            <a:prstDash val="solid"/>
          </a:ln>
        </p:spPr>
      </p:sp>
      <p:sp>
        <p:nvSpPr>
          <p:cNvPr id="23" name="Shape 20"/>
          <p:cNvSpPr/>
          <p:nvPr/>
        </p:nvSpPr>
        <p:spPr>
          <a:xfrm>
            <a:off x="6340136" y="3796261"/>
            <a:ext cx="405836" cy="405836"/>
          </a:xfrm>
          <a:custGeom>
            <a:avLst/>
            <a:gdLst/>
            <a:ahLst/>
            <a:cxnLst/>
            <a:rect l="l" t="t" r="r" b="b"/>
            <a:pathLst>
              <a:path w="405836" h="405836">
                <a:moveTo>
                  <a:pt x="101459" y="0"/>
                </a:moveTo>
                <a:lnTo>
                  <a:pt x="304377" y="0"/>
                </a:lnTo>
                <a:cubicBezTo>
                  <a:pt x="360374" y="0"/>
                  <a:pt x="405836" y="45462"/>
                  <a:pt x="405836" y="101459"/>
                </a:cubicBezTo>
                <a:lnTo>
                  <a:pt x="405836" y="304377"/>
                </a:lnTo>
                <a:cubicBezTo>
                  <a:pt x="405836" y="360374"/>
                  <a:pt x="360374" y="405836"/>
                  <a:pt x="304377" y="405836"/>
                </a:cubicBezTo>
                <a:lnTo>
                  <a:pt x="101459" y="405836"/>
                </a:lnTo>
                <a:cubicBezTo>
                  <a:pt x="45462" y="405836"/>
                  <a:pt x="0" y="360374"/>
                  <a:pt x="0" y="304377"/>
                </a:cubicBezTo>
                <a:lnTo>
                  <a:pt x="0" y="101459"/>
                </a:lnTo>
                <a:cubicBezTo>
                  <a:pt x="0" y="45462"/>
                  <a:pt x="45462" y="0"/>
                  <a:pt x="101459" y="0"/>
                </a:cubicBezTo>
                <a:close/>
              </a:path>
            </a:pathLst>
          </a:custGeom>
          <a:solidFill>
            <a:srgbClr val="C5A572">
              <a:alpha val="20000"/>
            </a:srgbClr>
          </a:solidFill>
          <a:ln/>
        </p:spPr>
      </p:sp>
      <p:sp>
        <p:nvSpPr>
          <p:cNvPr id="24" name="Shape 21"/>
          <p:cNvSpPr/>
          <p:nvPr/>
        </p:nvSpPr>
        <p:spPr>
          <a:xfrm>
            <a:off x="6458505" y="3914630"/>
            <a:ext cx="169098" cy="169098"/>
          </a:xfrm>
          <a:custGeom>
            <a:avLst/>
            <a:gdLst/>
            <a:ahLst/>
            <a:cxnLst/>
            <a:rect l="l" t="t" r="r" b="b"/>
            <a:pathLst>
              <a:path w="169098" h="169098">
                <a:moveTo>
                  <a:pt x="21137" y="21137"/>
                </a:moveTo>
                <a:cubicBezTo>
                  <a:pt x="21137" y="15292"/>
                  <a:pt x="16414" y="10569"/>
                  <a:pt x="10569" y="10569"/>
                </a:cubicBezTo>
                <a:cubicBezTo>
                  <a:pt x="4723" y="10569"/>
                  <a:pt x="0" y="15292"/>
                  <a:pt x="0" y="21137"/>
                </a:cubicBezTo>
                <a:lnTo>
                  <a:pt x="0" y="132108"/>
                </a:lnTo>
                <a:cubicBezTo>
                  <a:pt x="0" y="146706"/>
                  <a:pt x="11824" y="158530"/>
                  <a:pt x="26422" y="158530"/>
                </a:cubicBezTo>
                <a:lnTo>
                  <a:pt x="158530" y="158530"/>
                </a:lnTo>
                <a:cubicBezTo>
                  <a:pt x="164376" y="158530"/>
                  <a:pt x="169098" y="153807"/>
                  <a:pt x="169098" y="147961"/>
                </a:cubicBezTo>
                <a:cubicBezTo>
                  <a:pt x="169098" y="142115"/>
                  <a:pt x="164376" y="137393"/>
                  <a:pt x="158530" y="137393"/>
                </a:cubicBezTo>
                <a:lnTo>
                  <a:pt x="26422" y="137393"/>
                </a:lnTo>
                <a:cubicBezTo>
                  <a:pt x="23515" y="137393"/>
                  <a:pt x="21137" y="135015"/>
                  <a:pt x="21137" y="132108"/>
                </a:cubicBezTo>
                <a:lnTo>
                  <a:pt x="21137" y="21137"/>
                </a:lnTo>
                <a:close/>
                <a:moveTo>
                  <a:pt x="155425" y="49739"/>
                </a:moveTo>
                <a:cubicBezTo>
                  <a:pt x="159554" y="45610"/>
                  <a:pt x="159554" y="38906"/>
                  <a:pt x="155425" y="34777"/>
                </a:cubicBezTo>
                <a:cubicBezTo>
                  <a:pt x="151297" y="30649"/>
                  <a:pt x="144592" y="30649"/>
                  <a:pt x="140464" y="34777"/>
                </a:cubicBezTo>
                <a:lnTo>
                  <a:pt x="105687" y="69588"/>
                </a:lnTo>
                <a:lnTo>
                  <a:pt x="86729" y="50663"/>
                </a:lnTo>
                <a:cubicBezTo>
                  <a:pt x="82601" y="46535"/>
                  <a:pt x="75896" y="46535"/>
                  <a:pt x="71768" y="50663"/>
                </a:cubicBezTo>
                <a:lnTo>
                  <a:pt x="40062" y="82369"/>
                </a:lnTo>
                <a:cubicBezTo>
                  <a:pt x="35933" y="86498"/>
                  <a:pt x="35933" y="93202"/>
                  <a:pt x="40062" y="97331"/>
                </a:cubicBezTo>
                <a:cubicBezTo>
                  <a:pt x="44190" y="101459"/>
                  <a:pt x="50895" y="101459"/>
                  <a:pt x="55023" y="97331"/>
                </a:cubicBezTo>
                <a:lnTo>
                  <a:pt x="79265" y="73089"/>
                </a:lnTo>
                <a:lnTo>
                  <a:pt x="98222" y="92046"/>
                </a:lnTo>
                <a:cubicBezTo>
                  <a:pt x="102351" y="96175"/>
                  <a:pt x="109055" y="96175"/>
                  <a:pt x="113184" y="92046"/>
                </a:cubicBezTo>
                <a:lnTo>
                  <a:pt x="155458" y="49772"/>
                </a:lnTo>
                <a:close/>
              </a:path>
            </a:pathLst>
          </a:custGeom>
          <a:solidFill>
            <a:srgbClr val="C5A572"/>
          </a:solidFill>
          <a:ln/>
        </p:spPr>
      </p:sp>
      <p:sp>
        <p:nvSpPr>
          <p:cNvPr id="25" name="Text 22"/>
          <p:cNvSpPr/>
          <p:nvPr/>
        </p:nvSpPr>
        <p:spPr>
          <a:xfrm>
            <a:off x="6847431" y="3880810"/>
            <a:ext cx="1564161" cy="236738"/>
          </a:xfrm>
          <a:prstGeom prst="rect">
            <a:avLst/>
          </a:prstGeom>
          <a:noFill/>
          <a:ln/>
        </p:spPr>
        <p:txBody>
          <a:bodyPr wrap="square" lIns="0" tIns="0" rIns="0" bIns="0" rtlCol="0" anchor="ctr"/>
          <a:lstStyle/>
          <a:p>
            <a:pPr>
              <a:lnSpc>
                <a:spcPct val="120000"/>
              </a:lnSpc>
            </a:pPr>
            <a:r>
              <a:rPr lang="en-US" sz="1331" b="1" dirty="0">
                <a:solidFill>
                  <a:srgbClr val="F7FAFC"/>
                </a:solidFill>
                <a:latin typeface="Liter" pitchFamily="34" charset="0"/>
                <a:ea typeface="Liter" pitchFamily="34" charset="-122"/>
                <a:cs typeface="Liter" pitchFamily="34" charset="-120"/>
              </a:rPr>
              <a:t>Overall Assessment</a:t>
            </a:r>
            <a:endParaRPr lang="en-US" sz="1600" dirty="0"/>
          </a:p>
        </p:txBody>
      </p:sp>
      <p:sp>
        <p:nvSpPr>
          <p:cNvPr id="26" name="Text 23"/>
          <p:cNvSpPr/>
          <p:nvPr/>
        </p:nvSpPr>
        <p:spPr>
          <a:xfrm>
            <a:off x="6340136" y="4303556"/>
            <a:ext cx="5402696" cy="439656"/>
          </a:xfrm>
          <a:prstGeom prst="rect">
            <a:avLst/>
          </a:prstGeom>
          <a:noFill/>
          <a:ln/>
        </p:spPr>
        <p:txBody>
          <a:bodyPr wrap="square" lIns="0" tIns="0" rIns="0" bIns="0" rtlCol="0" anchor="ctr"/>
          <a:lstStyle/>
          <a:p>
            <a:pPr>
              <a:lnSpc>
                <a:spcPct val="140000"/>
              </a:lnSpc>
            </a:pPr>
            <a:r>
              <a:rPr lang="en-US" sz="1065" dirty="0">
                <a:solidFill>
                  <a:srgbClr val="F7FAFC">
                    <a:alpha val="90000"/>
                  </a:srgbClr>
                </a:solidFill>
                <a:latin typeface="Quattrocento Sans" pitchFamily="34" charset="0"/>
                <a:ea typeface="Quattrocento Sans" pitchFamily="34" charset="-122"/>
                <a:cs typeface="Quattrocento Sans" pitchFamily="34" charset="-120"/>
              </a:rPr>
              <a:t>RVNL demonstrates </a:t>
            </a:r>
            <a:r>
              <a:rPr lang="en-US" sz="1065" b="1" dirty="0">
                <a:solidFill>
                  <a:srgbClr val="C5A572"/>
                </a:solidFill>
                <a:latin typeface="Quattrocento Sans" pitchFamily="34" charset="0"/>
                <a:ea typeface="Quattrocento Sans" pitchFamily="34" charset="-122"/>
                <a:cs typeface="Quattrocento Sans" pitchFamily="34" charset="-120"/>
              </a:rPr>
              <a:t>strong governance practices</a:t>
            </a:r>
            <a:r>
              <a:rPr lang="en-US" sz="1065" dirty="0">
                <a:solidFill>
                  <a:srgbClr val="F7FAFC">
                    <a:alpha val="90000"/>
                  </a:srgbClr>
                </a:solidFill>
                <a:latin typeface="Quattrocento Sans" pitchFamily="34" charset="0"/>
                <a:ea typeface="Quattrocento Sans" pitchFamily="34" charset="-122"/>
                <a:cs typeface="Quattrocento Sans" pitchFamily="34" charset="-120"/>
              </a:rPr>
              <a:t>, transparent reporting, and effective oversight mechanisms across both reporting periods.</a:t>
            </a:r>
            <a:endParaRPr lang="en-US" sz="1600" dirty="0"/>
          </a:p>
        </p:txBody>
      </p:sp>
      <p:sp>
        <p:nvSpPr>
          <p:cNvPr id="27" name="Shape 24"/>
          <p:cNvSpPr/>
          <p:nvPr/>
        </p:nvSpPr>
        <p:spPr>
          <a:xfrm>
            <a:off x="346652" y="5132139"/>
            <a:ext cx="11498696" cy="1192144"/>
          </a:xfrm>
          <a:custGeom>
            <a:avLst/>
            <a:gdLst/>
            <a:ahLst/>
            <a:cxnLst/>
            <a:rect l="l" t="t" r="r" b="b"/>
            <a:pathLst>
              <a:path w="11498696" h="1192144">
                <a:moveTo>
                  <a:pt x="135285" y="0"/>
                </a:moveTo>
                <a:lnTo>
                  <a:pt x="11363412" y="0"/>
                </a:lnTo>
                <a:cubicBezTo>
                  <a:pt x="11438127" y="0"/>
                  <a:pt x="11498696" y="60569"/>
                  <a:pt x="11498696" y="135285"/>
                </a:cubicBezTo>
                <a:lnTo>
                  <a:pt x="11498696" y="1056860"/>
                </a:lnTo>
                <a:cubicBezTo>
                  <a:pt x="11498696" y="1131575"/>
                  <a:pt x="11438127" y="1192144"/>
                  <a:pt x="11363412" y="1192144"/>
                </a:cubicBezTo>
                <a:lnTo>
                  <a:pt x="135285" y="1192144"/>
                </a:lnTo>
                <a:cubicBezTo>
                  <a:pt x="60569" y="1192144"/>
                  <a:pt x="0" y="1131575"/>
                  <a:pt x="0" y="1056860"/>
                </a:cubicBezTo>
                <a:lnTo>
                  <a:pt x="0" y="135285"/>
                </a:lnTo>
                <a:cubicBezTo>
                  <a:pt x="0" y="60619"/>
                  <a:pt x="60619" y="0"/>
                  <a:pt x="135285" y="0"/>
                </a:cubicBezTo>
                <a:close/>
              </a:path>
            </a:pathLst>
          </a:custGeom>
          <a:solidFill>
            <a:srgbClr val="C5A572">
              <a:alpha val="20000"/>
            </a:srgbClr>
          </a:solidFill>
          <a:ln w="25400">
            <a:solidFill>
              <a:srgbClr val="C5A572">
                <a:alpha val="50196"/>
              </a:srgbClr>
            </a:solidFill>
            <a:prstDash val="solid"/>
          </a:ln>
        </p:spPr>
      </p:sp>
      <p:sp>
        <p:nvSpPr>
          <p:cNvPr id="28" name="Shape 25"/>
          <p:cNvSpPr/>
          <p:nvPr/>
        </p:nvSpPr>
        <p:spPr>
          <a:xfrm>
            <a:off x="524205" y="5455540"/>
            <a:ext cx="405836" cy="541115"/>
          </a:xfrm>
          <a:custGeom>
            <a:avLst/>
            <a:gdLst/>
            <a:ahLst/>
            <a:cxnLst/>
            <a:rect l="l" t="t" r="r" b="b"/>
            <a:pathLst>
              <a:path w="405836" h="541115">
                <a:moveTo>
                  <a:pt x="202918" y="0"/>
                </a:moveTo>
                <a:lnTo>
                  <a:pt x="202918" y="0"/>
                </a:lnTo>
                <a:cubicBezTo>
                  <a:pt x="314912" y="0"/>
                  <a:pt x="405836" y="90925"/>
                  <a:pt x="405836" y="202918"/>
                </a:cubicBezTo>
                <a:lnTo>
                  <a:pt x="405836" y="338197"/>
                </a:lnTo>
                <a:cubicBezTo>
                  <a:pt x="405836" y="450191"/>
                  <a:pt x="314912" y="541115"/>
                  <a:pt x="202918" y="541115"/>
                </a:cubicBezTo>
                <a:lnTo>
                  <a:pt x="202918" y="541115"/>
                </a:lnTo>
                <a:cubicBezTo>
                  <a:pt x="90925" y="541115"/>
                  <a:pt x="0" y="450191"/>
                  <a:pt x="0" y="338197"/>
                </a:cubicBezTo>
                <a:lnTo>
                  <a:pt x="0" y="202918"/>
                </a:lnTo>
                <a:cubicBezTo>
                  <a:pt x="0" y="90925"/>
                  <a:pt x="90925" y="0"/>
                  <a:pt x="202918" y="0"/>
                </a:cubicBezTo>
                <a:close/>
              </a:path>
            </a:pathLst>
          </a:custGeom>
          <a:solidFill>
            <a:srgbClr val="C5A572"/>
          </a:solidFill>
          <a:ln/>
        </p:spPr>
      </p:sp>
      <p:sp>
        <p:nvSpPr>
          <p:cNvPr id="29" name="Shape 26"/>
          <p:cNvSpPr/>
          <p:nvPr/>
        </p:nvSpPr>
        <p:spPr>
          <a:xfrm>
            <a:off x="618398" y="5599273"/>
            <a:ext cx="221942" cy="253648"/>
          </a:xfrm>
          <a:custGeom>
            <a:avLst/>
            <a:gdLst/>
            <a:ahLst/>
            <a:cxnLst/>
            <a:rect l="l" t="t" r="r" b="b"/>
            <a:pathLst>
              <a:path w="221942" h="253648">
                <a:moveTo>
                  <a:pt x="121820" y="-12831"/>
                </a:moveTo>
                <a:cubicBezTo>
                  <a:pt x="115182" y="-16893"/>
                  <a:pt x="106809" y="-16893"/>
                  <a:pt x="100171" y="-12831"/>
                </a:cubicBezTo>
                <a:cubicBezTo>
                  <a:pt x="88083" y="-5449"/>
                  <a:pt x="80603" y="-3468"/>
                  <a:pt x="66434" y="-3765"/>
                </a:cubicBezTo>
                <a:cubicBezTo>
                  <a:pt x="58656" y="-3963"/>
                  <a:pt x="51423" y="248"/>
                  <a:pt x="47658" y="7084"/>
                </a:cubicBezTo>
                <a:cubicBezTo>
                  <a:pt x="40871" y="19519"/>
                  <a:pt x="35372" y="25018"/>
                  <a:pt x="22937" y="31805"/>
                </a:cubicBezTo>
                <a:cubicBezTo>
                  <a:pt x="16101" y="35521"/>
                  <a:pt x="11939" y="42803"/>
                  <a:pt x="12088" y="50581"/>
                </a:cubicBezTo>
                <a:cubicBezTo>
                  <a:pt x="12435" y="64750"/>
                  <a:pt x="10404" y="72230"/>
                  <a:pt x="3022" y="84318"/>
                </a:cubicBezTo>
                <a:cubicBezTo>
                  <a:pt x="-1040" y="90956"/>
                  <a:pt x="-1040" y="99329"/>
                  <a:pt x="3022" y="105967"/>
                </a:cubicBezTo>
                <a:cubicBezTo>
                  <a:pt x="10404" y="118055"/>
                  <a:pt x="12385" y="125536"/>
                  <a:pt x="12088" y="139704"/>
                </a:cubicBezTo>
                <a:cubicBezTo>
                  <a:pt x="11890" y="147482"/>
                  <a:pt x="16101" y="154715"/>
                  <a:pt x="22937" y="158480"/>
                </a:cubicBezTo>
                <a:cubicBezTo>
                  <a:pt x="33886" y="164475"/>
                  <a:pt x="39434" y="169429"/>
                  <a:pt x="45280" y="179040"/>
                </a:cubicBezTo>
                <a:lnTo>
                  <a:pt x="21154" y="227144"/>
                </a:lnTo>
                <a:cubicBezTo>
                  <a:pt x="18231" y="233039"/>
                  <a:pt x="20609" y="240173"/>
                  <a:pt x="26455" y="243096"/>
                </a:cubicBezTo>
                <a:lnTo>
                  <a:pt x="69060" y="264398"/>
                </a:lnTo>
                <a:cubicBezTo>
                  <a:pt x="74757" y="267222"/>
                  <a:pt x="81692" y="265092"/>
                  <a:pt x="84764" y="259543"/>
                </a:cubicBezTo>
                <a:lnTo>
                  <a:pt x="110921" y="212430"/>
                </a:lnTo>
                <a:lnTo>
                  <a:pt x="137079" y="259543"/>
                </a:lnTo>
                <a:cubicBezTo>
                  <a:pt x="140150" y="265092"/>
                  <a:pt x="147086" y="267271"/>
                  <a:pt x="152783" y="264398"/>
                </a:cubicBezTo>
                <a:lnTo>
                  <a:pt x="195388" y="243096"/>
                </a:lnTo>
                <a:cubicBezTo>
                  <a:pt x="201283" y="240173"/>
                  <a:pt x="203661" y="233039"/>
                  <a:pt x="200689" y="227144"/>
                </a:cubicBezTo>
                <a:lnTo>
                  <a:pt x="176612" y="178990"/>
                </a:lnTo>
                <a:cubicBezTo>
                  <a:pt x="182408" y="169379"/>
                  <a:pt x="188006" y="164425"/>
                  <a:pt x="198955" y="158431"/>
                </a:cubicBezTo>
                <a:cubicBezTo>
                  <a:pt x="205792" y="154715"/>
                  <a:pt x="209953" y="147433"/>
                  <a:pt x="209804" y="139655"/>
                </a:cubicBezTo>
                <a:cubicBezTo>
                  <a:pt x="209458" y="125486"/>
                  <a:pt x="211489" y="118006"/>
                  <a:pt x="218870" y="105918"/>
                </a:cubicBezTo>
                <a:cubicBezTo>
                  <a:pt x="222933" y="99279"/>
                  <a:pt x="222933" y="90907"/>
                  <a:pt x="218870" y="84269"/>
                </a:cubicBezTo>
                <a:cubicBezTo>
                  <a:pt x="211489" y="72181"/>
                  <a:pt x="209507" y="64700"/>
                  <a:pt x="209804" y="50531"/>
                </a:cubicBezTo>
                <a:cubicBezTo>
                  <a:pt x="210002" y="42754"/>
                  <a:pt x="205792" y="35521"/>
                  <a:pt x="198955" y="31756"/>
                </a:cubicBezTo>
                <a:cubicBezTo>
                  <a:pt x="186520" y="24968"/>
                  <a:pt x="181021" y="19469"/>
                  <a:pt x="174234" y="7035"/>
                </a:cubicBezTo>
                <a:cubicBezTo>
                  <a:pt x="170519" y="198"/>
                  <a:pt x="163236" y="-3963"/>
                  <a:pt x="155458" y="-3815"/>
                </a:cubicBezTo>
                <a:cubicBezTo>
                  <a:pt x="141290" y="-3468"/>
                  <a:pt x="133809" y="-5499"/>
                  <a:pt x="121721" y="-12881"/>
                </a:cubicBezTo>
                <a:close/>
                <a:moveTo>
                  <a:pt x="110971" y="47559"/>
                </a:moveTo>
                <a:cubicBezTo>
                  <a:pt x="137219" y="47559"/>
                  <a:pt x="158530" y="68869"/>
                  <a:pt x="158530" y="95118"/>
                </a:cubicBezTo>
                <a:cubicBezTo>
                  <a:pt x="158530" y="121366"/>
                  <a:pt x="137219" y="142677"/>
                  <a:pt x="110971" y="142677"/>
                </a:cubicBezTo>
                <a:cubicBezTo>
                  <a:pt x="84722" y="142677"/>
                  <a:pt x="63412" y="121366"/>
                  <a:pt x="63412" y="95118"/>
                </a:cubicBezTo>
                <a:cubicBezTo>
                  <a:pt x="63412" y="68869"/>
                  <a:pt x="84722" y="47559"/>
                  <a:pt x="110971" y="47559"/>
                </a:cubicBezTo>
                <a:close/>
              </a:path>
            </a:pathLst>
          </a:custGeom>
          <a:solidFill>
            <a:srgbClr val="FFFFFF"/>
          </a:solidFill>
          <a:ln/>
        </p:spPr>
      </p:sp>
      <p:sp>
        <p:nvSpPr>
          <p:cNvPr id="30" name="Text 27"/>
          <p:cNvSpPr/>
          <p:nvPr/>
        </p:nvSpPr>
        <p:spPr>
          <a:xfrm>
            <a:off x="1065585" y="5309692"/>
            <a:ext cx="10703933" cy="270558"/>
          </a:xfrm>
          <a:prstGeom prst="rect">
            <a:avLst/>
          </a:prstGeom>
          <a:noFill/>
          <a:ln/>
        </p:spPr>
        <p:txBody>
          <a:bodyPr wrap="square" lIns="0" tIns="0" rIns="0" bIns="0" rtlCol="0" anchor="ctr"/>
          <a:lstStyle/>
          <a:p>
            <a:pPr>
              <a:lnSpc>
                <a:spcPct val="110000"/>
              </a:lnSpc>
            </a:pPr>
            <a:r>
              <a:rPr lang="en-US" sz="1598" b="1" dirty="0">
                <a:solidFill>
                  <a:srgbClr val="F7FAFC"/>
                </a:solidFill>
                <a:latin typeface="Liter" pitchFamily="34" charset="0"/>
                <a:ea typeface="Liter" pitchFamily="34" charset="-122"/>
                <a:cs typeface="Liter" pitchFamily="34" charset="-120"/>
              </a:rPr>
              <a:t>Conclusion</a:t>
            </a:r>
            <a:endParaRPr lang="en-US" sz="1600" dirty="0"/>
          </a:p>
        </p:txBody>
      </p:sp>
      <p:sp>
        <p:nvSpPr>
          <p:cNvPr id="31" name="Text 28"/>
          <p:cNvSpPr/>
          <p:nvPr/>
        </p:nvSpPr>
        <p:spPr>
          <a:xfrm>
            <a:off x="1065585" y="5647889"/>
            <a:ext cx="10678569" cy="498840"/>
          </a:xfrm>
          <a:prstGeom prst="rect">
            <a:avLst/>
          </a:prstGeom>
          <a:noFill/>
          <a:ln/>
        </p:spPr>
        <p:txBody>
          <a:bodyPr wrap="square" lIns="0" tIns="0" rIns="0" bIns="0" rtlCol="0" anchor="ctr"/>
          <a:lstStyle/>
          <a:p>
            <a:pPr>
              <a:lnSpc>
                <a:spcPct val="140000"/>
              </a:lnSpc>
            </a:pPr>
            <a:r>
              <a:rPr lang="en-US" sz="1198" dirty="0">
                <a:solidFill>
                  <a:srgbClr val="F7FAFC">
                    <a:alpha val="90000"/>
                  </a:srgbClr>
                </a:solidFill>
                <a:latin typeface="Quattrocento Sans" pitchFamily="34" charset="0"/>
                <a:ea typeface="Quattrocento Sans" pitchFamily="34" charset="-122"/>
                <a:cs typeface="Quattrocento Sans" pitchFamily="34" charset="-120"/>
              </a:rPr>
              <a:t>RVNL's audit and governance frameworks demonstrate excellence and continuous improvement, positioning the company as a model Navratna CPSE with robust financial controls and transparent reporting practices.</a:t>
            </a:r>
            <a:endParaRPr lang="en-US" sz="1600" dirty="0"/>
          </a:p>
        </p:txBody>
      </p:sp>
      <p:sp>
        <p:nvSpPr>
          <p:cNvPr id="32" name="Shape 29"/>
          <p:cNvSpPr/>
          <p:nvPr/>
        </p:nvSpPr>
        <p:spPr>
          <a:xfrm>
            <a:off x="338197" y="6514519"/>
            <a:ext cx="67639" cy="67639"/>
          </a:xfrm>
          <a:custGeom>
            <a:avLst/>
            <a:gdLst/>
            <a:ahLst/>
            <a:cxnLst/>
            <a:rect l="l" t="t" r="r" b="b"/>
            <a:pathLst>
              <a:path w="67639" h="67639">
                <a:moveTo>
                  <a:pt x="33820" y="0"/>
                </a:moveTo>
                <a:lnTo>
                  <a:pt x="33820" y="0"/>
                </a:lnTo>
                <a:cubicBezTo>
                  <a:pt x="52498" y="0"/>
                  <a:pt x="67639" y="15142"/>
                  <a:pt x="67639" y="33820"/>
                </a:cubicBezTo>
                <a:lnTo>
                  <a:pt x="67639" y="33820"/>
                </a:lnTo>
                <a:cubicBezTo>
                  <a:pt x="67639" y="52498"/>
                  <a:pt x="52498" y="67639"/>
                  <a:pt x="33820" y="67639"/>
                </a:cubicBezTo>
                <a:lnTo>
                  <a:pt x="33820" y="67639"/>
                </a:lnTo>
                <a:cubicBezTo>
                  <a:pt x="15142" y="67639"/>
                  <a:pt x="0" y="52498"/>
                  <a:pt x="0" y="33820"/>
                </a:cubicBezTo>
                <a:lnTo>
                  <a:pt x="0" y="33820"/>
                </a:lnTo>
                <a:cubicBezTo>
                  <a:pt x="0" y="15142"/>
                  <a:pt x="15142" y="0"/>
                  <a:pt x="33820" y="0"/>
                </a:cubicBezTo>
                <a:close/>
              </a:path>
            </a:pathLst>
          </a:custGeom>
          <a:solidFill>
            <a:srgbClr val="C5A572"/>
          </a:solidFill>
          <a:ln/>
        </p:spPr>
      </p:sp>
      <p:sp>
        <p:nvSpPr>
          <p:cNvPr id="33" name="Text 30"/>
          <p:cNvSpPr/>
          <p:nvPr/>
        </p:nvSpPr>
        <p:spPr>
          <a:xfrm>
            <a:off x="473476" y="6463789"/>
            <a:ext cx="1310513" cy="169098"/>
          </a:xfrm>
          <a:prstGeom prst="rect">
            <a:avLst/>
          </a:prstGeom>
          <a:noFill/>
          <a:ln/>
        </p:spPr>
        <p:txBody>
          <a:bodyPr wrap="square" lIns="0" tIns="0" rIns="0" bIns="0" rtlCol="0" anchor="ctr"/>
          <a:lstStyle/>
          <a:p>
            <a:pPr>
              <a:lnSpc>
                <a:spcPct val="120000"/>
              </a:lnSpc>
            </a:pPr>
            <a:r>
              <a:rPr lang="en-US" sz="932" dirty="0">
                <a:solidFill>
                  <a:srgbClr val="F7FAFC">
                    <a:alpha val="70000"/>
                  </a:srgbClr>
                </a:solidFill>
                <a:latin typeface="Quattrocento Sans" pitchFamily="34" charset="0"/>
                <a:ea typeface="Quattrocento Sans" pitchFamily="34" charset="-122"/>
                <a:cs typeface="Quattrocento Sans" pitchFamily="34" charset="-120"/>
              </a:rPr>
              <a:t>Rail Vikas Nigam Limited</a:t>
            </a:r>
            <a:endParaRPr lang="en-US" sz="1600" dirty="0"/>
          </a:p>
        </p:txBody>
      </p:sp>
      <p:sp>
        <p:nvSpPr>
          <p:cNvPr id="34" name="Text 31"/>
          <p:cNvSpPr/>
          <p:nvPr/>
        </p:nvSpPr>
        <p:spPr>
          <a:xfrm>
            <a:off x="9331858" y="6463789"/>
            <a:ext cx="2578752" cy="169098"/>
          </a:xfrm>
          <a:prstGeom prst="rect">
            <a:avLst/>
          </a:prstGeom>
          <a:noFill/>
          <a:ln/>
        </p:spPr>
        <p:txBody>
          <a:bodyPr wrap="square" lIns="0" tIns="0" rIns="0" bIns="0" rtlCol="0" anchor="ctr"/>
          <a:lstStyle/>
          <a:p>
            <a:pPr>
              <a:lnSpc>
                <a:spcPct val="120000"/>
              </a:lnSpc>
            </a:pPr>
            <a:r>
              <a:rPr lang="en-US" sz="932" dirty="0">
                <a:solidFill>
                  <a:srgbClr val="F7FAFC">
                    <a:alpha val="50000"/>
                  </a:srgbClr>
                </a:solidFill>
                <a:latin typeface="Quattrocento Sans" pitchFamily="34" charset="0"/>
                <a:ea typeface="Quattrocento Sans" pitchFamily="34" charset="-122"/>
                <a:cs typeface="Quattrocento Sans" pitchFamily="34" charset="-120"/>
              </a:rPr>
              <a:t>FY 2023-24 vs. FY 2024-25 Comparative Analysis</a:t>
            </a:r>
            <a:endParaRPr lang="en-US" sz="16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33400" y="552450"/>
            <a:ext cx="228600" cy="228600"/>
          </a:xfrm>
          <a:custGeom>
            <a:avLst/>
            <a:gdLst/>
            <a:ahLst/>
            <a:cxnLst/>
            <a:rect l="l" t="t" r="r" b="b"/>
            <a:pathLst>
              <a:path w="228600" h="228600">
                <a:moveTo>
                  <a:pt x="21431" y="64294"/>
                </a:moveTo>
                <a:cubicBezTo>
                  <a:pt x="33259" y="64294"/>
                  <a:pt x="42863" y="54691"/>
                  <a:pt x="42863" y="42863"/>
                </a:cubicBezTo>
                <a:cubicBezTo>
                  <a:pt x="42863" y="31034"/>
                  <a:pt x="33259" y="21431"/>
                  <a:pt x="21431" y="21431"/>
                </a:cubicBezTo>
                <a:cubicBezTo>
                  <a:pt x="9603" y="21431"/>
                  <a:pt x="0" y="31034"/>
                  <a:pt x="0" y="42863"/>
                </a:cubicBezTo>
                <a:cubicBezTo>
                  <a:pt x="0" y="54691"/>
                  <a:pt x="9603" y="64294"/>
                  <a:pt x="21431" y="64294"/>
                </a:cubicBezTo>
                <a:close/>
                <a:moveTo>
                  <a:pt x="85725" y="28575"/>
                </a:moveTo>
                <a:cubicBezTo>
                  <a:pt x="77822" y="28575"/>
                  <a:pt x="71438" y="34960"/>
                  <a:pt x="71438" y="42863"/>
                </a:cubicBezTo>
                <a:cubicBezTo>
                  <a:pt x="71438" y="50765"/>
                  <a:pt x="77822" y="57150"/>
                  <a:pt x="85725" y="57150"/>
                </a:cubicBezTo>
                <a:lnTo>
                  <a:pt x="214313" y="57150"/>
                </a:lnTo>
                <a:cubicBezTo>
                  <a:pt x="222215" y="57150"/>
                  <a:pt x="228600" y="50765"/>
                  <a:pt x="228600" y="42863"/>
                </a:cubicBezTo>
                <a:cubicBezTo>
                  <a:pt x="228600" y="34960"/>
                  <a:pt x="222215" y="28575"/>
                  <a:pt x="214313" y="28575"/>
                </a:cubicBezTo>
                <a:lnTo>
                  <a:pt x="85725" y="28575"/>
                </a:lnTo>
                <a:close/>
                <a:moveTo>
                  <a:pt x="85725" y="100013"/>
                </a:moveTo>
                <a:cubicBezTo>
                  <a:pt x="77822" y="100013"/>
                  <a:pt x="71438" y="106397"/>
                  <a:pt x="71438" y="114300"/>
                </a:cubicBezTo>
                <a:cubicBezTo>
                  <a:pt x="71438" y="122203"/>
                  <a:pt x="77822" y="128588"/>
                  <a:pt x="85725" y="128588"/>
                </a:cubicBezTo>
                <a:lnTo>
                  <a:pt x="214313" y="128588"/>
                </a:lnTo>
                <a:cubicBezTo>
                  <a:pt x="222215" y="128588"/>
                  <a:pt x="228600" y="122203"/>
                  <a:pt x="228600" y="114300"/>
                </a:cubicBezTo>
                <a:cubicBezTo>
                  <a:pt x="228600" y="106397"/>
                  <a:pt x="222215" y="100013"/>
                  <a:pt x="214313" y="100013"/>
                </a:cubicBezTo>
                <a:lnTo>
                  <a:pt x="85725" y="100013"/>
                </a:lnTo>
                <a:close/>
                <a:moveTo>
                  <a:pt x="85725" y="171450"/>
                </a:moveTo>
                <a:cubicBezTo>
                  <a:pt x="77822" y="171450"/>
                  <a:pt x="71438" y="177835"/>
                  <a:pt x="71438" y="185738"/>
                </a:cubicBezTo>
                <a:cubicBezTo>
                  <a:pt x="71438" y="193640"/>
                  <a:pt x="77822" y="200025"/>
                  <a:pt x="85725" y="200025"/>
                </a:cubicBezTo>
                <a:lnTo>
                  <a:pt x="214313" y="200025"/>
                </a:lnTo>
                <a:cubicBezTo>
                  <a:pt x="222215" y="200025"/>
                  <a:pt x="228600" y="193640"/>
                  <a:pt x="228600" y="185738"/>
                </a:cubicBezTo>
                <a:cubicBezTo>
                  <a:pt x="228600" y="177835"/>
                  <a:pt x="222215" y="171450"/>
                  <a:pt x="214313" y="171450"/>
                </a:cubicBezTo>
                <a:lnTo>
                  <a:pt x="85725" y="171450"/>
                </a:lnTo>
                <a:close/>
                <a:moveTo>
                  <a:pt x="21431" y="207169"/>
                </a:moveTo>
                <a:cubicBezTo>
                  <a:pt x="33259" y="207169"/>
                  <a:pt x="42863" y="197566"/>
                  <a:pt x="42863" y="185738"/>
                </a:cubicBezTo>
                <a:cubicBezTo>
                  <a:pt x="42863" y="173909"/>
                  <a:pt x="33259" y="164306"/>
                  <a:pt x="21431" y="164306"/>
                </a:cubicBezTo>
                <a:cubicBezTo>
                  <a:pt x="9603" y="164306"/>
                  <a:pt x="0" y="173909"/>
                  <a:pt x="0" y="185738"/>
                </a:cubicBezTo>
                <a:cubicBezTo>
                  <a:pt x="0" y="197566"/>
                  <a:pt x="9603" y="207169"/>
                  <a:pt x="21431" y="207169"/>
                </a:cubicBezTo>
                <a:close/>
                <a:moveTo>
                  <a:pt x="42863" y="114300"/>
                </a:moveTo>
                <a:cubicBezTo>
                  <a:pt x="42863" y="102472"/>
                  <a:pt x="33259" y="92869"/>
                  <a:pt x="21431" y="92869"/>
                </a:cubicBezTo>
                <a:cubicBezTo>
                  <a:pt x="9603" y="92869"/>
                  <a:pt x="0" y="102472"/>
                  <a:pt x="0" y="114300"/>
                </a:cubicBezTo>
                <a:cubicBezTo>
                  <a:pt x="0" y="126128"/>
                  <a:pt x="9603" y="135731"/>
                  <a:pt x="21431" y="135731"/>
                </a:cubicBezTo>
                <a:cubicBezTo>
                  <a:pt x="33259" y="135731"/>
                  <a:pt x="42863" y="126128"/>
                  <a:pt x="42863" y="114300"/>
                </a:cubicBezTo>
                <a:close/>
              </a:path>
            </a:pathLst>
          </a:custGeom>
          <a:solidFill>
            <a:srgbClr val="C5A572"/>
          </a:solidFill>
          <a:ln/>
        </p:spPr>
      </p:sp>
      <p:sp>
        <p:nvSpPr>
          <p:cNvPr id="4" name="Text 2"/>
          <p:cNvSpPr/>
          <p:nvPr/>
        </p:nvSpPr>
        <p:spPr>
          <a:xfrm>
            <a:off x="1066800" y="381000"/>
            <a:ext cx="3476625"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Introduction</a:t>
            </a:r>
            <a:endParaRPr lang="en-US" sz="1600" dirty="0"/>
          </a:p>
        </p:txBody>
      </p:sp>
      <p:sp>
        <p:nvSpPr>
          <p:cNvPr id="5" name="Text 3"/>
          <p:cNvSpPr/>
          <p:nvPr/>
        </p:nvSpPr>
        <p:spPr>
          <a:xfrm>
            <a:off x="1066800" y="571500"/>
            <a:ext cx="3581400"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Presentation Overview</a:t>
            </a:r>
            <a:endParaRPr lang="en-US" sz="1600" dirty="0"/>
          </a:p>
        </p:txBody>
      </p:sp>
      <p:sp>
        <p:nvSpPr>
          <p:cNvPr id="6" name="Shape 4"/>
          <p:cNvSpPr/>
          <p:nvPr/>
        </p:nvSpPr>
        <p:spPr>
          <a:xfrm>
            <a:off x="400050" y="1181100"/>
            <a:ext cx="5600700" cy="2066925"/>
          </a:xfrm>
          <a:custGeom>
            <a:avLst/>
            <a:gdLst/>
            <a:ahLst/>
            <a:cxnLst/>
            <a:rect l="l" t="t" r="r" b="b"/>
            <a:pathLst>
              <a:path w="5600700" h="2066925">
                <a:moveTo>
                  <a:pt x="38100" y="0"/>
                </a:moveTo>
                <a:lnTo>
                  <a:pt x="5448306" y="0"/>
                </a:lnTo>
                <a:cubicBezTo>
                  <a:pt x="5532471" y="0"/>
                  <a:pt x="5600700" y="68229"/>
                  <a:pt x="5600700" y="152394"/>
                </a:cubicBezTo>
                <a:lnTo>
                  <a:pt x="5600700" y="1914531"/>
                </a:lnTo>
                <a:cubicBezTo>
                  <a:pt x="5600700" y="1998696"/>
                  <a:pt x="5532471" y="2066925"/>
                  <a:pt x="5448306" y="2066925"/>
                </a:cubicBezTo>
                <a:lnTo>
                  <a:pt x="38100" y="2066925"/>
                </a:lnTo>
                <a:cubicBezTo>
                  <a:pt x="17072" y="2066925"/>
                  <a:pt x="0" y="2049853"/>
                  <a:pt x="0" y="2028825"/>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400050" y="1181100"/>
            <a:ext cx="38100" cy="2066925"/>
          </a:xfrm>
          <a:custGeom>
            <a:avLst/>
            <a:gdLst/>
            <a:ahLst/>
            <a:cxnLst/>
            <a:rect l="l" t="t" r="r" b="b"/>
            <a:pathLst>
              <a:path w="38100" h="2066925">
                <a:moveTo>
                  <a:pt x="38100" y="0"/>
                </a:moveTo>
                <a:lnTo>
                  <a:pt x="38100" y="0"/>
                </a:lnTo>
                <a:lnTo>
                  <a:pt x="38100" y="2066925"/>
                </a:lnTo>
                <a:lnTo>
                  <a:pt x="38100" y="2066925"/>
                </a:lnTo>
                <a:cubicBezTo>
                  <a:pt x="17072" y="2066925"/>
                  <a:pt x="0" y="2049853"/>
                  <a:pt x="0" y="2028825"/>
                </a:cubicBezTo>
                <a:lnTo>
                  <a:pt x="0" y="38100"/>
                </a:lnTo>
                <a:cubicBezTo>
                  <a:pt x="0" y="17072"/>
                  <a:pt x="17072" y="0"/>
                  <a:pt x="38100" y="0"/>
                </a:cubicBezTo>
                <a:close/>
              </a:path>
            </a:pathLst>
          </a:custGeom>
          <a:solidFill>
            <a:srgbClr val="1E3A5F"/>
          </a:solidFill>
          <a:ln/>
        </p:spPr>
      </p:sp>
      <p:sp>
        <p:nvSpPr>
          <p:cNvPr id="8" name="Shape 6"/>
          <p:cNvSpPr/>
          <p:nvPr/>
        </p:nvSpPr>
        <p:spPr>
          <a:xfrm>
            <a:off x="647700" y="1595438"/>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1E3A5F">
              <a:alpha val="10196"/>
            </a:srgbClr>
          </a:solidFill>
          <a:ln/>
        </p:spPr>
      </p:sp>
      <p:sp>
        <p:nvSpPr>
          <p:cNvPr id="9" name="Shape 7"/>
          <p:cNvSpPr/>
          <p:nvPr/>
        </p:nvSpPr>
        <p:spPr>
          <a:xfrm>
            <a:off x="804863" y="1728788"/>
            <a:ext cx="142875" cy="190500"/>
          </a:xfrm>
          <a:custGeom>
            <a:avLst/>
            <a:gdLst/>
            <a:ahLst/>
            <a:cxnLst/>
            <a:rect l="l" t="t" r="r" b="b"/>
            <a:pathLst>
              <a:path w="142875" h="190500">
                <a:moveTo>
                  <a:pt x="0" y="23812"/>
                </a:moveTo>
                <a:cubicBezTo>
                  <a:pt x="0" y="10678"/>
                  <a:pt x="10678" y="0"/>
                  <a:pt x="23812" y="0"/>
                </a:cubicBezTo>
                <a:lnTo>
                  <a:pt x="79437" y="0"/>
                </a:lnTo>
                <a:cubicBezTo>
                  <a:pt x="85762" y="0"/>
                  <a:pt x="91827" y="2493"/>
                  <a:pt x="96292" y="6958"/>
                </a:cubicBezTo>
                <a:lnTo>
                  <a:pt x="135917" y="46620"/>
                </a:lnTo>
                <a:cubicBezTo>
                  <a:pt x="140382" y="51085"/>
                  <a:pt x="142875" y="57150"/>
                  <a:pt x="142875" y="63475"/>
                </a:cubicBezTo>
                <a:lnTo>
                  <a:pt x="142875" y="166688"/>
                </a:lnTo>
                <a:cubicBezTo>
                  <a:pt x="142875" y="179822"/>
                  <a:pt x="132197" y="190500"/>
                  <a:pt x="119063" y="190500"/>
                </a:cubicBezTo>
                <a:lnTo>
                  <a:pt x="23812" y="190500"/>
                </a:lnTo>
                <a:cubicBezTo>
                  <a:pt x="10678" y="190500"/>
                  <a:pt x="0" y="179822"/>
                  <a:pt x="0" y="166688"/>
                </a:cubicBezTo>
                <a:lnTo>
                  <a:pt x="0" y="23812"/>
                </a:lnTo>
                <a:close/>
                <a:moveTo>
                  <a:pt x="77391" y="21766"/>
                </a:moveTo>
                <a:lnTo>
                  <a:pt x="77391" y="56555"/>
                </a:lnTo>
                <a:cubicBezTo>
                  <a:pt x="77391" y="61503"/>
                  <a:pt x="81372" y="65484"/>
                  <a:pt x="86320" y="65484"/>
                </a:cubicBezTo>
                <a:lnTo>
                  <a:pt x="121109" y="65484"/>
                </a:lnTo>
                <a:lnTo>
                  <a:pt x="77391" y="21766"/>
                </a:lnTo>
                <a:close/>
                <a:moveTo>
                  <a:pt x="32742" y="23812"/>
                </a:moveTo>
                <a:cubicBezTo>
                  <a:pt x="27794" y="23812"/>
                  <a:pt x="23812" y="27794"/>
                  <a:pt x="23812" y="32742"/>
                </a:cubicBezTo>
                <a:cubicBezTo>
                  <a:pt x="23812" y="37691"/>
                  <a:pt x="27794" y="41672"/>
                  <a:pt x="32742" y="41672"/>
                </a:cubicBezTo>
                <a:lnTo>
                  <a:pt x="50602" y="41672"/>
                </a:lnTo>
                <a:cubicBezTo>
                  <a:pt x="55550" y="41672"/>
                  <a:pt x="59531" y="37691"/>
                  <a:pt x="59531" y="32742"/>
                </a:cubicBezTo>
                <a:cubicBezTo>
                  <a:pt x="59531" y="27794"/>
                  <a:pt x="55550" y="23812"/>
                  <a:pt x="50602" y="23812"/>
                </a:cubicBezTo>
                <a:lnTo>
                  <a:pt x="32742" y="23812"/>
                </a:lnTo>
                <a:close/>
                <a:moveTo>
                  <a:pt x="32742" y="59531"/>
                </a:moveTo>
                <a:cubicBezTo>
                  <a:pt x="27794" y="59531"/>
                  <a:pt x="23812" y="63512"/>
                  <a:pt x="23812" y="68461"/>
                </a:cubicBezTo>
                <a:cubicBezTo>
                  <a:pt x="23812" y="73409"/>
                  <a:pt x="27794" y="77391"/>
                  <a:pt x="32742" y="77391"/>
                </a:cubicBezTo>
                <a:lnTo>
                  <a:pt x="50602" y="77391"/>
                </a:lnTo>
                <a:cubicBezTo>
                  <a:pt x="55550" y="77391"/>
                  <a:pt x="59531" y="73409"/>
                  <a:pt x="59531" y="68461"/>
                </a:cubicBezTo>
                <a:cubicBezTo>
                  <a:pt x="59531" y="63512"/>
                  <a:pt x="55550" y="59531"/>
                  <a:pt x="50602" y="59531"/>
                </a:cubicBezTo>
                <a:lnTo>
                  <a:pt x="32742" y="59531"/>
                </a:lnTo>
                <a:close/>
                <a:moveTo>
                  <a:pt x="58899" y="119063"/>
                </a:moveTo>
                <a:cubicBezTo>
                  <a:pt x="54694" y="119063"/>
                  <a:pt x="50750" y="120960"/>
                  <a:pt x="48146" y="124234"/>
                </a:cubicBezTo>
                <a:lnTo>
                  <a:pt x="25784" y="152177"/>
                </a:lnTo>
                <a:cubicBezTo>
                  <a:pt x="22696" y="156009"/>
                  <a:pt x="23329" y="161665"/>
                  <a:pt x="27161" y="164716"/>
                </a:cubicBezTo>
                <a:cubicBezTo>
                  <a:pt x="30993" y="167767"/>
                  <a:pt x="36649" y="167171"/>
                  <a:pt x="39700" y="163302"/>
                </a:cubicBezTo>
                <a:lnTo>
                  <a:pt x="57224" y="141424"/>
                </a:lnTo>
                <a:lnTo>
                  <a:pt x="62880" y="160288"/>
                </a:lnTo>
                <a:cubicBezTo>
                  <a:pt x="63996" y="164083"/>
                  <a:pt x="67494" y="166650"/>
                  <a:pt x="71438" y="166650"/>
                </a:cubicBezTo>
                <a:lnTo>
                  <a:pt x="110133" y="166650"/>
                </a:lnTo>
                <a:cubicBezTo>
                  <a:pt x="115081" y="166650"/>
                  <a:pt x="119063" y="162669"/>
                  <a:pt x="119063" y="157721"/>
                </a:cubicBezTo>
                <a:cubicBezTo>
                  <a:pt x="119063" y="152772"/>
                  <a:pt x="115081" y="148791"/>
                  <a:pt x="110133" y="148791"/>
                </a:cubicBezTo>
                <a:lnTo>
                  <a:pt x="78098" y="148791"/>
                </a:lnTo>
                <a:lnTo>
                  <a:pt x="72107" y="128848"/>
                </a:lnTo>
                <a:cubicBezTo>
                  <a:pt x="70358" y="123006"/>
                  <a:pt x="65001" y="119025"/>
                  <a:pt x="58899" y="119025"/>
                </a:cubicBezTo>
                <a:close/>
              </a:path>
            </a:pathLst>
          </a:custGeom>
          <a:solidFill>
            <a:srgbClr val="1E3A5F"/>
          </a:solidFill>
          <a:ln/>
        </p:spPr>
      </p:sp>
      <p:sp>
        <p:nvSpPr>
          <p:cNvPr id="10" name="Text 8"/>
          <p:cNvSpPr/>
          <p:nvPr/>
        </p:nvSpPr>
        <p:spPr>
          <a:xfrm>
            <a:off x="1257300" y="1595438"/>
            <a:ext cx="46101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Audit Opinions &amp; Standards</a:t>
            </a:r>
            <a:endParaRPr lang="en-US" sz="1600" dirty="0"/>
          </a:p>
        </p:txBody>
      </p:sp>
      <p:sp>
        <p:nvSpPr>
          <p:cNvPr id="11" name="Text 9"/>
          <p:cNvSpPr/>
          <p:nvPr/>
        </p:nvSpPr>
        <p:spPr>
          <a:xfrm>
            <a:off x="1257300" y="1938337"/>
            <a:ext cx="4591050" cy="742950"/>
          </a:xfrm>
          <a:prstGeom prst="rect">
            <a:avLst/>
          </a:prstGeom>
          <a:noFill/>
          <a:ln/>
        </p:spPr>
        <p:txBody>
          <a:bodyPr wrap="square" lIns="0" tIns="0" rIns="0" bIns="0" rtlCol="0" anchor="ctr"/>
          <a:lstStyle/>
          <a:p>
            <a:pPr>
              <a:lnSpc>
                <a:spcPct val="140000"/>
              </a:lnSpc>
            </a:pPr>
            <a:r>
              <a:rPr lang="en-US" sz="1200" dirty="0">
                <a:solidFill>
                  <a:srgbClr val="2D3748">
                    <a:alpha val="80000"/>
                  </a:srgbClr>
                </a:solidFill>
                <a:latin typeface="Quattrocento Sans" pitchFamily="34" charset="0"/>
                <a:ea typeface="Quattrocento Sans" pitchFamily="34" charset="-122"/>
                <a:cs typeface="Quattrocento Sans" pitchFamily="34" charset="-120"/>
              </a:rPr>
              <a:t>Comprehensive review of unmodified audit opinions, reporting timelines, and adherence to Indian Accounting Standards (Ind AS) across both financial years.</a:t>
            </a:r>
            <a:endParaRPr lang="en-US" sz="1600" dirty="0"/>
          </a:p>
        </p:txBody>
      </p:sp>
      <p:sp>
        <p:nvSpPr>
          <p:cNvPr id="12" name="Shape 10"/>
          <p:cNvSpPr/>
          <p:nvPr/>
        </p:nvSpPr>
        <p:spPr>
          <a:xfrm>
            <a:off x="6210300" y="1181100"/>
            <a:ext cx="5600700" cy="2066925"/>
          </a:xfrm>
          <a:custGeom>
            <a:avLst/>
            <a:gdLst/>
            <a:ahLst/>
            <a:cxnLst/>
            <a:rect l="l" t="t" r="r" b="b"/>
            <a:pathLst>
              <a:path w="5600700" h="2066925">
                <a:moveTo>
                  <a:pt x="38100" y="0"/>
                </a:moveTo>
                <a:lnTo>
                  <a:pt x="5448306" y="0"/>
                </a:lnTo>
                <a:cubicBezTo>
                  <a:pt x="5532471" y="0"/>
                  <a:pt x="5600700" y="68229"/>
                  <a:pt x="5600700" y="152394"/>
                </a:cubicBezTo>
                <a:lnTo>
                  <a:pt x="5600700" y="1914531"/>
                </a:lnTo>
                <a:cubicBezTo>
                  <a:pt x="5600700" y="1998696"/>
                  <a:pt x="5532471" y="2066925"/>
                  <a:pt x="5448306" y="2066925"/>
                </a:cubicBezTo>
                <a:lnTo>
                  <a:pt x="38100" y="2066925"/>
                </a:lnTo>
                <a:cubicBezTo>
                  <a:pt x="17072" y="2066925"/>
                  <a:pt x="0" y="2049853"/>
                  <a:pt x="0" y="2028825"/>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13" name="Shape 11"/>
          <p:cNvSpPr/>
          <p:nvPr/>
        </p:nvSpPr>
        <p:spPr>
          <a:xfrm>
            <a:off x="6210300" y="1181100"/>
            <a:ext cx="38100" cy="2066925"/>
          </a:xfrm>
          <a:custGeom>
            <a:avLst/>
            <a:gdLst/>
            <a:ahLst/>
            <a:cxnLst/>
            <a:rect l="l" t="t" r="r" b="b"/>
            <a:pathLst>
              <a:path w="38100" h="2066925">
                <a:moveTo>
                  <a:pt x="38100" y="0"/>
                </a:moveTo>
                <a:lnTo>
                  <a:pt x="38100" y="0"/>
                </a:lnTo>
                <a:lnTo>
                  <a:pt x="38100" y="2066925"/>
                </a:lnTo>
                <a:lnTo>
                  <a:pt x="38100" y="2066925"/>
                </a:lnTo>
                <a:cubicBezTo>
                  <a:pt x="17072" y="2066925"/>
                  <a:pt x="0" y="2049853"/>
                  <a:pt x="0" y="2028825"/>
                </a:cubicBezTo>
                <a:lnTo>
                  <a:pt x="0" y="38100"/>
                </a:lnTo>
                <a:cubicBezTo>
                  <a:pt x="0" y="17072"/>
                  <a:pt x="17072" y="0"/>
                  <a:pt x="38100" y="0"/>
                </a:cubicBezTo>
                <a:close/>
              </a:path>
            </a:pathLst>
          </a:custGeom>
          <a:solidFill>
            <a:srgbClr val="5A7A96"/>
          </a:solidFill>
          <a:ln/>
        </p:spPr>
      </p:sp>
      <p:sp>
        <p:nvSpPr>
          <p:cNvPr id="14" name="Shape 12"/>
          <p:cNvSpPr/>
          <p:nvPr/>
        </p:nvSpPr>
        <p:spPr>
          <a:xfrm>
            <a:off x="6457950" y="1595438"/>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5A7A96">
              <a:alpha val="10196"/>
            </a:srgbClr>
          </a:solidFill>
          <a:ln/>
        </p:spPr>
      </p:sp>
      <p:sp>
        <p:nvSpPr>
          <p:cNvPr id="15" name="Shape 13"/>
          <p:cNvSpPr/>
          <p:nvPr/>
        </p:nvSpPr>
        <p:spPr>
          <a:xfrm>
            <a:off x="6591300" y="1728788"/>
            <a:ext cx="190500" cy="190500"/>
          </a:xfrm>
          <a:custGeom>
            <a:avLst/>
            <a:gdLst/>
            <a:ahLst/>
            <a:cxnLst/>
            <a:rect l="l" t="t" r="r" b="b"/>
            <a:pathLst>
              <a:path w="190500" h="190500">
                <a:moveTo>
                  <a:pt x="95250" y="0"/>
                </a:moveTo>
                <a:cubicBezTo>
                  <a:pt x="100719" y="0"/>
                  <a:pt x="105742" y="3014"/>
                  <a:pt x="108347" y="7813"/>
                </a:cubicBezTo>
                <a:lnTo>
                  <a:pt x="188714" y="156642"/>
                </a:lnTo>
                <a:cubicBezTo>
                  <a:pt x="191207" y="161255"/>
                  <a:pt x="191095" y="166836"/>
                  <a:pt x="188416" y="171338"/>
                </a:cubicBezTo>
                <a:cubicBezTo>
                  <a:pt x="185737" y="175840"/>
                  <a:pt x="180863" y="178594"/>
                  <a:pt x="175617" y="178594"/>
                </a:cubicBezTo>
                <a:lnTo>
                  <a:pt x="14883" y="178594"/>
                </a:lnTo>
                <a:cubicBezTo>
                  <a:pt x="9637" y="178594"/>
                  <a:pt x="4800" y="175840"/>
                  <a:pt x="2084" y="171338"/>
                </a:cubicBezTo>
                <a:cubicBezTo>
                  <a:pt x="-633" y="166836"/>
                  <a:pt x="-707" y="161255"/>
                  <a:pt x="1786" y="156642"/>
                </a:cubicBezTo>
                <a:lnTo>
                  <a:pt x="82153" y="7813"/>
                </a:lnTo>
                <a:cubicBezTo>
                  <a:pt x="84758" y="3014"/>
                  <a:pt x="89781" y="0"/>
                  <a:pt x="95250" y="0"/>
                </a:cubicBezTo>
                <a:close/>
                <a:moveTo>
                  <a:pt x="95250" y="62508"/>
                </a:moveTo>
                <a:cubicBezTo>
                  <a:pt x="90301" y="62508"/>
                  <a:pt x="86320" y="66489"/>
                  <a:pt x="86320" y="71438"/>
                </a:cubicBezTo>
                <a:lnTo>
                  <a:pt x="86320" y="113109"/>
                </a:lnTo>
                <a:cubicBezTo>
                  <a:pt x="86320" y="118058"/>
                  <a:pt x="90301" y="122039"/>
                  <a:pt x="95250" y="122039"/>
                </a:cubicBezTo>
                <a:cubicBezTo>
                  <a:pt x="100199" y="122039"/>
                  <a:pt x="104180" y="118058"/>
                  <a:pt x="104180" y="113109"/>
                </a:cubicBezTo>
                <a:lnTo>
                  <a:pt x="104180" y="71438"/>
                </a:lnTo>
                <a:cubicBezTo>
                  <a:pt x="104180" y="66489"/>
                  <a:pt x="100199" y="62508"/>
                  <a:pt x="95250" y="62508"/>
                </a:cubicBezTo>
                <a:close/>
                <a:moveTo>
                  <a:pt x="105184" y="142875"/>
                </a:moveTo>
                <a:cubicBezTo>
                  <a:pt x="105410" y="139188"/>
                  <a:pt x="103571" y="135679"/>
                  <a:pt x="100410" y="133767"/>
                </a:cubicBezTo>
                <a:cubicBezTo>
                  <a:pt x="97249" y="131855"/>
                  <a:pt x="93288" y="131855"/>
                  <a:pt x="90127" y="133767"/>
                </a:cubicBezTo>
                <a:cubicBezTo>
                  <a:pt x="86966" y="135679"/>
                  <a:pt x="85127" y="139188"/>
                  <a:pt x="85353" y="142875"/>
                </a:cubicBezTo>
                <a:cubicBezTo>
                  <a:pt x="85127" y="146562"/>
                  <a:pt x="86966" y="150071"/>
                  <a:pt x="90127" y="151983"/>
                </a:cubicBezTo>
                <a:cubicBezTo>
                  <a:pt x="93288" y="153895"/>
                  <a:pt x="97249" y="153895"/>
                  <a:pt x="100410" y="151983"/>
                </a:cubicBezTo>
                <a:cubicBezTo>
                  <a:pt x="103571" y="150071"/>
                  <a:pt x="105410" y="146562"/>
                  <a:pt x="105184" y="142875"/>
                </a:cubicBezTo>
                <a:close/>
              </a:path>
            </a:pathLst>
          </a:custGeom>
          <a:solidFill>
            <a:srgbClr val="5A7A96"/>
          </a:solidFill>
          <a:ln/>
        </p:spPr>
      </p:sp>
      <p:sp>
        <p:nvSpPr>
          <p:cNvPr id="16" name="Text 14"/>
          <p:cNvSpPr/>
          <p:nvPr/>
        </p:nvSpPr>
        <p:spPr>
          <a:xfrm>
            <a:off x="7067550" y="1595438"/>
            <a:ext cx="46101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Key Audit Matters (KAMs)</a:t>
            </a:r>
            <a:endParaRPr lang="en-US" sz="1600" dirty="0"/>
          </a:p>
        </p:txBody>
      </p:sp>
      <p:sp>
        <p:nvSpPr>
          <p:cNvPr id="17" name="Text 15"/>
          <p:cNvSpPr/>
          <p:nvPr/>
        </p:nvSpPr>
        <p:spPr>
          <a:xfrm>
            <a:off x="7067550" y="1938337"/>
            <a:ext cx="4591050" cy="742950"/>
          </a:xfrm>
          <a:prstGeom prst="rect">
            <a:avLst/>
          </a:prstGeom>
          <a:noFill/>
          <a:ln/>
        </p:spPr>
        <p:txBody>
          <a:bodyPr wrap="square" lIns="0" tIns="0" rIns="0" bIns="0" rtlCol="0" anchor="ctr"/>
          <a:lstStyle/>
          <a:p>
            <a:pPr>
              <a:lnSpc>
                <a:spcPct val="140000"/>
              </a:lnSpc>
            </a:pPr>
            <a:r>
              <a:rPr lang="en-US" sz="1200" dirty="0">
                <a:solidFill>
                  <a:srgbClr val="2D3748">
                    <a:alpha val="80000"/>
                  </a:srgbClr>
                </a:solidFill>
                <a:latin typeface="Quattrocento Sans" pitchFamily="34" charset="0"/>
                <a:ea typeface="Quattrocento Sans" pitchFamily="34" charset="-122"/>
                <a:cs typeface="Quattrocento Sans" pitchFamily="34" charset="-120"/>
              </a:rPr>
              <a:t>Detailed analysis of critical audit areas including revenue recognition, project progress verification, and Service Concession Arrangements.</a:t>
            </a:r>
            <a:endParaRPr lang="en-US" sz="1600" dirty="0"/>
          </a:p>
        </p:txBody>
      </p:sp>
      <p:sp>
        <p:nvSpPr>
          <p:cNvPr id="18" name="Shape 16"/>
          <p:cNvSpPr/>
          <p:nvPr/>
        </p:nvSpPr>
        <p:spPr>
          <a:xfrm>
            <a:off x="400050" y="3438525"/>
            <a:ext cx="5600700" cy="2066925"/>
          </a:xfrm>
          <a:custGeom>
            <a:avLst/>
            <a:gdLst/>
            <a:ahLst/>
            <a:cxnLst/>
            <a:rect l="l" t="t" r="r" b="b"/>
            <a:pathLst>
              <a:path w="5600700" h="2066925">
                <a:moveTo>
                  <a:pt x="38100" y="0"/>
                </a:moveTo>
                <a:lnTo>
                  <a:pt x="5448306" y="0"/>
                </a:lnTo>
                <a:cubicBezTo>
                  <a:pt x="5532471" y="0"/>
                  <a:pt x="5600700" y="68229"/>
                  <a:pt x="5600700" y="152394"/>
                </a:cubicBezTo>
                <a:lnTo>
                  <a:pt x="5600700" y="1914531"/>
                </a:lnTo>
                <a:cubicBezTo>
                  <a:pt x="5600700" y="1998696"/>
                  <a:pt x="5532471" y="2066925"/>
                  <a:pt x="5448306" y="2066925"/>
                </a:cubicBezTo>
                <a:lnTo>
                  <a:pt x="38100" y="2066925"/>
                </a:lnTo>
                <a:cubicBezTo>
                  <a:pt x="17072" y="2066925"/>
                  <a:pt x="0" y="2049853"/>
                  <a:pt x="0" y="2028825"/>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19" name="Shape 17"/>
          <p:cNvSpPr/>
          <p:nvPr/>
        </p:nvSpPr>
        <p:spPr>
          <a:xfrm>
            <a:off x="400050" y="3438525"/>
            <a:ext cx="38100" cy="2066925"/>
          </a:xfrm>
          <a:custGeom>
            <a:avLst/>
            <a:gdLst/>
            <a:ahLst/>
            <a:cxnLst/>
            <a:rect l="l" t="t" r="r" b="b"/>
            <a:pathLst>
              <a:path w="38100" h="2066925">
                <a:moveTo>
                  <a:pt x="38100" y="0"/>
                </a:moveTo>
                <a:lnTo>
                  <a:pt x="38100" y="0"/>
                </a:lnTo>
                <a:lnTo>
                  <a:pt x="38100" y="2066925"/>
                </a:lnTo>
                <a:lnTo>
                  <a:pt x="38100" y="2066925"/>
                </a:lnTo>
                <a:cubicBezTo>
                  <a:pt x="17072" y="2066925"/>
                  <a:pt x="0" y="2049853"/>
                  <a:pt x="0" y="2028825"/>
                </a:cubicBezTo>
                <a:lnTo>
                  <a:pt x="0" y="38100"/>
                </a:lnTo>
                <a:cubicBezTo>
                  <a:pt x="0" y="17072"/>
                  <a:pt x="17072" y="0"/>
                  <a:pt x="38100" y="0"/>
                </a:cubicBezTo>
                <a:close/>
              </a:path>
            </a:pathLst>
          </a:custGeom>
          <a:solidFill>
            <a:srgbClr val="C5A572"/>
          </a:solidFill>
          <a:ln/>
        </p:spPr>
      </p:sp>
      <p:sp>
        <p:nvSpPr>
          <p:cNvPr id="20" name="Shape 18"/>
          <p:cNvSpPr/>
          <p:nvPr/>
        </p:nvSpPr>
        <p:spPr>
          <a:xfrm>
            <a:off x="647700" y="3976687"/>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C5A572">
              <a:alpha val="10196"/>
            </a:srgbClr>
          </a:solidFill>
          <a:ln/>
        </p:spPr>
      </p:sp>
      <p:sp>
        <p:nvSpPr>
          <p:cNvPr id="21" name="Shape 19"/>
          <p:cNvSpPr/>
          <p:nvPr/>
        </p:nvSpPr>
        <p:spPr>
          <a:xfrm>
            <a:off x="757238" y="4110038"/>
            <a:ext cx="238125" cy="190500"/>
          </a:xfrm>
          <a:custGeom>
            <a:avLst/>
            <a:gdLst/>
            <a:ahLst/>
            <a:cxnLst/>
            <a:rect l="l" t="t" r="r" b="b"/>
            <a:pathLst>
              <a:path w="238125" h="190500">
                <a:moveTo>
                  <a:pt x="119063" y="5953"/>
                </a:moveTo>
                <a:cubicBezTo>
                  <a:pt x="140419" y="5953"/>
                  <a:pt x="157758" y="23292"/>
                  <a:pt x="157758" y="44648"/>
                </a:cubicBezTo>
                <a:cubicBezTo>
                  <a:pt x="157758" y="66005"/>
                  <a:pt x="140419" y="83344"/>
                  <a:pt x="119063" y="83344"/>
                </a:cubicBezTo>
                <a:cubicBezTo>
                  <a:pt x="97706" y="83344"/>
                  <a:pt x="80367" y="66005"/>
                  <a:pt x="80367" y="44648"/>
                </a:cubicBezTo>
                <a:cubicBezTo>
                  <a:pt x="80367" y="23292"/>
                  <a:pt x="97706" y="5953"/>
                  <a:pt x="119063" y="5953"/>
                </a:cubicBezTo>
                <a:close/>
                <a:moveTo>
                  <a:pt x="35719" y="32742"/>
                </a:moveTo>
                <a:cubicBezTo>
                  <a:pt x="50504" y="32742"/>
                  <a:pt x="62508" y="44746"/>
                  <a:pt x="62508" y="59531"/>
                </a:cubicBezTo>
                <a:cubicBezTo>
                  <a:pt x="62508" y="74317"/>
                  <a:pt x="50504" y="86320"/>
                  <a:pt x="35719" y="86320"/>
                </a:cubicBezTo>
                <a:cubicBezTo>
                  <a:pt x="20933" y="86320"/>
                  <a:pt x="8930" y="74317"/>
                  <a:pt x="8930" y="59531"/>
                </a:cubicBezTo>
                <a:cubicBezTo>
                  <a:pt x="8930" y="44746"/>
                  <a:pt x="20933" y="32742"/>
                  <a:pt x="35719" y="32742"/>
                </a:cubicBezTo>
                <a:close/>
                <a:moveTo>
                  <a:pt x="0" y="154781"/>
                </a:moveTo>
                <a:cubicBezTo>
                  <a:pt x="0" y="128476"/>
                  <a:pt x="21320" y="107156"/>
                  <a:pt x="47625" y="107156"/>
                </a:cubicBezTo>
                <a:cubicBezTo>
                  <a:pt x="52388" y="107156"/>
                  <a:pt x="57001" y="107863"/>
                  <a:pt x="61354" y="109165"/>
                </a:cubicBezTo>
                <a:cubicBezTo>
                  <a:pt x="49113" y="122858"/>
                  <a:pt x="41672" y="140940"/>
                  <a:pt x="41672" y="160734"/>
                </a:cubicBezTo>
                <a:lnTo>
                  <a:pt x="41672" y="166688"/>
                </a:lnTo>
                <a:cubicBezTo>
                  <a:pt x="41672" y="170929"/>
                  <a:pt x="42565" y="174947"/>
                  <a:pt x="44165" y="178594"/>
                </a:cubicBezTo>
                <a:lnTo>
                  <a:pt x="11906" y="178594"/>
                </a:lnTo>
                <a:cubicBezTo>
                  <a:pt x="5321" y="178594"/>
                  <a:pt x="0" y="173273"/>
                  <a:pt x="0" y="166688"/>
                </a:cubicBezTo>
                <a:lnTo>
                  <a:pt x="0" y="154781"/>
                </a:lnTo>
                <a:close/>
                <a:moveTo>
                  <a:pt x="193960" y="178594"/>
                </a:moveTo>
                <a:cubicBezTo>
                  <a:pt x="195560" y="174947"/>
                  <a:pt x="196453" y="170929"/>
                  <a:pt x="196453" y="166688"/>
                </a:cubicBezTo>
                <a:lnTo>
                  <a:pt x="196453" y="160734"/>
                </a:lnTo>
                <a:cubicBezTo>
                  <a:pt x="196453" y="140940"/>
                  <a:pt x="189012" y="122858"/>
                  <a:pt x="176771" y="109165"/>
                </a:cubicBezTo>
                <a:cubicBezTo>
                  <a:pt x="181124" y="107863"/>
                  <a:pt x="185738" y="107156"/>
                  <a:pt x="190500" y="107156"/>
                </a:cubicBezTo>
                <a:cubicBezTo>
                  <a:pt x="216805" y="107156"/>
                  <a:pt x="238125" y="128476"/>
                  <a:pt x="238125" y="154781"/>
                </a:cubicBezTo>
                <a:lnTo>
                  <a:pt x="238125" y="166688"/>
                </a:lnTo>
                <a:cubicBezTo>
                  <a:pt x="238125" y="173273"/>
                  <a:pt x="232804" y="178594"/>
                  <a:pt x="226219" y="178594"/>
                </a:cubicBezTo>
                <a:lnTo>
                  <a:pt x="193960" y="178594"/>
                </a:lnTo>
                <a:close/>
                <a:moveTo>
                  <a:pt x="175617" y="59531"/>
                </a:moveTo>
                <a:cubicBezTo>
                  <a:pt x="175617" y="44746"/>
                  <a:pt x="187621" y="32742"/>
                  <a:pt x="202406" y="32742"/>
                </a:cubicBezTo>
                <a:cubicBezTo>
                  <a:pt x="217192" y="32742"/>
                  <a:pt x="229195" y="44746"/>
                  <a:pt x="229195" y="59531"/>
                </a:cubicBezTo>
                <a:cubicBezTo>
                  <a:pt x="229195" y="74317"/>
                  <a:pt x="217192" y="86320"/>
                  <a:pt x="202406" y="86320"/>
                </a:cubicBezTo>
                <a:cubicBezTo>
                  <a:pt x="187621" y="86320"/>
                  <a:pt x="175617" y="74317"/>
                  <a:pt x="175617" y="59531"/>
                </a:cubicBezTo>
                <a:close/>
                <a:moveTo>
                  <a:pt x="59531" y="160734"/>
                </a:moveTo>
                <a:cubicBezTo>
                  <a:pt x="59531" y="127843"/>
                  <a:pt x="86171" y="101203"/>
                  <a:pt x="119063" y="101203"/>
                </a:cubicBezTo>
                <a:cubicBezTo>
                  <a:pt x="151954" y="101203"/>
                  <a:pt x="178594" y="127843"/>
                  <a:pt x="178594" y="160734"/>
                </a:cubicBezTo>
                <a:lnTo>
                  <a:pt x="178594" y="166688"/>
                </a:lnTo>
                <a:cubicBezTo>
                  <a:pt x="178594" y="173273"/>
                  <a:pt x="173273" y="178594"/>
                  <a:pt x="166688" y="178594"/>
                </a:cubicBezTo>
                <a:lnTo>
                  <a:pt x="71438" y="178594"/>
                </a:lnTo>
                <a:cubicBezTo>
                  <a:pt x="64852" y="178594"/>
                  <a:pt x="59531" y="173273"/>
                  <a:pt x="59531" y="166688"/>
                </a:cubicBezTo>
                <a:lnTo>
                  <a:pt x="59531" y="160734"/>
                </a:lnTo>
                <a:close/>
              </a:path>
            </a:pathLst>
          </a:custGeom>
          <a:solidFill>
            <a:srgbClr val="C5A572"/>
          </a:solidFill>
          <a:ln/>
        </p:spPr>
      </p:sp>
      <p:sp>
        <p:nvSpPr>
          <p:cNvPr id="22" name="Text 20"/>
          <p:cNvSpPr/>
          <p:nvPr/>
        </p:nvSpPr>
        <p:spPr>
          <a:xfrm>
            <a:off x="1257300" y="3976687"/>
            <a:ext cx="46101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Board &amp; Committee Structures</a:t>
            </a:r>
            <a:endParaRPr lang="en-US" sz="1600" dirty="0"/>
          </a:p>
        </p:txBody>
      </p:sp>
      <p:sp>
        <p:nvSpPr>
          <p:cNvPr id="23" name="Text 21"/>
          <p:cNvSpPr/>
          <p:nvPr/>
        </p:nvSpPr>
        <p:spPr>
          <a:xfrm>
            <a:off x="1257300" y="4319588"/>
            <a:ext cx="4591050" cy="495300"/>
          </a:xfrm>
          <a:prstGeom prst="rect">
            <a:avLst/>
          </a:prstGeom>
          <a:noFill/>
          <a:ln/>
        </p:spPr>
        <p:txBody>
          <a:bodyPr wrap="square" lIns="0" tIns="0" rIns="0" bIns="0" rtlCol="0" anchor="ctr"/>
          <a:lstStyle/>
          <a:p>
            <a:pPr>
              <a:lnSpc>
                <a:spcPct val="140000"/>
              </a:lnSpc>
            </a:pPr>
            <a:r>
              <a:rPr lang="en-US" sz="1200" dirty="0">
                <a:solidFill>
                  <a:srgbClr val="2D3748">
                    <a:alpha val="80000"/>
                  </a:srgbClr>
                </a:solidFill>
                <a:latin typeface="Quattrocento Sans" pitchFamily="34" charset="0"/>
                <a:ea typeface="Quattrocento Sans" pitchFamily="34" charset="-122"/>
                <a:cs typeface="Quattrocento Sans" pitchFamily="34" charset="-120"/>
              </a:rPr>
              <a:t>Examination of Board composition, executive leadership continuity, Audit Committee oversight, and CSR &amp; Sustainability initiatives.</a:t>
            </a:r>
            <a:endParaRPr lang="en-US" sz="1600" dirty="0"/>
          </a:p>
        </p:txBody>
      </p:sp>
      <p:sp>
        <p:nvSpPr>
          <p:cNvPr id="24" name="Shape 22"/>
          <p:cNvSpPr/>
          <p:nvPr/>
        </p:nvSpPr>
        <p:spPr>
          <a:xfrm>
            <a:off x="6210300" y="3438525"/>
            <a:ext cx="5600700" cy="2066925"/>
          </a:xfrm>
          <a:custGeom>
            <a:avLst/>
            <a:gdLst/>
            <a:ahLst/>
            <a:cxnLst/>
            <a:rect l="l" t="t" r="r" b="b"/>
            <a:pathLst>
              <a:path w="5600700" h="2066925">
                <a:moveTo>
                  <a:pt x="38100" y="0"/>
                </a:moveTo>
                <a:lnTo>
                  <a:pt x="5448306" y="0"/>
                </a:lnTo>
                <a:cubicBezTo>
                  <a:pt x="5532471" y="0"/>
                  <a:pt x="5600700" y="68229"/>
                  <a:pt x="5600700" y="152394"/>
                </a:cubicBezTo>
                <a:lnTo>
                  <a:pt x="5600700" y="1914531"/>
                </a:lnTo>
                <a:cubicBezTo>
                  <a:pt x="5600700" y="1998696"/>
                  <a:pt x="5532471" y="2066925"/>
                  <a:pt x="5448306" y="2066925"/>
                </a:cubicBezTo>
                <a:lnTo>
                  <a:pt x="38100" y="2066925"/>
                </a:lnTo>
                <a:cubicBezTo>
                  <a:pt x="17072" y="2066925"/>
                  <a:pt x="0" y="2049853"/>
                  <a:pt x="0" y="2028825"/>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5" name="Shape 23"/>
          <p:cNvSpPr/>
          <p:nvPr/>
        </p:nvSpPr>
        <p:spPr>
          <a:xfrm>
            <a:off x="6210300" y="3438525"/>
            <a:ext cx="38100" cy="2066925"/>
          </a:xfrm>
          <a:custGeom>
            <a:avLst/>
            <a:gdLst/>
            <a:ahLst/>
            <a:cxnLst/>
            <a:rect l="l" t="t" r="r" b="b"/>
            <a:pathLst>
              <a:path w="38100" h="2066925">
                <a:moveTo>
                  <a:pt x="38100" y="0"/>
                </a:moveTo>
                <a:lnTo>
                  <a:pt x="38100" y="0"/>
                </a:lnTo>
                <a:lnTo>
                  <a:pt x="38100" y="2066925"/>
                </a:lnTo>
                <a:lnTo>
                  <a:pt x="38100" y="2066925"/>
                </a:lnTo>
                <a:cubicBezTo>
                  <a:pt x="17072" y="2066925"/>
                  <a:pt x="0" y="2049853"/>
                  <a:pt x="0" y="2028825"/>
                </a:cubicBezTo>
                <a:lnTo>
                  <a:pt x="0" y="38100"/>
                </a:lnTo>
                <a:cubicBezTo>
                  <a:pt x="0" y="17072"/>
                  <a:pt x="17072" y="0"/>
                  <a:pt x="38100" y="0"/>
                </a:cubicBezTo>
                <a:close/>
              </a:path>
            </a:pathLst>
          </a:custGeom>
          <a:solidFill>
            <a:srgbClr val="1E3A5F"/>
          </a:solidFill>
          <a:ln/>
        </p:spPr>
      </p:sp>
      <p:sp>
        <p:nvSpPr>
          <p:cNvPr id="26" name="Shape 24"/>
          <p:cNvSpPr/>
          <p:nvPr/>
        </p:nvSpPr>
        <p:spPr>
          <a:xfrm>
            <a:off x="6457950" y="3852863"/>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1E3A5F">
              <a:alpha val="10196"/>
            </a:srgbClr>
          </a:solidFill>
          <a:ln/>
        </p:spPr>
      </p:sp>
      <p:sp>
        <p:nvSpPr>
          <p:cNvPr id="27" name="Shape 25"/>
          <p:cNvSpPr/>
          <p:nvPr/>
        </p:nvSpPr>
        <p:spPr>
          <a:xfrm>
            <a:off x="6591300" y="3986213"/>
            <a:ext cx="190500" cy="190500"/>
          </a:xfrm>
          <a:custGeom>
            <a:avLst/>
            <a:gdLst/>
            <a:ahLst/>
            <a:cxnLst/>
            <a:rect l="l" t="t" r="r" b="b"/>
            <a:pathLst>
              <a:path w="190500" h="190500">
                <a:moveTo>
                  <a:pt x="95250" y="0"/>
                </a:moveTo>
                <a:cubicBezTo>
                  <a:pt x="96962" y="0"/>
                  <a:pt x="98673" y="372"/>
                  <a:pt x="100236" y="1079"/>
                </a:cubicBezTo>
                <a:lnTo>
                  <a:pt x="170334" y="30807"/>
                </a:lnTo>
                <a:cubicBezTo>
                  <a:pt x="178519" y="34268"/>
                  <a:pt x="184621" y="42342"/>
                  <a:pt x="184584" y="52090"/>
                </a:cubicBezTo>
                <a:cubicBezTo>
                  <a:pt x="184398" y="88999"/>
                  <a:pt x="169218" y="156530"/>
                  <a:pt x="105110" y="187226"/>
                </a:cubicBezTo>
                <a:cubicBezTo>
                  <a:pt x="98896" y="190202"/>
                  <a:pt x="91678" y="190202"/>
                  <a:pt x="85465" y="187226"/>
                </a:cubicBezTo>
                <a:cubicBezTo>
                  <a:pt x="21320" y="156530"/>
                  <a:pt x="6176" y="88999"/>
                  <a:pt x="5990" y="52090"/>
                </a:cubicBezTo>
                <a:cubicBezTo>
                  <a:pt x="5953" y="42342"/>
                  <a:pt x="12055" y="34268"/>
                  <a:pt x="20241" y="30807"/>
                </a:cubicBezTo>
                <a:lnTo>
                  <a:pt x="90301" y="1079"/>
                </a:lnTo>
                <a:cubicBezTo>
                  <a:pt x="91864" y="372"/>
                  <a:pt x="93538" y="0"/>
                  <a:pt x="95250" y="0"/>
                </a:cubicBezTo>
                <a:close/>
                <a:moveTo>
                  <a:pt x="95250" y="24854"/>
                </a:moveTo>
                <a:lnTo>
                  <a:pt x="95250" y="165534"/>
                </a:lnTo>
                <a:cubicBezTo>
                  <a:pt x="146596" y="140680"/>
                  <a:pt x="160400" y="85613"/>
                  <a:pt x="160734" y="52648"/>
                </a:cubicBezTo>
                <a:lnTo>
                  <a:pt x="95250" y="24892"/>
                </a:lnTo>
                <a:lnTo>
                  <a:pt x="95250" y="24892"/>
                </a:lnTo>
                <a:close/>
              </a:path>
            </a:pathLst>
          </a:custGeom>
          <a:solidFill>
            <a:srgbClr val="1E3A5F"/>
          </a:solidFill>
          <a:ln/>
        </p:spPr>
      </p:sp>
      <p:sp>
        <p:nvSpPr>
          <p:cNvPr id="28" name="Text 26"/>
          <p:cNvSpPr/>
          <p:nvPr/>
        </p:nvSpPr>
        <p:spPr>
          <a:xfrm>
            <a:off x="7067550" y="3852863"/>
            <a:ext cx="46101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Governance Compliance</a:t>
            </a:r>
            <a:endParaRPr lang="en-US" sz="1600" dirty="0"/>
          </a:p>
        </p:txBody>
      </p:sp>
      <p:sp>
        <p:nvSpPr>
          <p:cNvPr id="29" name="Text 27"/>
          <p:cNvSpPr/>
          <p:nvPr/>
        </p:nvSpPr>
        <p:spPr>
          <a:xfrm>
            <a:off x="7067550" y="4195763"/>
            <a:ext cx="4591050" cy="742950"/>
          </a:xfrm>
          <a:prstGeom prst="rect">
            <a:avLst/>
          </a:prstGeom>
          <a:noFill/>
          <a:ln/>
        </p:spPr>
        <p:txBody>
          <a:bodyPr wrap="square" lIns="0" tIns="0" rIns="0" bIns="0" rtlCol="0" anchor="ctr"/>
          <a:lstStyle/>
          <a:p>
            <a:pPr>
              <a:lnSpc>
                <a:spcPct val="140000"/>
              </a:lnSpc>
            </a:pPr>
            <a:r>
              <a:rPr lang="en-US" sz="1200" dirty="0">
                <a:solidFill>
                  <a:srgbClr val="2D3748">
                    <a:alpha val="80000"/>
                  </a:srgbClr>
                </a:solidFill>
                <a:latin typeface="Quattrocento Sans" pitchFamily="34" charset="0"/>
                <a:ea typeface="Quattrocento Sans" pitchFamily="34" charset="-122"/>
                <a:cs typeface="Quattrocento Sans" pitchFamily="34" charset="-120"/>
              </a:rPr>
              <a:t>Assessment of SEBI (LODR) compliance, DPE Guidelines adherence, whistle-blower mechanisms, and related party transaction protocols.</a:t>
            </a:r>
            <a:endParaRPr lang="en-US" sz="1600" dirty="0"/>
          </a:p>
        </p:txBody>
      </p:sp>
      <p:sp>
        <p:nvSpPr>
          <p:cNvPr id="30" name="Shape 28"/>
          <p:cNvSpPr/>
          <p:nvPr/>
        </p:nvSpPr>
        <p:spPr>
          <a:xfrm>
            <a:off x="385763" y="5662613"/>
            <a:ext cx="11420475" cy="809625"/>
          </a:xfrm>
          <a:custGeom>
            <a:avLst/>
            <a:gdLst/>
            <a:ahLst/>
            <a:cxnLst/>
            <a:rect l="l" t="t" r="r" b="b"/>
            <a:pathLst>
              <a:path w="11420475" h="809625">
                <a:moveTo>
                  <a:pt x="114303" y="0"/>
                </a:moveTo>
                <a:lnTo>
                  <a:pt x="11306172" y="0"/>
                </a:lnTo>
                <a:cubicBezTo>
                  <a:pt x="11369258" y="0"/>
                  <a:pt x="11420475" y="51217"/>
                  <a:pt x="11420475" y="114303"/>
                </a:cubicBezTo>
                <a:lnTo>
                  <a:pt x="11420475" y="695322"/>
                </a:lnTo>
                <a:cubicBezTo>
                  <a:pt x="11420475" y="758408"/>
                  <a:pt x="11369258" y="809625"/>
                  <a:pt x="11306172" y="809625"/>
                </a:cubicBezTo>
                <a:lnTo>
                  <a:pt x="114303" y="809625"/>
                </a:lnTo>
                <a:cubicBezTo>
                  <a:pt x="51217" y="809625"/>
                  <a:pt x="0" y="758408"/>
                  <a:pt x="0" y="695322"/>
                </a:cubicBezTo>
                <a:lnTo>
                  <a:pt x="0" y="114303"/>
                </a:lnTo>
                <a:cubicBezTo>
                  <a:pt x="0" y="51217"/>
                  <a:pt x="51217" y="0"/>
                  <a:pt x="114303" y="0"/>
                </a:cubicBezTo>
                <a:close/>
              </a:path>
            </a:pathLst>
          </a:custGeom>
          <a:solidFill>
            <a:srgbClr val="1E3A5F">
              <a:alpha val="5098"/>
            </a:srgbClr>
          </a:solidFill>
          <a:ln w="12700">
            <a:solidFill>
              <a:srgbClr val="1E3A5F">
                <a:alpha val="10196"/>
              </a:srgbClr>
            </a:solidFill>
            <a:prstDash val="solid"/>
          </a:ln>
        </p:spPr>
      </p:sp>
      <p:sp>
        <p:nvSpPr>
          <p:cNvPr id="31" name="Shape 29"/>
          <p:cNvSpPr/>
          <p:nvPr/>
        </p:nvSpPr>
        <p:spPr>
          <a:xfrm>
            <a:off x="561975" y="58674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66675" y="47625"/>
                </a:moveTo>
                <a:cubicBezTo>
                  <a:pt x="66675" y="42368"/>
                  <a:pt x="70943" y="38100"/>
                  <a:pt x="76200" y="38100"/>
                </a:cubicBezTo>
                <a:cubicBezTo>
                  <a:pt x="81457" y="38100"/>
                  <a:pt x="85725" y="42368"/>
                  <a:pt x="85725" y="47625"/>
                </a:cubicBezTo>
                <a:cubicBezTo>
                  <a:pt x="85725" y="52882"/>
                  <a:pt x="81457" y="57150"/>
                  <a:pt x="76200" y="57150"/>
                </a:cubicBezTo>
                <a:cubicBezTo>
                  <a:pt x="70943" y="57150"/>
                  <a:pt x="66675" y="52882"/>
                  <a:pt x="66675" y="47625"/>
                </a:cubicBezTo>
                <a:close/>
                <a:moveTo>
                  <a:pt x="64294" y="66675"/>
                </a:moveTo>
                <a:lnTo>
                  <a:pt x="78581" y="66675"/>
                </a:lnTo>
                <a:cubicBezTo>
                  <a:pt x="82540" y="66675"/>
                  <a:pt x="85725" y="69860"/>
                  <a:pt x="85725" y="73819"/>
                </a:cubicBezTo>
                <a:lnTo>
                  <a:pt x="85725" y="100013"/>
                </a:lnTo>
                <a:lnTo>
                  <a:pt x="88106" y="100013"/>
                </a:lnTo>
                <a:cubicBezTo>
                  <a:pt x="92065" y="100013"/>
                  <a:pt x="95250" y="103197"/>
                  <a:pt x="95250" y="107156"/>
                </a:cubicBezTo>
                <a:cubicBezTo>
                  <a:pt x="95250" y="111115"/>
                  <a:pt x="92065" y="114300"/>
                  <a:pt x="88106" y="114300"/>
                </a:cubicBezTo>
                <a:lnTo>
                  <a:pt x="64294" y="114300"/>
                </a:lnTo>
                <a:cubicBezTo>
                  <a:pt x="60335" y="114300"/>
                  <a:pt x="57150" y="111115"/>
                  <a:pt x="57150" y="107156"/>
                </a:cubicBezTo>
                <a:cubicBezTo>
                  <a:pt x="57150" y="103197"/>
                  <a:pt x="60335" y="100013"/>
                  <a:pt x="64294" y="100013"/>
                </a:cubicBezTo>
                <a:lnTo>
                  <a:pt x="71438" y="100013"/>
                </a:lnTo>
                <a:lnTo>
                  <a:pt x="71438" y="80962"/>
                </a:lnTo>
                <a:lnTo>
                  <a:pt x="64294" y="80962"/>
                </a:lnTo>
                <a:cubicBezTo>
                  <a:pt x="60335" y="80962"/>
                  <a:pt x="57150" y="77778"/>
                  <a:pt x="57150" y="73819"/>
                </a:cubicBezTo>
                <a:cubicBezTo>
                  <a:pt x="57150" y="69860"/>
                  <a:pt x="60335" y="66675"/>
                  <a:pt x="64294" y="66675"/>
                </a:cubicBezTo>
                <a:close/>
              </a:path>
            </a:pathLst>
          </a:custGeom>
          <a:solidFill>
            <a:srgbClr val="C5A572"/>
          </a:solidFill>
          <a:ln/>
        </p:spPr>
      </p:sp>
      <p:sp>
        <p:nvSpPr>
          <p:cNvPr id="32" name="Text 30"/>
          <p:cNvSpPr/>
          <p:nvPr/>
        </p:nvSpPr>
        <p:spPr>
          <a:xfrm>
            <a:off x="790575" y="5819775"/>
            <a:ext cx="10934700" cy="495300"/>
          </a:xfrm>
          <a:prstGeom prst="rect">
            <a:avLst/>
          </a:prstGeom>
          <a:noFill/>
          <a:ln/>
        </p:spPr>
        <p:txBody>
          <a:bodyPr wrap="square" lIns="0" tIns="0" rIns="0" bIns="0" rtlCol="0" anchor="ctr"/>
          <a:lstStyle/>
          <a:p>
            <a:pPr>
              <a:lnSpc>
                <a:spcPct val="140000"/>
              </a:lnSpc>
            </a:pPr>
            <a:r>
              <a:rPr lang="en-US" sz="1200" b="1" dirty="0">
                <a:solidFill>
                  <a:srgbClr val="1E3A5F"/>
                </a:solidFill>
                <a:latin typeface="Quattrocento Sans" pitchFamily="34" charset="0"/>
                <a:ea typeface="Quattrocento Sans" pitchFamily="34" charset="-122"/>
                <a:cs typeface="Quattrocento Sans" pitchFamily="34" charset="-120"/>
              </a:rPr>
              <a:t>Purpose:</a:t>
            </a:r>
            <a:r>
              <a:rPr lang="en-US" sz="1200" dirty="0">
                <a:solidFill>
                  <a:srgbClr val="2D3748"/>
                </a:solidFill>
                <a:latin typeface="Quattrocento Sans" pitchFamily="34" charset="0"/>
                <a:ea typeface="Quattrocento Sans" pitchFamily="34" charset="-122"/>
                <a:cs typeface="Quattrocento Sans" pitchFamily="34" charset="-120"/>
              </a:rPr>
              <a:t> This comparative analysis provides stakeholders with insights into RVNL's audit quality, governance robustness, and leadership stability during its transition to Navratna CPSE status.</a:t>
            </a:r>
            <a:endParaRPr lang="en-US" sz="1600"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47688" y="552450"/>
            <a:ext cx="200025" cy="228600"/>
          </a:xfrm>
          <a:custGeom>
            <a:avLst/>
            <a:gdLst/>
            <a:ahLst/>
            <a:cxnLst/>
            <a:rect l="l" t="t" r="r" b="b"/>
            <a:pathLst>
              <a:path w="200025" h="228600">
                <a:moveTo>
                  <a:pt x="100013" y="110728"/>
                </a:moveTo>
                <a:cubicBezTo>
                  <a:pt x="70442" y="110728"/>
                  <a:pt x="46434" y="86721"/>
                  <a:pt x="46434" y="57150"/>
                </a:cubicBezTo>
                <a:cubicBezTo>
                  <a:pt x="46434" y="27579"/>
                  <a:pt x="70442" y="3572"/>
                  <a:pt x="100012" y="3572"/>
                </a:cubicBezTo>
                <a:cubicBezTo>
                  <a:pt x="129583" y="3572"/>
                  <a:pt x="153591" y="27579"/>
                  <a:pt x="153591" y="57150"/>
                </a:cubicBezTo>
                <a:cubicBezTo>
                  <a:pt x="153591" y="86721"/>
                  <a:pt x="129583" y="110728"/>
                  <a:pt x="100013" y="110728"/>
                </a:cubicBezTo>
                <a:close/>
                <a:moveTo>
                  <a:pt x="86395" y="135731"/>
                </a:moveTo>
                <a:lnTo>
                  <a:pt x="113630" y="135731"/>
                </a:lnTo>
                <a:cubicBezTo>
                  <a:pt x="117961" y="135731"/>
                  <a:pt x="121444" y="139214"/>
                  <a:pt x="121444" y="143545"/>
                </a:cubicBezTo>
                <a:cubicBezTo>
                  <a:pt x="121444" y="145420"/>
                  <a:pt x="120774" y="147206"/>
                  <a:pt x="119569" y="148635"/>
                </a:cubicBezTo>
                <a:lnTo>
                  <a:pt x="107335" y="162922"/>
                </a:lnTo>
                <a:lnTo>
                  <a:pt x="121176" y="214313"/>
                </a:lnTo>
                <a:lnTo>
                  <a:pt x="121444" y="214313"/>
                </a:lnTo>
                <a:lnTo>
                  <a:pt x="136892" y="152474"/>
                </a:lnTo>
                <a:cubicBezTo>
                  <a:pt x="137874" y="148590"/>
                  <a:pt x="141848" y="146224"/>
                  <a:pt x="145599" y="147652"/>
                </a:cubicBezTo>
                <a:cubicBezTo>
                  <a:pt x="173236" y="158189"/>
                  <a:pt x="192881" y="184978"/>
                  <a:pt x="192881" y="216322"/>
                </a:cubicBezTo>
                <a:cubicBezTo>
                  <a:pt x="192881" y="223064"/>
                  <a:pt x="187389" y="228555"/>
                  <a:pt x="180648" y="228555"/>
                </a:cubicBezTo>
                <a:lnTo>
                  <a:pt x="19377" y="228600"/>
                </a:lnTo>
                <a:cubicBezTo>
                  <a:pt x="12636" y="228600"/>
                  <a:pt x="7144" y="223108"/>
                  <a:pt x="7144" y="216366"/>
                </a:cubicBezTo>
                <a:cubicBezTo>
                  <a:pt x="7144" y="185023"/>
                  <a:pt x="26789" y="158234"/>
                  <a:pt x="54426" y="147697"/>
                </a:cubicBezTo>
                <a:cubicBezTo>
                  <a:pt x="58177" y="146268"/>
                  <a:pt x="62151" y="148635"/>
                  <a:pt x="63133" y="152519"/>
                </a:cubicBezTo>
                <a:lnTo>
                  <a:pt x="78581" y="214357"/>
                </a:lnTo>
                <a:lnTo>
                  <a:pt x="78849" y="214357"/>
                </a:lnTo>
                <a:lnTo>
                  <a:pt x="92690" y="162967"/>
                </a:lnTo>
                <a:lnTo>
                  <a:pt x="80456" y="148679"/>
                </a:lnTo>
                <a:cubicBezTo>
                  <a:pt x="79251" y="147251"/>
                  <a:pt x="78581" y="145465"/>
                  <a:pt x="78581" y="143589"/>
                </a:cubicBezTo>
                <a:cubicBezTo>
                  <a:pt x="78581" y="139258"/>
                  <a:pt x="82064" y="135776"/>
                  <a:pt x="86395" y="135776"/>
                </a:cubicBezTo>
                <a:close/>
              </a:path>
            </a:pathLst>
          </a:custGeom>
          <a:solidFill>
            <a:srgbClr val="C5A572"/>
          </a:solidFill>
          <a:ln/>
        </p:spPr>
      </p:sp>
      <p:sp>
        <p:nvSpPr>
          <p:cNvPr id="4" name="Text 2"/>
          <p:cNvSpPr/>
          <p:nvPr/>
        </p:nvSpPr>
        <p:spPr>
          <a:xfrm>
            <a:off x="1066800" y="381000"/>
            <a:ext cx="6162675"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Auditor Information</a:t>
            </a:r>
            <a:endParaRPr lang="en-US" sz="1600" dirty="0"/>
          </a:p>
        </p:txBody>
      </p:sp>
      <p:sp>
        <p:nvSpPr>
          <p:cNvPr id="5" name="Text 3"/>
          <p:cNvSpPr/>
          <p:nvPr/>
        </p:nvSpPr>
        <p:spPr>
          <a:xfrm>
            <a:off x="1066800" y="571500"/>
            <a:ext cx="6267450"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Statutory Auditor &amp; Engagement Partner</a:t>
            </a:r>
            <a:endParaRPr lang="en-US" sz="1600" dirty="0"/>
          </a:p>
        </p:txBody>
      </p:sp>
      <p:sp>
        <p:nvSpPr>
          <p:cNvPr id="6" name="Shape 4"/>
          <p:cNvSpPr/>
          <p:nvPr/>
        </p:nvSpPr>
        <p:spPr>
          <a:xfrm>
            <a:off x="381000" y="1162050"/>
            <a:ext cx="5619750" cy="4286250"/>
          </a:xfrm>
          <a:custGeom>
            <a:avLst/>
            <a:gdLst/>
            <a:ahLst/>
            <a:cxnLst/>
            <a:rect l="l" t="t" r="r" b="b"/>
            <a:pathLst>
              <a:path w="5619750" h="4286250">
                <a:moveTo>
                  <a:pt x="38100" y="0"/>
                </a:moveTo>
                <a:lnTo>
                  <a:pt x="5581650" y="0"/>
                </a:lnTo>
                <a:cubicBezTo>
                  <a:pt x="5602678" y="0"/>
                  <a:pt x="5619750" y="17072"/>
                  <a:pt x="5619750" y="38100"/>
                </a:cubicBezTo>
                <a:lnTo>
                  <a:pt x="5619750" y="4133831"/>
                </a:lnTo>
                <a:cubicBezTo>
                  <a:pt x="5619750" y="4218010"/>
                  <a:pt x="5551510" y="4286250"/>
                  <a:pt x="5467331" y="4286250"/>
                </a:cubicBezTo>
                <a:lnTo>
                  <a:pt x="152419" y="4286250"/>
                </a:lnTo>
                <a:cubicBezTo>
                  <a:pt x="68240" y="4286250"/>
                  <a:pt x="0" y="4218010"/>
                  <a:pt x="0" y="4133831"/>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381000" y="1162050"/>
            <a:ext cx="5619750" cy="38100"/>
          </a:xfrm>
          <a:custGeom>
            <a:avLst/>
            <a:gdLst/>
            <a:ahLst/>
            <a:cxnLst/>
            <a:rect l="l" t="t" r="r" b="b"/>
            <a:pathLst>
              <a:path w="5619750" h="38100">
                <a:moveTo>
                  <a:pt x="38100" y="0"/>
                </a:moveTo>
                <a:lnTo>
                  <a:pt x="5581650" y="0"/>
                </a:lnTo>
                <a:cubicBezTo>
                  <a:pt x="5602678" y="0"/>
                  <a:pt x="5619750" y="17072"/>
                  <a:pt x="5619750" y="38100"/>
                </a:cubicBezTo>
                <a:lnTo>
                  <a:pt x="5619750" y="38100"/>
                </a:lnTo>
                <a:lnTo>
                  <a:pt x="0" y="38100"/>
                </a:lnTo>
                <a:lnTo>
                  <a:pt x="0" y="38100"/>
                </a:lnTo>
                <a:cubicBezTo>
                  <a:pt x="0" y="17072"/>
                  <a:pt x="17072" y="0"/>
                  <a:pt x="38100" y="0"/>
                </a:cubicBezTo>
                <a:close/>
              </a:path>
            </a:pathLst>
          </a:custGeom>
          <a:solidFill>
            <a:srgbClr val="5A7A96"/>
          </a:solidFill>
          <a:ln/>
        </p:spPr>
      </p:sp>
      <p:sp>
        <p:nvSpPr>
          <p:cNvPr id="8" name="Shape 6"/>
          <p:cNvSpPr/>
          <p:nvPr/>
        </p:nvSpPr>
        <p:spPr>
          <a:xfrm>
            <a:off x="571500" y="1371600"/>
            <a:ext cx="457200" cy="457200"/>
          </a:xfrm>
          <a:custGeom>
            <a:avLst/>
            <a:gdLst/>
            <a:ahLst/>
            <a:cxnLst/>
            <a:rect l="l" t="t" r="r" b="b"/>
            <a:pathLst>
              <a:path w="457200" h="457200">
                <a:moveTo>
                  <a:pt x="228600" y="0"/>
                </a:moveTo>
                <a:lnTo>
                  <a:pt x="228600" y="0"/>
                </a:lnTo>
                <a:cubicBezTo>
                  <a:pt x="354768" y="0"/>
                  <a:pt x="457200" y="102432"/>
                  <a:pt x="457200" y="228600"/>
                </a:cubicBezTo>
                <a:lnTo>
                  <a:pt x="457200" y="228600"/>
                </a:lnTo>
                <a:cubicBezTo>
                  <a:pt x="457200" y="354768"/>
                  <a:pt x="354768" y="457200"/>
                  <a:pt x="228600" y="457200"/>
                </a:cubicBezTo>
                <a:lnTo>
                  <a:pt x="228600" y="457200"/>
                </a:lnTo>
                <a:cubicBezTo>
                  <a:pt x="102432" y="457200"/>
                  <a:pt x="0" y="354768"/>
                  <a:pt x="0" y="228600"/>
                </a:cubicBezTo>
                <a:lnTo>
                  <a:pt x="0" y="228600"/>
                </a:lnTo>
                <a:cubicBezTo>
                  <a:pt x="0" y="102432"/>
                  <a:pt x="102432" y="0"/>
                  <a:pt x="228600" y="0"/>
                </a:cubicBezTo>
                <a:close/>
              </a:path>
            </a:pathLst>
          </a:custGeom>
          <a:solidFill>
            <a:srgbClr val="5A7A96"/>
          </a:solidFill>
          <a:ln/>
        </p:spPr>
      </p:sp>
      <p:sp>
        <p:nvSpPr>
          <p:cNvPr id="9" name="Text 7"/>
          <p:cNvSpPr/>
          <p:nvPr/>
        </p:nvSpPr>
        <p:spPr>
          <a:xfrm>
            <a:off x="528638" y="1371600"/>
            <a:ext cx="542925" cy="457200"/>
          </a:xfrm>
          <a:prstGeom prst="rect">
            <a:avLst/>
          </a:prstGeom>
          <a:noFill/>
          <a:ln/>
        </p:spPr>
        <p:txBody>
          <a:bodyPr wrap="square" lIns="0" tIns="0" rIns="0" bIns="0" rtlCol="0" anchor="ctr"/>
          <a:lstStyle/>
          <a:p>
            <a:pPr algn="ctr">
              <a:lnSpc>
                <a:spcPct val="130000"/>
              </a:lnSpc>
            </a:pPr>
            <a:r>
              <a:rPr lang="en-US" sz="1350" b="1" dirty="0">
                <a:solidFill>
                  <a:srgbClr val="FFFFFF"/>
                </a:solidFill>
                <a:latin typeface="Quattrocento Sans" pitchFamily="34" charset="0"/>
                <a:ea typeface="Quattrocento Sans" pitchFamily="34" charset="-122"/>
                <a:cs typeface="Quattrocento Sans" pitchFamily="34" charset="-120"/>
              </a:rPr>
              <a:t>FY24</a:t>
            </a:r>
            <a:endParaRPr lang="en-US" sz="1600" dirty="0"/>
          </a:p>
        </p:txBody>
      </p:sp>
      <p:sp>
        <p:nvSpPr>
          <p:cNvPr id="10" name="Text 8"/>
          <p:cNvSpPr/>
          <p:nvPr/>
        </p:nvSpPr>
        <p:spPr>
          <a:xfrm>
            <a:off x="1143000" y="1371600"/>
            <a:ext cx="21717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FY 2023-24 Auditor</a:t>
            </a:r>
            <a:endParaRPr lang="en-US" sz="1600" dirty="0"/>
          </a:p>
        </p:txBody>
      </p:sp>
      <p:sp>
        <p:nvSpPr>
          <p:cNvPr id="11" name="Text 9"/>
          <p:cNvSpPr/>
          <p:nvPr/>
        </p:nvSpPr>
        <p:spPr>
          <a:xfrm>
            <a:off x="1143000" y="1638300"/>
            <a:ext cx="2143125"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Reporting Period Ended March 2024</a:t>
            </a:r>
            <a:endParaRPr lang="en-US" sz="1600" dirty="0"/>
          </a:p>
        </p:txBody>
      </p:sp>
      <p:sp>
        <p:nvSpPr>
          <p:cNvPr id="12" name="Shape 10"/>
          <p:cNvSpPr/>
          <p:nvPr/>
        </p:nvSpPr>
        <p:spPr>
          <a:xfrm>
            <a:off x="571500" y="1981200"/>
            <a:ext cx="5238750" cy="1257300"/>
          </a:xfrm>
          <a:custGeom>
            <a:avLst/>
            <a:gdLst/>
            <a:ahLst/>
            <a:cxnLst/>
            <a:rect l="l" t="t" r="r" b="b"/>
            <a:pathLst>
              <a:path w="5238750" h="1257300">
                <a:moveTo>
                  <a:pt x="114301" y="0"/>
                </a:moveTo>
                <a:lnTo>
                  <a:pt x="5124449" y="0"/>
                </a:lnTo>
                <a:cubicBezTo>
                  <a:pt x="5187533" y="0"/>
                  <a:pt x="5238750" y="51217"/>
                  <a:pt x="5238750" y="114301"/>
                </a:cubicBezTo>
                <a:lnTo>
                  <a:pt x="5238750" y="1142999"/>
                </a:lnTo>
                <a:cubicBezTo>
                  <a:pt x="5238750" y="1206083"/>
                  <a:pt x="5187533" y="1257300"/>
                  <a:pt x="5124449" y="1257300"/>
                </a:cubicBezTo>
                <a:lnTo>
                  <a:pt x="114301" y="1257300"/>
                </a:lnTo>
                <a:cubicBezTo>
                  <a:pt x="51217" y="1257300"/>
                  <a:pt x="0" y="1206083"/>
                  <a:pt x="0" y="1142999"/>
                </a:cubicBezTo>
                <a:lnTo>
                  <a:pt x="0" y="114301"/>
                </a:lnTo>
                <a:cubicBezTo>
                  <a:pt x="0" y="51217"/>
                  <a:pt x="51217" y="0"/>
                  <a:pt x="114301" y="0"/>
                </a:cubicBezTo>
                <a:close/>
              </a:path>
            </a:pathLst>
          </a:custGeom>
          <a:solidFill>
            <a:srgbClr val="5A7A96">
              <a:alpha val="5098"/>
            </a:srgbClr>
          </a:solidFill>
          <a:ln/>
        </p:spPr>
      </p:sp>
      <p:sp>
        <p:nvSpPr>
          <p:cNvPr id="13" name="Shape 11"/>
          <p:cNvSpPr/>
          <p:nvPr/>
        </p:nvSpPr>
        <p:spPr>
          <a:xfrm>
            <a:off x="723900" y="2133600"/>
            <a:ext cx="114300" cy="152400"/>
          </a:xfrm>
          <a:custGeom>
            <a:avLst/>
            <a:gdLst/>
            <a:ahLst/>
            <a:cxnLst/>
            <a:rect l="l" t="t" r="r" b="b"/>
            <a:pathLst>
              <a:path w="114300" h="152400">
                <a:moveTo>
                  <a:pt x="19050" y="0"/>
                </a:moveTo>
                <a:cubicBezTo>
                  <a:pt x="8543" y="0"/>
                  <a:pt x="0" y="8543"/>
                  <a:pt x="0" y="19050"/>
                </a:cubicBezTo>
                <a:lnTo>
                  <a:pt x="0" y="133350"/>
                </a:lnTo>
                <a:cubicBezTo>
                  <a:pt x="0" y="143857"/>
                  <a:pt x="8543" y="152400"/>
                  <a:pt x="19050" y="152400"/>
                </a:cubicBezTo>
                <a:lnTo>
                  <a:pt x="95250" y="152400"/>
                </a:lnTo>
                <a:cubicBezTo>
                  <a:pt x="105757" y="152400"/>
                  <a:pt x="114300" y="143857"/>
                  <a:pt x="114300" y="133350"/>
                </a:cubicBezTo>
                <a:lnTo>
                  <a:pt x="114300" y="19050"/>
                </a:lnTo>
                <a:cubicBezTo>
                  <a:pt x="114300" y="8543"/>
                  <a:pt x="105757" y="0"/>
                  <a:pt x="95250" y="0"/>
                </a:cubicBezTo>
                <a:lnTo>
                  <a:pt x="19050" y="0"/>
                </a:lnTo>
                <a:close/>
                <a:moveTo>
                  <a:pt x="52388" y="104775"/>
                </a:moveTo>
                <a:lnTo>
                  <a:pt x="61912" y="104775"/>
                </a:lnTo>
                <a:cubicBezTo>
                  <a:pt x="67181" y="104775"/>
                  <a:pt x="71438" y="109031"/>
                  <a:pt x="71438" y="114300"/>
                </a:cubicBezTo>
                <a:lnTo>
                  <a:pt x="71438" y="138113"/>
                </a:lnTo>
                <a:lnTo>
                  <a:pt x="42863" y="138113"/>
                </a:lnTo>
                <a:lnTo>
                  <a:pt x="42863" y="114300"/>
                </a:lnTo>
                <a:cubicBezTo>
                  <a:pt x="42863" y="109031"/>
                  <a:pt x="47119" y="104775"/>
                  <a:pt x="52388" y="104775"/>
                </a:cubicBezTo>
                <a:close/>
                <a:moveTo>
                  <a:pt x="28575" y="33338"/>
                </a:moveTo>
                <a:cubicBezTo>
                  <a:pt x="28575" y="30718"/>
                  <a:pt x="30718" y="28575"/>
                  <a:pt x="33338" y="28575"/>
                </a:cubicBezTo>
                <a:lnTo>
                  <a:pt x="42863" y="28575"/>
                </a:lnTo>
                <a:cubicBezTo>
                  <a:pt x="45482" y="28575"/>
                  <a:pt x="47625" y="30718"/>
                  <a:pt x="47625" y="33338"/>
                </a:cubicBezTo>
                <a:lnTo>
                  <a:pt x="47625" y="42863"/>
                </a:lnTo>
                <a:cubicBezTo>
                  <a:pt x="47625" y="45482"/>
                  <a:pt x="45482" y="47625"/>
                  <a:pt x="42863" y="47625"/>
                </a:cubicBezTo>
                <a:lnTo>
                  <a:pt x="33338" y="47625"/>
                </a:lnTo>
                <a:cubicBezTo>
                  <a:pt x="30718" y="47625"/>
                  <a:pt x="28575" y="45482"/>
                  <a:pt x="28575" y="42863"/>
                </a:cubicBezTo>
                <a:lnTo>
                  <a:pt x="28575" y="33338"/>
                </a:lnTo>
                <a:close/>
                <a:moveTo>
                  <a:pt x="71438" y="28575"/>
                </a:moveTo>
                <a:lnTo>
                  <a:pt x="80962" y="28575"/>
                </a:lnTo>
                <a:cubicBezTo>
                  <a:pt x="83582" y="28575"/>
                  <a:pt x="85725" y="30718"/>
                  <a:pt x="85725" y="33338"/>
                </a:cubicBezTo>
                <a:lnTo>
                  <a:pt x="85725" y="42863"/>
                </a:lnTo>
                <a:cubicBezTo>
                  <a:pt x="85725" y="45482"/>
                  <a:pt x="83582" y="47625"/>
                  <a:pt x="80962" y="47625"/>
                </a:cubicBezTo>
                <a:lnTo>
                  <a:pt x="71438" y="47625"/>
                </a:lnTo>
                <a:cubicBezTo>
                  <a:pt x="68818" y="47625"/>
                  <a:pt x="66675" y="45482"/>
                  <a:pt x="66675" y="42863"/>
                </a:cubicBezTo>
                <a:lnTo>
                  <a:pt x="66675" y="33338"/>
                </a:lnTo>
                <a:cubicBezTo>
                  <a:pt x="66675" y="30718"/>
                  <a:pt x="68818" y="28575"/>
                  <a:pt x="71438" y="28575"/>
                </a:cubicBezTo>
                <a:close/>
                <a:moveTo>
                  <a:pt x="28575" y="71438"/>
                </a:moveTo>
                <a:cubicBezTo>
                  <a:pt x="28575" y="68818"/>
                  <a:pt x="30718" y="66675"/>
                  <a:pt x="33338" y="66675"/>
                </a:cubicBezTo>
                <a:lnTo>
                  <a:pt x="42863" y="66675"/>
                </a:lnTo>
                <a:cubicBezTo>
                  <a:pt x="45482" y="66675"/>
                  <a:pt x="47625" y="68818"/>
                  <a:pt x="47625" y="71438"/>
                </a:cubicBezTo>
                <a:lnTo>
                  <a:pt x="47625" y="80962"/>
                </a:lnTo>
                <a:cubicBezTo>
                  <a:pt x="47625" y="83582"/>
                  <a:pt x="45482" y="85725"/>
                  <a:pt x="42863" y="85725"/>
                </a:cubicBezTo>
                <a:lnTo>
                  <a:pt x="33338" y="85725"/>
                </a:lnTo>
                <a:cubicBezTo>
                  <a:pt x="30718" y="85725"/>
                  <a:pt x="28575" y="83582"/>
                  <a:pt x="28575" y="80962"/>
                </a:cubicBezTo>
                <a:lnTo>
                  <a:pt x="28575" y="71438"/>
                </a:lnTo>
                <a:close/>
                <a:moveTo>
                  <a:pt x="71438" y="66675"/>
                </a:moveTo>
                <a:lnTo>
                  <a:pt x="80962" y="66675"/>
                </a:lnTo>
                <a:cubicBezTo>
                  <a:pt x="83582" y="66675"/>
                  <a:pt x="85725" y="68818"/>
                  <a:pt x="85725" y="71438"/>
                </a:cubicBezTo>
                <a:lnTo>
                  <a:pt x="85725" y="80962"/>
                </a:lnTo>
                <a:cubicBezTo>
                  <a:pt x="85725" y="83582"/>
                  <a:pt x="83582" y="85725"/>
                  <a:pt x="80962" y="85725"/>
                </a:cubicBezTo>
                <a:lnTo>
                  <a:pt x="71438" y="85725"/>
                </a:lnTo>
                <a:cubicBezTo>
                  <a:pt x="68818" y="85725"/>
                  <a:pt x="66675" y="83582"/>
                  <a:pt x="66675" y="80962"/>
                </a:cubicBezTo>
                <a:lnTo>
                  <a:pt x="66675" y="71438"/>
                </a:lnTo>
                <a:cubicBezTo>
                  <a:pt x="66675" y="68818"/>
                  <a:pt x="68818" y="66675"/>
                  <a:pt x="71438" y="66675"/>
                </a:cubicBezTo>
                <a:close/>
              </a:path>
            </a:pathLst>
          </a:custGeom>
          <a:solidFill>
            <a:srgbClr val="5A7A96"/>
          </a:solidFill>
          <a:ln/>
        </p:spPr>
      </p:sp>
      <p:sp>
        <p:nvSpPr>
          <p:cNvPr id="14" name="Text 12"/>
          <p:cNvSpPr/>
          <p:nvPr/>
        </p:nvSpPr>
        <p:spPr>
          <a:xfrm>
            <a:off x="952500" y="2095500"/>
            <a:ext cx="7715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Audit Firm</a:t>
            </a:r>
            <a:endParaRPr lang="en-US" sz="1600" dirty="0"/>
          </a:p>
        </p:txBody>
      </p:sp>
      <p:sp>
        <p:nvSpPr>
          <p:cNvPr id="15" name="Text 13"/>
          <p:cNvSpPr/>
          <p:nvPr/>
        </p:nvSpPr>
        <p:spPr>
          <a:xfrm>
            <a:off x="685800" y="2400300"/>
            <a:ext cx="5086350" cy="228600"/>
          </a:xfrm>
          <a:prstGeom prst="rect">
            <a:avLst/>
          </a:prstGeom>
          <a:noFill/>
          <a:ln/>
        </p:spPr>
        <p:txBody>
          <a:bodyPr wrap="square" lIns="0" tIns="0" rIns="0" bIns="0" rtlCol="0" anchor="ctr"/>
          <a:lstStyle/>
          <a:p>
            <a:pPr>
              <a:lnSpc>
                <a:spcPct val="130000"/>
              </a:lnSpc>
            </a:pPr>
            <a:r>
              <a:rPr lang="en-US" sz="1200" b="1" dirty="0">
                <a:solidFill>
                  <a:srgbClr val="2D3748"/>
                </a:solidFill>
                <a:latin typeface="Quattrocento Sans" pitchFamily="34" charset="0"/>
                <a:ea typeface="Quattrocento Sans" pitchFamily="34" charset="-122"/>
                <a:cs typeface="Quattrocento Sans" pitchFamily="34" charset="-120"/>
              </a:rPr>
              <a:t>M/s Anil K. Goyal &amp; Associates</a:t>
            </a:r>
            <a:endParaRPr lang="en-US" sz="1600" dirty="0"/>
          </a:p>
        </p:txBody>
      </p:sp>
      <p:sp>
        <p:nvSpPr>
          <p:cNvPr id="16" name="Text 14"/>
          <p:cNvSpPr/>
          <p:nvPr/>
        </p:nvSpPr>
        <p:spPr>
          <a:xfrm>
            <a:off x="685800" y="2628900"/>
            <a:ext cx="5076825" cy="190500"/>
          </a:xfrm>
          <a:prstGeom prst="rect">
            <a:avLst/>
          </a:prstGeom>
          <a:noFill/>
          <a:ln/>
        </p:spPr>
        <p:txBody>
          <a:bodyPr wrap="square" lIns="0" tIns="0" rIns="0" bIns="0" rtlCol="0" anchor="ctr"/>
          <a:lstStyle/>
          <a:p>
            <a:pPr>
              <a:lnSpc>
                <a:spcPct val="120000"/>
              </a:lnSpc>
            </a:pPr>
            <a:r>
              <a:rPr lang="en-US" sz="1050" dirty="0">
                <a:solidFill>
                  <a:srgbClr val="2D3748">
                    <a:alpha val="70000"/>
                  </a:srgbClr>
                </a:solidFill>
                <a:latin typeface="Quattrocento Sans" pitchFamily="34" charset="0"/>
                <a:ea typeface="Quattrocento Sans" pitchFamily="34" charset="-122"/>
                <a:cs typeface="Quattrocento Sans" pitchFamily="34" charset="-120"/>
              </a:rPr>
              <a:t>Chartered Accountants</a:t>
            </a:r>
            <a:endParaRPr lang="en-US" sz="1600" dirty="0"/>
          </a:p>
        </p:txBody>
      </p:sp>
      <p:sp>
        <p:nvSpPr>
          <p:cNvPr id="17" name="Shape 15"/>
          <p:cNvSpPr/>
          <p:nvPr/>
        </p:nvSpPr>
        <p:spPr>
          <a:xfrm>
            <a:off x="685800" y="2895600"/>
            <a:ext cx="990600" cy="228600"/>
          </a:xfrm>
          <a:custGeom>
            <a:avLst/>
            <a:gdLst/>
            <a:ahLst/>
            <a:cxnLst/>
            <a:rect l="l" t="t" r="r" b="b"/>
            <a:pathLst>
              <a:path w="990600" h="228600">
                <a:moveTo>
                  <a:pt x="114300" y="0"/>
                </a:moveTo>
                <a:lnTo>
                  <a:pt x="876300" y="0"/>
                </a:lnTo>
                <a:cubicBezTo>
                  <a:pt x="939384" y="0"/>
                  <a:pt x="990600" y="51216"/>
                  <a:pt x="990600" y="114300"/>
                </a:cubicBezTo>
                <a:lnTo>
                  <a:pt x="990600" y="114300"/>
                </a:lnTo>
                <a:cubicBezTo>
                  <a:pt x="990600" y="177384"/>
                  <a:pt x="939384" y="228600"/>
                  <a:pt x="876300" y="228600"/>
                </a:cubicBezTo>
                <a:lnTo>
                  <a:pt x="114300" y="228600"/>
                </a:lnTo>
                <a:cubicBezTo>
                  <a:pt x="51216" y="228600"/>
                  <a:pt x="0" y="177384"/>
                  <a:pt x="0" y="114300"/>
                </a:cubicBezTo>
                <a:lnTo>
                  <a:pt x="0" y="114300"/>
                </a:lnTo>
                <a:cubicBezTo>
                  <a:pt x="0" y="51216"/>
                  <a:pt x="51216" y="0"/>
                  <a:pt x="114300" y="0"/>
                </a:cubicBezTo>
                <a:close/>
              </a:path>
            </a:pathLst>
          </a:custGeom>
          <a:solidFill>
            <a:srgbClr val="5A7A96">
              <a:alpha val="10196"/>
            </a:srgbClr>
          </a:solidFill>
          <a:ln/>
        </p:spPr>
      </p:sp>
      <p:sp>
        <p:nvSpPr>
          <p:cNvPr id="18" name="Text 16"/>
          <p:cNvSpPr/>
          <p:nvPr/>
        </p:nvSpPr>
        <p:spPr>
          <a:xfrm>
            <a:off x="647700" y="2819400"/>
            <a:ext cx="1047750" cy="228600"/>
          </a:xfrm>
          <a:prstGeom prst="rect">
            <a:avLst/>
          </a:prstGeom>
          <a:noFill/>
          <a:ln/>
        </p:spPr>
        <p:txBody>
          <a:bodyPr wrap="square" lIns="114300" tIns="38100" rIns="114300" bIns="38100" rtlCol="0" anchor="ctr"/>
          <a:lstStyle/>
          <a:p>
            <a:pPr>
              <a:lnSpc>
                <a:spcPct val="110000"/>
              </a:lnSpc>
            </a:pPr>
            <a:r>
              <a:rPr lang="en-US" sz="900" b="1" dirty="0">
                <a:solidFill>
                  <a:srgbClr val="5A7A96"/>
                </a:solidFill>
                <a:latin typeface="Quattrocento Sans" pitchFamily="34" charset="0"/>
                <a:ea typeface="Quattrocento Sans" pitchFamily="34" charset="-122"/>
                <a:cs typeface="Quattrocento Sans" pitchFamily="34" charset="-120"/>
              </a:rPr>
              <a:t>FRN: 004060N</a:t>
            </a:r>
            <a:endParaRPr lang="en-US" sz="1600" dirty="0"/>
          </a:p>
        </p:txBody>
      </p:sp>
      <p:sp>
        <p:nvSpPr>
          <p:cNvPr id="19" name="Shape 17"/>
          <p:cNvSpPr/>
          <p:nvPr/>
        </p:nvSpPr>
        <p:spPr>
          <a:xfrm>
            <a:off x="571500" y="3352800"/>
            <a:ext cx="5238750" cy="1066800"/>
          </a:xfrm>
          <a:custGeom>
            <a:avLst/>
            <a:gdLst/>
            <a:ahLst/>
            <a:cxnLst/>
            <a:rect l="l" t="t" r="r" b="b"/>
            <a:pathLst>
              <a:path w="5238750" h="1066800">
                <a:moveTo>
                  <a:pt x="114297" y="0"/>
                </a:moveTo>
                <a:lnTo>
                  <a:pt x="5124453" y="0"/>
                </a:lnTo>
                <a:cubicBezTo>
                  <a:pt x="5187578" y="0"/>
                  <a:pt x="5238750" y="51172"/>
                  <a:pt x="5238750" y="114297"/>
                </a:cubicBezTo>
                <a:lnTo>
                  <a:pt x="5238750" y="952503"/>
                </a:lnTo>
                <a:cubicBezTo>
                  <a:pt x="5238750" y="1015628"/>
                  <a:pt x="5187578" y="1066800"/>
                  <a:pt x="5124453" y="1066800"/>
                </a:cubicBezTo>
                <a:lnTo>
                  <a:pt x="114297" y="1066800"/>
                </a:lnTo>
                <a:cubicBezTo>
                  <a:pt x="51172" y="1066800"/>
                  <a:pt x="0" y="1015628"/>
                  <a:pt x="0" y="952503"/>
                </a:cubicBezTo>
                <a:lnTo>
                  <a:pt x="0" y="114297"/>
                </a:lnTo>
                <a:cubicBezTo>
                  <a:pt x="0" y="51172"/>
                  <a:pt x="51172" y="0"/>
                  <a:pt x="114297" y="0"/>
                </a:cubicBezTo>
                <a:close/>
              </a:path>
            </a:pathLst>
          </a:custGeom>
          <a:solidFill>
            <a:srgbClr val="5A7A96">
              <a:alpha val="5098"/>
            </a:srgbClr>
          </a:solidFill>
          <a:ln/>
        </p:spPr>
      </p:sp>
      <p:sp>
        <p:nvSpPr>
          <p:cNvPr id="20" name="Shape 18"/>
          <p:cNvSpPr/>
          <p:nvPr/>
        </p:nvSpPr>
        <p:spPr>
          <a:xfrm>
            <a:off x="685800" y="3505200"/>
            <a:ext cx="190500" cy="152400"/>
          </a:xfrm>
          <a:custGeom>
            <a:avLst/>
            <a:gdLst/>
            <a:ahLst/>
            <a:cxnLst/>
            <a:rect l="l" t="t" r="r" b="b"/>
            <a:pathLst>
              <a:path w="190500" h="152400">
                <a:moveTo>
                  <a:pt x="40481" y="38100"/>
                </a:moveTo>
                <a:cubicBezTo>
                  <a:pt x="40481" y="18386"/>
                  <a:pt x="56486" y="2381"/>
                  <a:pt x="76200" y="2381"/>
                </a:cubicBezTo>
                <a:cubicBezTo>
                  <a:pt x="95914" y="2381"/>
                  <a:pt x="111919" y="18386"/>
                  <a:pt x="111919" y="38100"/>
                </a:cubicBezTo>
                <a:cubicBezTo>
                  <a:pt x="111919" y="57814"/>
                  <a:pt x="95914" y="73819"/>
                  <a:pt x="76200" y="73819"/>
                </a:cubicBezTo>
                <a:cubicBezTo>
                  <a:pt x="56486" y="73819"/>
                  <a:pt x="40481" y="57814"/>
                  <a:pt x="40481" y="38100"/>
                </a:cubicBezTo>
                <a:close/>
                <a:moveTo>
                  <a:pt x="14288" y="143560"/>
                </a:moveTo>
                <a:cubicBezTo>
                  <a:pt x="14288" y="114240"/>
                  <a:pt x="38040" y="90488"/>
                  <a:pt x="67360" y="90488"/>
                </a:cubicBezTo>
                <a:lnTo>
                  <a:pt x="85040" y="90488"/>
                </a:lnTo>
                <a:cubicBezTo>
                  <a:pt x="114360" y="90488"/>
                  <a:pt x="138113" y="114240"/>
                  <a:pt x="138113" y="143560"/>
                </a:cubicBezTo>
                <a:cubicBezTo>
                  <a:pt x="138113" y="148441"/>
                  <a:pt x="134154" y="152400"/>
                  <a:pt x="129272" y="152400"/>
                </a:cubicBezTo>
                <a:lnTo>
                  <a:pt x="23128" y="152400"/>
                </a:lnTo>
                <a:cubicBezTo>
                  <a:pt x="18246" y="152400"/>
                  <a:pt x="14288" y="148441"/>
                  <a:pt x="14288" y="143560"/>
                </a:cubicBezTo>
                <a:close/>
                <a:moveTo>
                  <a:pt x="182285" y="39499"/>
                </a:moveTo>
                <a:lnTo>
                  <a:pt x="158472" y="77599"/>
                </a:lnTo>
                <a:cubicBezTo>
                  <a:pt x="157222" y="79593"/>
                  <a:pt x="155079" y="80843"/>
                  <a:pt x="152727" y="80962"/>
                </a:cubicBezTo>
                <a:cubicBezTo>
                  <a:pt x="150376" y="81082"/>
                  <a:pt x="148114" y="80010"/>
                  <a:pt x="146715" y="78105"/>
                </a:cubicBezTo>
                <a:lnTo>
                  <a:pt x="132427" y="59055"/>
                </a:lnTo>
                <a:cubicBezTo>
                  <a:pt x="130046" y="55900"/>
                  <a:pt x="130701" y="51435"/>
                  <a:pt x="133856" y="49054"/>
                </a:cubicBezTo>
                <a:cubicBezTo>
                  <a:pt x="137011" y="46673"/>
                  <a:pt x="141476" y="47327"/>
                  <a:pt x="143857" y="50483"/>
                </a:cubicBezTo>
                <a:lnTo>
                  <a:pt x="151894" y="61198"/>
                </a:lnTo>
                <a:lnTo>
                  <a:pt x="170170" y="31939"/>
                </a:lnTo>
                <a:cubicBezTo>
                  <a:pt x="172254" y="28605"/>
                  <a:pt x="176659" y="27563"/>
                  <a:pt x="180023" y="29676"/>
                </a:cubicBezTo>
                <a:cubicBezTo>
                  <a:pt x="183386" y="31790"/>
                  <a:pt x="184398" y="36165"/>
                  <a:pt x="182285" y="39529"/>
                </a:cubicBezTo>
                <a:close/>
              </a:path>
            </a:pathLst>
          </a:custGeom>
          <a:solidFill>
            <a:srgbClr val="5A7A96"/>
          </a:solidFill>
          <a:ln/>
        </p:spPr>
      </p:sp>
      <p:sp>
        <p:nvSpPr>
          <p:cNvPr id="21" name="Text 19"/>
          <p:cNvSpPr/>
          <p:nvPr/>
        </p:nvSpPr>
        <p:spPr>
          <a:xfrm>
            <a:off x="952500" y="3467100"/>
            <a:ext cx="14573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Engagement Partner</a:t>
            </a:r>
            <a:endParaRPr lang="en-US" sz="1600" dirty="0"/>
          </a:p>
        </p:txBody>
      </p:sp>
      <p:sp>
        <p:nvSpPr>
          <p:cNvPr id="22" name="Text 20"/>
          <p:cNvSpPr/>
          <p:nvPr/>
        </p:nvSpPr>
        <p:spPr>
          <a:xfrm>
            <a:off x="685800" y="3771900"/>
            <a:ext cx="5086350" cy="228600"/>
          </a:xfrm>
          <a:prstGeom prst="rect">
            <a:avLst/>
          </a:prstGeom>
          <a:noFill/>
          <a:ln/>
        </p:spPr>
        <p:txBody>
          <a:bodyPr wrap="square" lIns="0" tIns="0" rIns="0" bIns="0" rtlCol="0" anchor="ctr"/>
          <a:lstStyle/>
          <a:p>
            <a:pPr>
              <a:lnSpc>
                <a:spcPct val="130000"/>
              </a:lnSpc>
            </a:pPr>
            <a:r>
              <a:rPr lang="en-US" sz="1200" b="1" dirty="0">
                <a:solidFill>
                  <a:srgbClr val="2D3748"/>
                </a:solidFill>
                <a:latin typeface="Quattrocento Sans" pitchFamily="34" charset="0"/>
                <a:ea typeface="Quattrocento Sans" pitchFamily="34" charset="-122"/>
                <a:cs typeface="Quattrocento Sans" pitchFamily="34" charset="-120"/>
              </a:rPr>
              <a:t>CA Anil Kumar Goyal</a:t>
            </a:r>
            <a:endParaRPr lang="en-US" sz="1600" dirty="0"/>
          </a:p>
        </p:txBody>
      </p:sp>
      <p:sp>
        <p:nvSpPr>
          <p:cNvPr id="23" name="Shape 21"/>
          <p:cNvSpPr/>
          <p:nvPr/>
        </p:nvSpPr>
        <p:spPr>
          <a:xfrm>
            <a:off x="685800" y="4076700"/>
            <a:ext cx="962025" cy="228600"/>
          </a:xfrm>
          <a:custGeom>
            <a:avLst/>
            <a:gdLst/>
            <a:ahLst/>
            <a:cxnLst/>
            <a:rect l="l" t="t" r="r" b="b"/>
            <a:pathLst>
              <a:path w="962025" h="228600">
                <a:moveTo>
                  <a:pt x="114300" y="0"/>
                </a:moveTo>
                <a:lnTo>
                  <a:pt x="847725" y="0"/>
                </a:lnTo>
                <a:cubicBezTo>
                  <a:pt x="910809" y="0"/>
                  <a:pt x="962025" y="51216"/>
                  <a:pt x="962025" y="114300"/>
                </a:cubicBezTo>
                <a:lnTo>
                  <a:pt x="962025" y="114300"/>
                </a:lnTo>
                <a:cubicBezTo>
                  <a:pt x="962025" y="177384"/>
                  <a:pt x="910809" y="228600"/>
                  <a:pt x="847725" y="228600"/>
                </a:cubicBezTo>
                <a:lnTo>
                  <a:pt x="114300" y="228600"/>
                </a:lnTo>
                <a:cubicBezTo>
                  <a:pt x="51216" y="228600"/>
                  <a:pt x="0" y="177384"/>
                  <a:pt x="0" y="114300"/>
                </a:cubicBezTo>
                <a:lnTo>
                  <a:pt x="0" y="114300"/>
                </a:lnTo>
                <a:cubicBezTo>
                  <a:pt x="0" y="51216"/>
                  <a:pt x="51216" y="0"/>
                  <a:pt x="114300" y="0"/>
                </a:cubicBezTo>
                <a:close/>
              </a:path>
            </a:pathLst>
          </a:custGeom>
          <a:solidFill>
            <a:srgbClr val="5A7A96">
              <a:alpha val="10196"/>
            </a:srgbClr>
          </a:solidFill>
          <a:ln/>
        </p:spPr>
      </p:sp>
      <p:sp>
        <p:nvSpPr>
          <p:cNvPr id="24" name="Text 22"/>
          <p:cNvSpPr/>
          <p:nvPr/>
        </p:nvSpPr>
        <p:spPr>
          <a:xfrm>
            <a:off x="647700" y="4000500"/>
            <a:ext cx="1019175" cy="228600"/>
          </a:xfrm>
          <a:prstGeom prst="rect">
            <a:avLst/>
          </a:prstGeom>
          <a:noFill/>
          <a:ln/>
        </p:spPr>
        <p:txBody>
          <a:bodyPr wrap="square" lIns="114300" tIns="38100" rIns="114300" bIns="38100" rtlCol="0" anchor="ctr"/>
          <a:lstStyle/>
          <a:p>
            <a:pPr>
              <a:lnSpc>
                <a:spcPct val="110000"/>
              </a:lnSpc>
            </a:pPr>
            <a:r>
              <a:rPr lang="en-US" sz="900" b="1" dirty="0">
                <a:solidFill>
                  <a:srgbClr val="5A7A96"/>
                </a:solidFill>
                <a:latin typeface="Quattrocento Sans" pitchFamily="34" charset="0"/>
                <a:ea typeface="Quattrocento Sans" pitchFamily="34" charset="-122"/>
                <a:cs typeface="Quattrocento Sans" pitchFamily="34" charset="-120"/>
              </a:rPr>
              <a:t>M. No. 082498</a:t>
            </a:r>
            <a:endParaRPr lang="en-US" sz="1600" dirty="0"/>
          </a:p>
        </p:txBody>
      </p:sp>
      <p:sp>
        <p:nvSpPr>
          <p:cNvPr id="25" name="Shape 23"/>
          <p:cNvSpPr/>
          <p:nvPr/>
        </p:nvSpPr>
        <p:spPr>
          <a:xfrm>
            <a:off x="571500" y="4533900"/>
            <a:ext cx="5238750" cy="723900"/>
          </a:xfrm>
          <a:custGeom>
            <a:avLst/>
            <a:gdLst/>
            <a:ahLst/>
            <a:cxnLst/>
            <a:rect l="l" t="t" r="r" b="b"/>
            <a:pathLst>
              <a:path w="5238750" h="723900">
                <a:moveTo>
                  <a:pt x="114297" y="0"/>
                </a:moveTo>
                <a:lnTo>
                  <a:pt x="5124453" y="0"/>
                </a:lnTo>
                <a:cubicBezTo>
                  <a:pt x="5187578" y="0"/>
                  <a:pt x="5238750" y="51172"/>
                  <a:pt x="5238750" y="114297"/>
                </a:cubicBezTo>
                <a:lnTo>
                  <a:pt x="5238750" y="609603"/>
                </a:lnTo>
                <a:cubicBezTo>
                  <a:pt x="5238750" y="672728"/>
                  <a:pt x="5187578" y="723900"/>
                  <a:pt x="5124453" y="723900"/>
                </a:cubicBezTo>
                <a:lnTo>
                  <a:pt x="114297" y="723900"/>
                </a:lnTo>
                <a:cubicBezTo>
                  <a:pt x="51172" y="723900"/>
                  <a:pt x="0" y="672728"/>
                  <a:pt x="0" y="609603"/>
                </a:cubicBezTo>
                <a:lnTo>
                  <a:pt x="0" y="114297"/>
                </a:lnTo>
                <a:cubicBezTo>
                  <a:pt x="0" y="51172"/>
                  <a:pt x="51172" y="0"/>
                  <a:pt x="114297" y="0"/>
                </a:cubicBezTo>
                <a:close/>
              </a:path>
            </a:pathLst>
          </a:custGeom>
          <a:solidFill>
            <a:srgbClr val="5A7A96">
              <a:alpha val="5098"/>
            </a:srgbClr>
          </a:solidFill>
          <a:ln/>
        </p:spPr>
      </p:sp>
      <p:sp>
        <p:nvSpPr>
          <p:cNvPr id="26" name="Shape 24"/>
          <p:cNvSpPr/>
          <p:nvPr/>
        </p:nvSpPr>
        <p:spPr>
          <a:xfrm>
            <a:off x="714375" y="4686300"/>
            <a:ext cx="133350" cy="152400"/>
          </a:xfrm>
          <a:custGeom>
            <a:avLst/>
            <a:gdLst/>
            <a:ahLst/>
            <a:cxnLst/>
            <a:rect l="l" t="t" r="r" b="b"/>
            <a:pathLst>
              <a:path w="133350" h="152400">
                <a:moveTo>
                  <a:pt x="38100" y="0"/>
                </a:moveTo>
                <a:cubicBezTo>
                  <a:pt x="43369" y="0"/>
                  <a:pt x="47625" y="4256"/>
                  <a:pt x="47625" y="9525"/>
                </a:cubicBezTo>
                <a:lnTo>
                  <a:pt x="47625" y="19050"/>
                </a:lnTo>
                <a:lnTo>
                  <a:pt x="85725" y="19050"/>
                </a:lnTo>
                <a:lnTo>
                  <a:pt x="85725" y="9525"/>
                </a:lnTo>
                <a:cubicBezTo>
                  <a:pt x="85725" y="4256"/>
                  <a:pt x="89981" y="0"/>
                  <a:pt x="95250" y="0"/>
                </a:cubicBezTo>
                <a:cubicBezTo>
                  <a:pt x="100519" y="0"/>
                  <a:pt x="104775" y="4256"/>
                  <a:pt x="104775" y="9525"/>
                </a:cubicBezTo>
                <a:lnTo>
                  <a:pt x="104775" y="19050"/>
                </a:lnTo>
                <a:lnTo>
                  <a:pt x="114300" y="19050"/>
                </a:lnTo>
                <a:cubicBezTo>
                  <a:pt x="124807" y="19050"/>
                  <a:pt x="133350" y="27593"/>
                  <a:pt x="133350" y="38100"/>
                </a:cubicBezTo>
                <a:lnTo>
                  <a:pt x="133350" y="123825"/>
                </a:lnTo>
                <a:cubicBezTo>
                  <a:pt x="133350" y="134332"/>
                  <a:pt x="124807" y="142875"/>
                  <a:pt x="114300" y="142875"/>
                </a:cubicBezTo>
                <a:lnTo>
                  <a:pt x="19050" y="142875"/>
                </a:lnTo>
                <a:cubicBezTo>
                  <a:pt x="8543" y="142875"/>
                  <a:pt x="0" y="134332"/>
                  <a:pt x="0" y="123825"/>
                </a:cubicBezTo>
                <a:lnTo>
                  <a:pt x="0" y="38100"/>
                </a:lnTo>
                <a:cubicBezTo>
                  <a:pt x="0" y="27593"/>
                  <a:pt x="8543" y="19050"/>
                  <a:pt x="19050" y="19050"/>
                </a:cubicBezTo>
                <a:lnTo>
                  <a:pt x="28575" y="19050"/>
                </a:lnTo>
                <a:lnTo>
                  <a:pt x="28575" y="9525"/>
                </a:lnTo>
                <a:cubicBezTo>
                  <a:pt x="28575" y="4256"/>
                  <a:pt x="32831" y="0"/>
                  <a:pt x="38100" y="0"/>
                </a:cubicBezTo>
                <a:close/>
                <a:moveTo>
                  <a:pt x="91797" y="68074"/>
                </a:moveTo>
                <a:cubicBezTo>
                  <a:pt x="93881" y="64740"/>
                  <a:pt x="92869" y="60335"/>
                  <a:pt x="89535" y="58222"/>
                </a:cubicBezTo>
                <a:cubicBezTo>
                  <a:pt x="86201" y="56108"/>
                  <a:pt x="81796" y="57150"/>
                  <a:pt x="79683" y="60484"/>
                </a:cubicBezTo>
                <a:lnTo>
                  <a:pt x="61406" y="89743"/>
                </a:lnTo>
                <a:lnTo>
                  <a:pt x="53370" y="79028"/>
                </a:lnTo>
                <a:cubicBezTo>
                  <a:pt x="50989" y="75873"/>
                  <a:pt x="46524" y="75218"/>
                  <a:pt x="43369" y="77599"/>
                </a:cubicBezTo>
                <a:cubicBezTo>
                  <a:pt x="40213" y="79980"/>
                  <a:pt x="39559" y="84445"/>
                  <a:pt x="41940" y="87600"/>
                </a:cubicBezTo>
                <a:lnTo>
                  <a:pt x="56227" y="106650"/>
                </a:lnTo>
                <a:cubicBezTo>
                  <a:pt x="57626" y="108525"/>
                  <a:pt x="59888" y="109597"/>
                  <a:pt x="62240" y="109508"/>
                </a:cubicBezTo>
                <a:cubicBezTo>
                  <a:pt x="64591" y="109418"/>
                  <a:pt x="66735" y="108168"/>
                  <a:pt x="67985" y="106144"/>
                </a:cubicBezTo>
                <a:lnTo>
                  <a:pt x="91797" y="68044"/>
                </a:lnTo>
                <a:close/>
              </a:path>
            </a:pathLst>
          </a:custGeom>
          <a:solidFill>
            <a:srgbClr val="5A7A96"/>
          </a:solidFill>
          <a:ln/>
        </p:spPr>
      </p:sp>
      <p:sp>
        <p:nvSpPr>
          <p:cNvPr id="27" name="Text 25"/>
          <p:cNvSpPr/>
          <p:nvPr/>
        </p:nvSpPr>
        <p:spPr>
          <a:xfrm>
            <a:off x="952500" y="4648200"/>
            <a:ext cx="876300"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Report Date</a:t>
            </a:r>
            <a:endParaRPr lang="en-US" sz="1600" dirty="0"/>
          </a:p>
        </p:txBody>
      </p:sp>
      <p:sp>
        <p:nvSpPr>
          <p:cNvPr id="28" name="Text 26"/>
          <p:cNvSpPr/>
          <p:nvPr/>
        </p:nvSpPr>
        <p:spPr>
          <a:xfrm>
            <a:off x="685800" y="4914900"/>
            <a:ext cx="5086350" cy="228600"/>
          </a:xfrm>
          <a:prstGeom prst="rect">
            <a:avLst/>
          </a:prstGeom>
          <a:noFill/>
          <a:ln/>
        </p:spPr>
        <p:txBody>
          <a:bodyPr wrap="square" lIns="0" tIns="0" rIns="0" bIns="0" rtlCol="0" anchor="ctr"/>
          <a:lstStyle/>
          <a:p>
            <a:pPr>
              <a:lnSpc>
                <a:spcPct val="130000"/>
              </a:lnSpc>
            </a:pPr>
            <a:r>
              <a:rPr lang="en-US" sz="1200" dirty="0">
                <a:solidFill>
                  <a:srgbClr val="2D3748"/>
                </a:solidFill>
                <a:latin typeface="Quattrocento Sans" pitchFamily="34" charset="0"/>
                <a:ea typeface="Quattrocento Sans" pitchFamily="34" charset="-122"/>
                <a:cs typeface="Quattrocento Sans" pitchFamily="34" charset="-120"/>
              </a:rPr>
              <a:t>May 15, 2024</a:t>
            </a:r>
            <a:endParaRPr lang="en-US" sz="1600" dirty="0"/>
          </a:p>
        </p:txBody>
      </p:sp>
      <p:sp>
        <p:nvSpPr>
          <p:cNvPr id="29" name="Shape 27"/>
          <p:cNvSpPr/>
          <p:nvPr/>
        </p:nvSpPr>
        <p:spPr>
          <a:xfrm>
            <a:off x="6191250" y="1162050"/>
            <a:ext cx="5619750" cy="4286250"/>
          </a:xfrm>
          <a:custGeom>
            <a:avLst/>
            <a:gdLst/>
            <a:ahLst/>
            <a:cxnLst/>
            <a:rect l="l" t="t" r="r" b="b"/>
            <a:pathLst>
              <a:path w="5619750" h="4286250">
                <a:moveTo>
                  <a:pt x="38100" y="0"/>
                </a:moveTo>
                <a:lnTo>
                  <a:pt x="5581650" y="0"/>
                </a:lnTo>
                <a:cubicBezTo>
                  <a:pt x="5602678" y="0"/>
                  <a:pt x="5619750" y="17072"/>
                  <a:pt x="5619750" y="38100"/>
                </a:cubicBezTo>
                <a:lnTo>
                  <a:pt x="5619750" y="4133831"/>
                </a:lnTo>
                <a:cubicBezTo>
                  <a:pt x="5619750" y="4218010"/>
                  <a:pt x="5551510" y="4286250"/>
                  <a:pt x="5467331" y="4286250"/>
                </a:cubicBezTo>
                <a:lnTo>
                  <a:pt x="152419" y="4286250"/>
                </a:lnTo>
                <a:cubicBezTo>
                  <a:pt x="68240" y="4286250"/>
                  <a:pt x="0" y="4218010"/>
                  <a:pt x="0" y="4133831"/>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30" name="Shape 28"/>
          <p:cNvSpPr/>
          <p:nvPr/>
        </p:nvSpPr>
        <p:spPr>
          <a:xfrm>
            <a:off x="6191250" y="1162050"/>
            <a:ext cx="5619750" cy="38100"/>
          </a:xfrm>
          <a:custGeom>
            <a:avLst/>
            <a:gdLst/>
            <a:ahLst/>
            <a:cxnLst/>
            <a:rect l="l" t="t" r="r" b="b"/>
            <a:pathLst>
              <a:path w="5619750" h="38100">
                <a:moveTo>
                  <a:pt x="38100" y="0"/>
                </a:moveTo>
                <a:lnTo>
                  <a:pt x="5581650" y="0"/>
                </a:lnTo>
                <a:cubicBezTo>
                  <a:pt x="5602678" y="0"/>
                  <a:pt x="5619750" y="17072"/>
                  <a:pt x="5619750" y="38100"/>
                </a:cubicBezTo>
                <a:lnTo>
                  <a:pt x="5619750" y="38100"/>
                </a:lnTo>
                <a:lnTo>
                  <a:pt x="0" y="38100"/>
                </a:lnTo>
                <a:lnTo>
                  <a:pt x="0" y="38100"/>
                </a:lnTo>
                <a:cubicBezTo>
                  <a:pt x="0" y="17072"/>
                  <a:pt x="17072" y="0"/>
                  <a:pt x="38100" y="0"/>
                </a:cubicBezTo>
                <a:close/>
              </a:path>
            </a:pathLst>
          </a:custGeom>
          <a:solidFill>
            <a:srgbClr val="1E3A5F"/>
          </a:solidFill>
          <a:ln/>
        </p:spPr>
      </p:sp>
      <p:sp>
        <p:nvSpPr>
          <p:cNvPr id="31" name="Shape 29"/>
          <p:cNvSpPr/>
          <p:nvPr/>
        </p:nvSpPr>
        <p:spPr>
          <a:xfrm>
            <a:off x="6381750" y="1371600"/>
            <a:ext cx="457200" cy="457200"/>
          </a:xfrm>
          <a:custGeom>
            <a:avLst/>
            <a:gdLst/>
            <a:ahLst/>
            <a:cxnLst/>
            <a:rect l="l" t="t" r="r" b="b"/>
            <a:pathLst>
              <a:path w="457200" h="457200">
                <a:moveTo>
                  <a:pt x="228600" y="0"/>
                </a:moveTo>
                <a:lnTo>
                  <a:pt x="228600" y="0"/>
                </a:lnTo>
                <a:cubicBezTo>
                  <a:pt x="354768" y="0"/>
                  <a:pt x="457200" y="102432"/>
                  <a:pt x="457200" y="228600"/>
                </a:cubicBezTo>
                <a:lnTo>
                  <a:pt x="457200" y="228600"/>
                </a:lnTo>
                <a:cubicBezTo>
                  <a:pt x="457200" y="354768"/>
                  <a:pt x="354768" y="457200"/>
                  <a:pt x="228600" y="457200"/>
                </a:cubicBezTo>
                <a:lnTo>
                  <a:pt x="228600" y="457200"/>
                </a:lnTo>
                <a:cubicBezTo>
                  <a:pt x="102432" y="457200"/>
                  <a:pt x="0" y="354768"/>
                  <a:pt x="0" y="228600"/>
                </a:cubicBezTo>
                <a:lnTo>
                  <a:pt x="0" y="228600"/>
                </a:lnTo>
                <a:cubicBezTo>
                  <a:pt x="0" y="102432"/>
                  <a:pt x="102432" y="0"/>
                  <a:pt x="228600" y="0"/>
                </a:cubicBezTo>
                <a:close/>
              </a:path>
            </a:pathLst>
          </a:custGeom>
          <a:solidFill>
            <a:srgbClr val="1E3A5F"/>
          </a:solidFill>
          <a:ln/>
        </p:spPr>
      </p:sp>
      <p:sp>
        <p:nvSpPr>
          <p:cNvPr id="32" name="Text 30"/>
          <p:cNvSpPr/>
          <p:nvPr/>
        </p:nvSpPr>
        <p:spPr>
          <a:xfrm>
            <a:off x="6338888" y="1371600"/>
            <a:ext cx="542925" cy="457200"/>
          </a:xfrm>
          <a:prstGeom prst="rect">
            <a:avLst/>
          </a:prstGeom>
          <a:noFill/>
          <a:ln/>
        </p:spPr>
        <p:txBody>
          <a:bodyPr wrap="square" lIns="0" tIns="0" rIns="0" bIns="0" rtlCol="0" anchor="ctr"/>
          <a:lstStyle/>
          <a:p>
            <a:pPr algn="ctr">
              <a:lnSpc>
                <a:spcPct val="130000"/>
              </a:lnSpc>
            </a:pPr>
            <a:r>
              <a:rPr lang="en-US" sz="1350" b="1" dirty="0">
                <a:solidFill>
                  <a:srgbClr val="FFFFFF"/>
                </a:solidFill>
                <a:latin typeface="Quattrocento Sans" pitchFamily="34" charset="0"/>
                <a:ea typeface="Quattrocento Sans" pitchFamily="34" charset="-122"/>
                <a:cs typeface="Quattrocento Sans" pitchFamily="34" charset="-120"/>
              </a:rPr>
              <a:t>FY25</a:t>
            </a:r>
            <a:endParaRPr lang="en-US" sz="1600" dirty="0"/>
          </a:p>
        </p:txBody>
      </p:sp>
      <p:sp>
        <p:nvSpPr>
          <p:cNvPr id="33" name="Text 31"/>
          <p:cNvSpPr/>
          <p:nvPr/>
        </p:nvSpPr>
        <p:spPr>
          <a:xfrm>
            <a:off x="6953250" y="1371600"/>
            <a:ext cx="218122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FY 2024-25 Auditor</a:t>
            </a:r>
            <a:endParaRPr lang="en-US" sz="1600" dirty="0"/>
          </a:p>
        </p:txBody>
      </p:sp>
      <p:sp>
        <p:nvSpPr>
          <p:cNvPr id="34" name="Text 32"/>
          <p:cNvSpPr/>
          <p:nvPr/>
        </p:nvSpPr>
        <p:spPr>
          <a:xfrm>
            <a:off x="6953250" y="1638300"/>
            <a:ext cx="2152650" cy="190500"/>
          </a:xfrm>
          <a:prstGeom prst="rect">
            <a:avLst/>
          </a:prstGeom>
          <a:noFill/>
          <a:ln/>
        </p:spPr>
        <p:txBody>
          <a:bodyPr wrap="square" lIns="0" tIns="0" rIns="0" bIns="0" rtlCol="0" anchor="ctr"/>
          <a:lstStyle/>
          <a:p>
            <a:pPr>
              <a:lnSpc>
                <a:spcPct val="120000"/>
              </a:lnSpc>
            </a:pPr>
            <a:r>
              <a:rPr lang="en-US" sz="1050" dirty="0">
                <a:solidFill>
                  <a:srgbClr val="1E3A5F"/>
                </a:solidFill>
                <a:latin typeface="Quattrocento Sans" pitchFamily="34" charset="0"/>
                <a:ea typeface="Quattrocento Sans" pitchFamily="34" charset="-122"/>
                <a:cs typeface="Quattrocento Sans" pitchFamily="34" charset="-120"/>
              </a:rPr>
              <a:t>Reporting Period Ended March 2025</a:t>
            </a:r>
            <a:endParaRPr lang="en-US" sz="1600" dirty="0"/>
          </a:p>
        </p:txBody>
      </p:sp>
      <p:sp>
        <p:nvSpPr>
          <p:cNvPr id="35" name="Shape 33"/>
          <p:cNvSpPr/>
          <p:nvPr/>
        </p:nvSpPr>
        <p:spPr>
          <a:xfrm>
            <a:off x="6381750" y="1981200"/>
            <a:ext cx="5238750" cy="1257300"/>
          </a:xfrm>
          <a:custGeom>
            <a:avLst/>
            <a:gdLst/>
            <a:ahLst/>
            <a:cxnLst/>
            <a:rect l="l" t="t" r="r" b="b"/>
            <a:pathLst>
              <a:path w="5238750" h="1257300">
                <a:moveTo>
                  <a:pt x="114301" y="0"/>
                </a:moveTo>
                <a:lnTo>
                  <a:pt x="5124449" y="0"/>
                </a:lnTo>
                <a:cubicBezTo>
                  <a:pt x="5187533" y="0"/>
                  <a:pt x="5238750" y="51217"/>
                  <a:pt x="5238750" y="114301"/>
                </a:cubicBezTo>
                <a:lnTo>
                  <a:pt x="5238750" y="1142999"/>
                </a:lnTo>
                <a:cubicBezTo>
                  <a:pt x="5238750" y="1206083"/>
                  <a:pt x="5187533" y="1257300"/>
                  <a:pt x="5124449" y="1257300"/>
                </a:cubicBezTo>
                <a:lnTo>
                  <a:pt x="114301" y="1257300"/>
                </a:lnTo>
                <a:cubicBezTo>
                  <a:pt x="51217" y="1257300"/>
                  <a:pt x="0" y="1206083"/>
                  <a:pt x="0" y="1142999"/>
                </a:cubicBezTo>
                <a:lnTo>
                  <a:pt x="0" y="114301"/>
                </a:lnTo>
                <a:cubicBezTo>
                  <a:pt x="0" y="51217"/>
                  <a:pt x="51217" y="0"/>
                  <a:pt x="114301" y="0"/>
                </a:cubicBezTo>
                <a:close/>
              </a:path>
            </a:pathLst>
          </a:custGeom>
          <a:solidFill>
            <a:srgbClr val="1E3A5F">
              <a:alpha val="5098"/>
            </a:srgbClr>
          </a:solidFill>
          <a:ln/>
        </p:spPr>
      </p:sp>
      <p:sp>
        <p:nvSpPr>
          <p:cNvPr id="36" name="Shape 34"/>
          <p:cNvSpPr/>
          <p:nvPr/>
        </p:nvSpPr>
        <p:spPr>
          <a:xfrm>
            <a:off x="6534150" y="2133600"/>
            <a:ext cx="114300" cy="152400"/>
          </a:xfrm>
          <a:custGeom>
            <a:avLst/>
            <a:gdLst/>
            <a:ahLst/>
            <a:cxnLst/>
            <a:rect l="l" t="t" r="r" b="b"/>
            <a:pathLst>
              <a:path w="114300" h="152400">
                <a:moveTo>
                  <a:pt x="19050" y="0"/>
                </a:moveTo>
                <a:cubicBezTo>
                  <a:pt x="8543" y="0"/>
                  <a:pt x="0" y="8543"/>
                  <a:pt x="0" y="19050"/>
                </a:cubicBezTo>
                <a:lnTo>
                  <a:pt x="0" y="133350"/>
                </a:lnTo>
                <a:cubicBezTo>
                  <a:pt x="0" y="143857"/>
                  <a:pt x="8543" y="152400"/>
                  <a:pt x="19050" y="152400"/>
                </a:cubicBezTo>
                <a:lnTo>
                  <a:pt x="95250" y="152400"/>
                </a:lnTo>
                <a:cubicBezTo>
                  <a:pt x="105757" y="152400"/>
                  <a:pt x="114300" y="143857"/>
                  <a:pt x="114300" y="133350"/>
                </a:cubicBezTo>
                <a:lnTo>
                  <a:pt x="114300" y="19050"/>
                </a:lnTo>
                <a:cubicBezTo>
                  <a:pt x="114300" y="8543"/>
                  <a:pt x="105757" y="0"/>
                  <a:pt x="95250" y="0"/>
                </a:cubicBezTo>
                <a:lnTo>
                  <a:pt x="19050" y="0"/>
                </a:lnTo>
                <a:close/>
                <a:moveTo>
                  <a:pt x="52388" y="104775"/>
                </a:moveTo>
                <a:lnTo>
                  <a:pt x="61912" y="104775"/>
                </a:lnTo>
                <a:cubicBezTo>
                  <a:pt x="67181" y="104775"/>
                  <a:pt x="71438" y="109031"/>
                  <a:pt x="71438" y="114300"/>
                </a:cubicBezTo>
                <a:lnTo>
                  <a:pt x="71438" y="138113"/>
                </a:lnTo>
                <a:lnTo>
                  <a:pt x="42863" y="138113"/>
                </a:lnTo>
                <a:lnTo>
                  <a:pt x="42863" y="114300"/>
                </a:lnTo>
                <a:cubicBezTo>
                  <a:pt x="42863" y="109031"/>
                  <a:pt x="47119" y="104775"/>
                  <a:pt x="52388" y="104775"/>
                </a:cubicBezTo>
                <a:close/>
                <a:moveTo>
                  <a:pt x="28575" y="33338"/>
                </a:moveTo>
                <a:cubicBezTo>
                  <a:pt x="28575" y="30718"/>
                  <a:pt x="30718" y="28575"/>
                  <a:pt x="33338" y="28575"/>
                </a:cubicBezTo>
                <a:lnTo>
                  <a:pt x="42863" y="28575"/>
                </a:lnTo>
                <a:cubicBezTo>
                  <a:pt x="45482" y="28575"/>
                  <a:pt x="47625" y="30718"/>
                  <a:pt x="47625" y="33338"/>
                </a:cubicBezTo>
                <a:lnTo>
                  <a:pt x="47625" y="42863"/>
                </a:lnTo>
                <a:cubicBezTo>
                  <a:pt x="47625" y="45482"/>
                  <a:pt x="45482" y="47625"/>
                  <a:pt x="42863" y="47625"/>
                </a:cubicBezTo>
                <a:lnTo>
                  <a:pt x="33338" y="47625"/>
                </a:lnTo>
                <a:cubicBezTo>
                  <a:pt x="30718" y="47625"/>
                  <a:pt x="28575" y="45482"/>
                  <a:pt x="28575" y="42863"/>
                </a:cubicBezTo>
                <a:lnTo>
                  <a:pt x="28575" y="33338"/>
                </a:lnTo>
                <a:close/>
                <a:moveTo>
                  <a:pt x="71438" y="28575"/>
                </a:moveTo>
                <a:lnTo>
                  <a:pt x="80962" y="28575"/>
                </a:lnTo>
                <a:cubicBezTo>
                  <a:pt x="83582" y="28575"/>
                  <a:pt x="85725" y="30718"/>
                  <a:pt x="85725" y="33338"/>
                </a:cubicBezTo>
                <a:lnTo>
                  <a:pt x="85725" y="42863"/>
                </a:lnTo>
                <a:cubicBezTo>
                  <a:pt x="85725" y="45482"/>
                  <a:pt x="83582" y="47625"/>
                  <a:pt x="80962" y="47625"/>
                </a:cubicBezTo>
                <a:lnTo>
                  <a:pt x="71438" y="47625"/>
                </a:lnTo>
                <a:cubicBezTo>
                  <a:pt x="68818" y="47625"/>
                  <a:pt x="66675" y="45482"/>
                  <a:pt x="66675" y="42863"/>
                </a:cubicBezTo>
                <a:lnTo>
                  <a:pt x="66675" y="33338"/>
                </a:lnTo>
                <a:cubicBezTo>
                  <a:pt x="66675" y="30718"/>
                  <a:pt x="68818" y="28575"/>
                  <a:pt x="71438" y="28575"/>
                </a:cubicBezTo>
                <a:close/>
                <a:moveTo>
                  <a:pt x="28575" y="71438"/>
                </a:moveTo>
                <a:cubicBezTo>
                  <a:pt x="28575" y="68818"/>
                  <a:pt x="30718" y="66675"/>
                  <a:pt x="33338" y="66675"/>
                </a:cubicBezTo>
                <a:lnTo>
                  <a:pt x="42863" y="66675"/>
                </a:lnTo>
                <a:cubicBezTo>
                  <a:pt x="45482" y="66675"/>
                  <a:pt x="47625" y="68818"/>
                  <a:pt x="47625" y="71438"/>
                </a:cubicBezTo>
                <a:lnTo>
                  <a:pt x="47625" y="80962"/>
                </a:lnTo>
                <a:cubicBezTo>
                  <a:pt x="47625" y="83582"/>
                  <a:pt x="45482" y="85725"/>
                  <a:pt x="42863" y="85725"/>
                </a:cubicBezTo>
                <a:lnTo>
                  <a:pt x="33338" y="85725"/>
                </a:lnTo>
                <a:cubicBezTo>
                  <a:pt x="30718" y="85725"/>
                  <a:pt x="28575" y="83582"/>
                  <a:pt x="28575" y="80962"/>
                </a:cubicBezTo>
                <a:lnTo>
                  <a:pt x="28575" y="71438"/>
                </a:lnTo>
                <a:close/>
                <a:moveTo>
                  <a:pt x="71438" y="66675"/>
                </a:moveTo>
                <a:lnTo>
                  <a:pt x="80962" y="66675"/>
                </a:lnTo>
                <a:cubicBezTo>
                  <a:pt x="83582" y="66675"/>
                  <a:pt x="85725" y="68818"/>
                  <a:pt x="85725" y="71438"/>
                </a:cubicBezTo>
                <a:lnTo>
                  <a:pt x="85725" y="80962"/>
                </a:lnTo>
                <a:cubicBezTo>
                  <a:pt x="85725" y="83582"/>
                  <a:pt x="83582" y="85725"/>
                  <a:pt x="80962" y="85725"/>
                </a:cubicBezTo>
                <a:lnTo>
                  <a:pt x="71438" y="85725"/>
                </a:lnTo>
                <a:cubicBezTo>
                  <a:pt x="68818" y="85725"/>
                  <a:pt x="66675" y="83582"/>
                  <a:pt x="66675" y="80962"/>
                </a:cubicBezTo>
                <a:lnTo>
                  <a:pt x="66675" y="71438"/>
                </a:lnTo>
                <a:cubicBezTo>
                  <a:pt x="66675" y="68818"/>
                  <a:pt x="68818" y="66675"/>
                  <a:pt x="71438" y="66675"/>
                </a:cubicBezTo>
                <a:close/>
              </a:path>
            </a:pathLst>
          </a:custGeom>
          <a:solidFill>
            <a:srgbClr val="1E3A5F"/>
          </a:solidFill>
          <a:ln/>
        </p:spPr>
      </p:sp>
      <p:sp>
        <p:nvSpPr>
          <p:cNvPr id="37" name="Text 35"/>
          <p:cNvSpPr/>
          <p:nvPr/>
        </p:nvSpPr>
        <p:spPr>
          <a:xfrm>
            <a:off x="6762750" y="2095500"/>
            <a:ext cx="7715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Audit Firm</a:t>
            </a:r>
            <a:endParaRPr lang="en-US" sz="1600" dirty="0"/>
          </a:p>
        </p:txBody>
      </p:sp>
      <p:sp>
        <p:nvSpPr>
          <p:cNvPr id="38" name="Text 36"/>
          <p:cNvSpPr/>
          <p:nvPr/>
        </p:nvSpPr>
        <p:spPr>
          <a:xfrm>
            <a:off x="6496050" y="2400300"/>
            <a:ext cx="5086350" cy="228600"/>
          </a:xfrm>
          <a:prstGeom prst="rect">
            <a:avLst/>
          </a:prstGeom>
          <a:noFill/>
          <a:ln/>
        </p:spPr>
        <p:txBody>
          <a:bodyPr wrap="square" lIns="0" tIns="0" rIns="0" bIns="0" rtlCol="0" anchor="ctr"/>
          <a:lstStyle/>
          <a:p>
            <a:pPr>
              <a:lnSpc>
                <a:spcPct val="130000"/>
              </a:lnSpc>
            </a:pPr>
            <a:r>
              <a:rPr lang="en-US" sz="1200" b="1" dirty="0">
                <a:solidFill>
                  <a:srgbClr val="2D3748"/>
                </a:solidFill>
                <a:latin typeface="Quattrocento Sans" pitchFamily="34" charset="0"/>
                <a:ea typeface="Quattrocento Sans" pitchFamily="34" charset="-122"/>
                <a:cs typeface="Quattrocento Sans" pitchFamily="34" charset="-120"/>
              </a:rPr>
              <a:t>M/s Gandhi Minocha &amp; Co.</a:t>
            </a:r>
            <a:endParaRPr lang="en-US" sz="1600" dirty="0"/>
          </a:p>
        </p:txBody>
      </p:sp>
      <p:sp>
        <p:nvSpPr>
          <p:cNvPr id="39" name="Text 37"/>
          <p:cNvSpPr/>
          <p:nvPr/>
        </p:nvSpPr>
        <p:spPr>
          <a:xfrm>
            <a:off x="6496050" y="2628900"/>
            <a:ext cx="5076825" cy="190500"/>
          </a:xfrm>
          <a:prstGeom prst="rect">
            <a:avLst/>
          </a:prstGeom>
          <a:noFill/>
          <a:ln/>
        </p:spPr>
        <p:txBody>
          <a:bodyPr wrap="square" lIns="0" tIns="0" rIns="0" bIns="0" rtlCol="0" anchor="ctr"/>
          <a:lstStyle/>
          <a:p>
            <a:pPr>
              <a:lnSpc>
                <a:spcPct val="120000"/>
              </a:lnSpc>
            </a:pPr>
            <a:r>
              <a:rPr lang="en-US" sz="1050" dirty="0">
                <a:solidFill>
                  <a:srgbClr val="2D3748">
                    <a:alpha val="70000"/>
                  </a:srgbClr>
                </a:solidFill>
                <a:latin typeface="Quattrocento Sans" pitchFamily="34" charset="0"/>
                <a:ea typeface="Quattrocento Sans" pitchFamily="34" charset="-122"/>
                <a:cs typeface="Quattrocento Sans" pitchFamily="34" charset="-120"/>
              </a:rPr>
              <a:t>Chartered Accountants</a:t>
            </a:r>
            <a:endParaRPr lang="en-US" sz="1600" dirty="0"/>
          </a:p>
        </p:txBody>
      </p:sp>
      <p:sp>
        <p:nvSpPr>
          <p:cNvPr id="40" name="Shape 38"/>
          <p:cNvSpPr/>
          <p:nvPr/>
        </p:nvSpPr>
        <p:spPr>
          <a:xfrm>
            <a:off x="6496050" y="2895600"/>
            <a:ext cx="895350" cy="228600"/>
          </a:xfrm>
          <a:custGeom>
            <a:avLst/>
            <a:gdLst/>
            <a:ahLst/>
            <a:cxnLst/>
            <a:rect l="l" t="t" r="r" b="b"/>
            <a:pathLst>
              <a:path w="895350" h="228600">
                <a:moveTo>
                  <a:pt x="114300" y="0"/>
                </a:moveTo>
                <a:lnTo>
                  <a:pt x="781050" y="0"/>
                </a:lnTo>
                <a:cubicBezTo>
                  <a:pt x="844134" y="0"/>
                  <a:pt x="895350" y="51216"/>
                  <a:pt x="895350" y="114300"/>
                </a:cubicBezTo>
                <a:lnTo>
                  <a:pt x="895350" y="114300"/>
                </a:lnTo>
                <a:cubicBezTo>
                  <a:pt x="895350" y="177384"/>
                  <a:pt x="844134" y="228600"/>
                  <a:pt x="781050" y="228600"/>
                </a:cubicBezTo>
                <a:lnTo>
                  <a:pt x="114300" y="228600"/>
                </a:lnTo>
                <a:cubicBezTo>
                  <a:pt x="51216" y="228600"/>
                  <a:pt x="0" y="177384"/>
                  <a:pt x="0" y="114300"/>
                </a:cubicBezTo>
                <a:lnTo>
                  <a:pt x="0" y="114300"/>
                </a:lnTo>
                <a:cubicBezTo>
                  <a:pt x="0" y="51216"/>
                  <a:pt x="51216" y="0"/>
                  <a:pt x="114300" y="0"/>
                </a:cubicBezTo>
                <a:close/>
              </a:path>
            </a:pathLst>
          </a:custGeom>
          <a:solidFill>
            <a:srgbClr val="1E3A5F">
              <a:alpha val="10196"/>
            </a:srgbClr>
          </a:solidFill>
          <a:ln/>
        </p:spPr>
      </p:sp>
      <p:sp>
        <p:nvSpPr>
          <p:cNvPr id="41" name="Text 39"/>
          <p:cNvSpPr/>
          <p:nvPr/>
        </p:nvSpPr>
        <p:spPr>
          <a:xfrm>
            <a:off x="6477000" y="2819400"/>
            <a:ext cx="952500" cy="228600"/>
          </a:xfrm>
          <a:prstGeom prst="rect">
            <a:avLst/>
          </a:prstGeom>
          <a:noFill/>
          <a:ln/>
        </p:spPr>
        <p:txBody>
          <a:bodyPr wrap="square" lIns="114300" tIns="38100" rIns="114300" bIns="38100" rtlCol="0" anchor="ctr"/>
          <a:lstStyle/>
          <a:p>
            <a:pPr>
              <a:lnSpc>
                <a:spcPct val="110000"/>
              </a:lnSpc>
            </a:pPr>
            <a:r>
              <a:rPr lang="en-US" sz="900" b="1" dirty="0">
                <a:solidFill>
                  <a:srgbClr val="1E3A5F"/>
                </a:solidFill>
                <a:latin typeface="Quattrocento Sans" pitchFamily="34" charset="0"/>
                <a:ea typeface="Quattrocento Sans" pitchFamily="34" charset="-122"/>
                <a:cs typeface="Quattrocento Sans" pitchFamily="34" charset="-120"/>
              </a:rPr>
              <a:t>FRN: 00458N</a:t>
            </a:r>
            <a:endParaRPr lang="en-US" sz="1600" dirty="0"/>
          </a:p>
        </p:txBody>
      </p:sp>
      <p:sp>
        <p:nvSpPr>
          <p:cNvPr id="42" name="Shape 40"/>
          <p:cNvSpPr/>
          <p:nvPr/>
        </p:nvSpPr>
        <p:spPr>
          <a:xfrm>
            <a:off x="6381750" y="3352800"/>
            <a:ext cx="5238750" cy="1066800"/>
          </a:xfrm>
          <a:custGeom>
            <a:avLst/>
            <a:gdLst/>
            <a:ahLst/>
            <a:cxnLst/>
            <a:rect l="l" t="t" r="r" b="b"/>
            <a:pathLst>
              <a:path w="5238750" h="1066800">
                <a:moveTo>
                  <a:pt x="114297" y="0"/>
                </a:moveTo>
                <a:lnTo>
                  <a:pt x="5124453" y="0"/>
                </a:lnTo>
                <a:cubicBezTo>
                  <a:pt x="5187578" y="0"/>
                  <a:pt x="5238750" y="51172"/>
                  <a:pt x="5238750" y="114297"/>
                </a:cubicBezTo>
                <a:lnTo>
                  <a:pt x="5238750" y="952503"/>
                </a:lnTo>
                <a:cubicBezTo>
                  <a:pt x="5238750" y="1015628"/>
                  <a:pt x="5187578" y="1066800"/>
                  <a:pt x="5124453" y="1066800"/>
                </a:cubicBezTo>
                <a:lnTo>
                  <a:pt x="114297" y="1066800"/>
                </a:lnTo>
                <a:cubicBezTo>
                  <a:pt x="51172" y="1066800"/>
                  <a:pt x="0" y="1015628"/>
                  <a:pt x="0" y="952503"/>
                </a:cubicBezTo>
                <a:lnTo>
                  <a:pt x="0" y="114297"/>
                </a:lnTo>
                <a:cubicBezTo>
                  <a:pt x="0" y="51172"/>
                  <a:pt x="51172" y="0"/>
                  <a:pt x="114297" y="0"/>
                </a:cubicBezTo>
                <a:close/>
              </a:path>
            </a:pathLst>
          </a:custGeom>
          <a:solidFill>
            <a:srgbClr val="1E3A5F">
              <a:alpha val="5098"/>
            </a:srgbClr>
          </a:solidFill>
          <a:ln/>
        </p:spPr>
      </p:sp>
      <p:sp>
        <p:nvSpPr>
          <p:cNvPr id="43" name="Shape 41"/>
          <p:cNvSpPr/>
          <p:nvPr/>
        </p:nvSpPr>
        <p:spPr>
          <a:xfrm>
            <a:off x="6496050" y="3505200"/>
            <a:ext cx="190500" cy="152400"/>
          </a:xfrm>
          <a:custGeom>
            <a:avLst/>
            <a:gdLst/>
            <a:ahLst/>
            <a:cxnLst/>
            <a:rect l="l" t="t" r="r" b="b"/>
            <a:pathLst>
              <a:path w="190500" h="152400">
                <a:moveTo>
                  <a:pt x="40481" y="38100"/>
                </a:moveTo>
                <a:cubicBezTo>
                  <a:pt x="40481" y="18386"/>
                  <a:pt x="56486" y="2381"/>
                  <a:pt x="76200" y="2381"/>
                </a:cubicBezTo>
                <a:cubicBezTo>
                  <a:pt x="95914" y="2381"/>
                  <a:pt x="111919" y="18386"/>
                  <a:pt x="111919" y="38100"/>
                </a:cubicBezTo>
                <a:cubicBezTo>
                  <a:pt x="111919" y="57814"/>
                  <a:pt x="95914" y="73819"/>
                  <a:pt x="76200" y="73819"/>
                </a:cubicBezTo>
                <a:cubicBezTo>
                  <a:pt x="56486" y="73819"/>
                  <a:pt x="40481" y="57814"/>
                  <a:pt x="40481" y="38100"/>
                </a:cubicBezTo>
                <a:close/>
                <a:moveTo>
                  <a:pt x="14288" y="143560"/>
                </a:moveTo>
                <a:cubicBezTo>
                  <a:pt x="14288" y="114240"/>
                  <a:pt x="38040" y="90488"/>
                  <a:pt x="67360" y="90488"/>
                </a:cubicBezTo>
                <a:lnTo>
                  <a:pt x="85040" y="90488"/>
                </a:lnTo>
                <a:cubicBezTo>
                  <a:pt x="114360" y="90488"/>
                  <a:pt x="138113" y="114240"/>
                  <a:pt x="138113" y="143560"/>
                </a:cubicBezTo>
                <a:cubicBezTo>
                  <a:pt x="138113" y="148441"/>
                  <a:pt x="134154" y="152400"/>
                  <a:pt x="129272" y="152400"/>
                </a:cubicBezTo>
                <a:lnTo>
                  <a:pt x="23128" y="152400"/>
                </a:lnTo>
                <a:cubicBezTo>
                  <a:pt x="18246" y="152400"/>
                  <a:pt x="14288" y="148441"/>
                  <a:pt x="14288" y="143560"/>
                </a:cubicBezTo>
                <a:close/>
                <a:moveTo>
                  <a:pt x="182285" y="39499"/>
                </a:moveTo>
                <a:lnTo>
                  <a:pt x="158472" y="77599"/>
                </a:lnTo>
                <a:cubicBezTo>
                  <a:pt x="157222" y="79593"/>
                  <a:pt x="155079" y="80843"/>
                  <a:pt x="152727" y="80962"/>
                </a:cubicBezTo>
                <a:cubicBezTo>
                  <a:pt x="150376" y="81082"/>
                  <a:pt x="148114" y="80010"/>
                  <a:pt x="146715" y="78105"/>
                </a:cubicBezTo>
                <a:lnTo>
                  <a:pt x="132427" y="59055"/>
                </a:lnTo>
                <a:cubicBezTo>
                  <a:pt x="130046" y="55900"/>
                  <a:pt x="130701" y="51435"/>
                  <a:pt x="133856" y="49054"/>
                </a:cubicBezTo>
                <a:cubicBezTo>
                  <a:pt x="137011" y="46673"/>
                  <a:pt x="141476" y="47327"/>
                  <a:pt x="143857" y="50483"/>
                </a:cubicBezTo>
                <a:lnTo>
                  <a:pt x="151894" y="61198"/>
                </a:lnTo>
                <a:lnTo>
                  <a:pt x="170170" y="31939"/>
                </a:lnTo>
                <a:cubicBezTo>
                  <a:pt x="172254" y="28605"/>
                  <a:pt x="176659" y="27563"/>
                  <a:pt x="180023" y="29676"/>
                </a:cubicBezTo>
                <a:cubicBezTo>
                  <a:pt x="183386" y="31790"/>
                  <a:pt x="184398" y="36165"/>
                  <a:pt x="182285" y="39529"/>
                </a:cubicBezTo>
                <a:close/>
              </a:path>
            </a:pathLst>
          </a:custGeom>
          <a:solidFill>
            <a:srgbClr val="1E3A5F"/>
          </a:solidFill>
          <a:ln/>
        </p:spPr>
      </p:sp>
      <p:sp>
        <p:nvSpPr>
          <p:cNvPr id="44" name="Text 42"/>
          <p:cNvSpPr/>
          <p:nvPr/>
        </p:nvSpPr>
        <p:spPr>
          <a:xfrm>
            <a:off x="6762750" y="3467100"/>
            <a:ext cx="14573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Engagement Partner</a:t>
            </a:r>
            <a:endParaRPr lang="en-US" sz="1600" dirty="0"/>
          </a:p>
        </p:txBody>
      </p:sp>
      <p:sp>
        <p:nvSpPr>
          <p:cNvPr id="45" name="Text 43"/>
          <p:cNvSpPr/>
          <p:nvPr/>
        </p:nvSpPr>
        <p:spPr>
          <a:xfrm>
            <a:off x="6496050" y="3771900"/>
            <a:ext cx="5086350" cy="228600"/>
          </a:xfrm>
          <a:prstGeom prst="rect">
            <a:avLst/>
          </a:prstGeom>
          <a:noFill/>
          <a:ln/>
        </p:spPr>
        <p:txBody>
          <a:bodyPr wrap="square" lIns="0" tIns="0" rIns="0" bIns="0" rtlCol="0" anchor="ctr"/>
          <a:lstStyle/>
          <a:p>
            <a:pPr>
              <a:lnSpc>
                <a:spcPct val="130000"/>
              </a:lnSpc>
            </a:pPr>
            <a:r>
              <a:rPr lang="en-US" sz="1200" b="1" dirty="0">
                <a:solidFill>
                  <a:srgbClr val="2D3748"/>
                </a:solidFill>
                <a:latin typeface="Quattrocento Sans" pitchFamily="34" charset="0"/>
                <a:ea typeface="Quattrocento Sans" pitchFamily="34" charset="-122"/>
                <a:cs typeface="Quattrocento Sans" pitchFamily="34" charset="-120"/>
              </a:rPr>
              <a:t>CA Manoj Bhardwaj</a:t>
            </a:r>
            <a:endParaRPr lang="en-US" sz="1600" dirty="0"/>
          </a:p>
        </p:txBody>
      </p:sp>
      <p:sp>
        <p:nvSpPr>
          <p:cNvPr id="46" name="Shape 44"/>
          <p:cNvSpPr/>
          <p:nvPr/>
        </p:nvSpPr>
        <p:spPr>
          <a:xfrm>
            <a:off x="6496050" y="4076700"/>
            <a:ext cx="981075" cy="228600"/>
          </a:xfrm>
          <a:custGeom>
            <a:avLst/>
            <a:gdLst/>
            <a:ahLst/>
            <a:cxnLst/>
            <a:rect l="l" t="t" r="r" b="b"/>
            <a:pathLst>
              <a:path w="981075" h="228600">
                <a:moveTo>
                  <a:pt x="114300" y="0"/>
                </a:moveTo>
                <a:lnTo>
                  <a:pt x="866775" y="0"/>
                </a:lnTo>
                <a:cubicBezTo>
                  <a:pt x="929859" y="0"/>
                  <a:pt x="981075" y="51216"/>
                  <a:pt x="981075" y="114300"/>
                </a:cubicBezTo>
                <a:lnTo>
                  <a:pt x="981075" y="114300"/>
                </a:lnTo>
                <a:cubicBezTo>
                  <a:pt x="981075" y="177384"/>
                  <a:pt x="929859" y="228600"/>
                  <a:pt x="866775" y="228600"/>
                </a:cubicBezTo>
                <a:lnTo>
                  <a:pt x="114300" y="228600"/>
                </a:lnTo>
                <a:cubicBezTo>
                  <a:pt x="51216" y="228600"/>
                  <a:pt x="0" y="177384"/>
                  <a:pt x="0" y="114300"/>
                </a:cubicBezTo>
                <a:lnTo>
                  <a:pt x="0" y="114300"/>
                </a:lnTo>
                <a:cubicBezTo>
                  <a:pt x="0" y="51216"/>
                  <a:pt x="51216" y="0"/>
                  <a:pt x="114300" y="0"/>
                </a:cubicBezTo>
                <a:close/>
              </a:path>
            </a:pathLst>
          </a:custGeom>
          <a:solidFill>
            <a:srgbClr val="1E3A5F">
              <a:alpha val="10196"/>
            </a:srgbClr>
          </a:solidFill>
          <a:ln/>
        </p:spPr>
      </p:sp>
      <p:sp>
        <p:nvSpPr>
          <p:cNvPr id="47" name="Text 45"/>
          <p:cNvSpPr/>
          <p:nvPr/>
        </p:nvSpPr>
        <p:spPr>
          <a:xfrm>
            <a:off x="6534150" y="4000500"/>
            <a:ext cx="1038225" cy="228600"/>
          </a:xfrm>
          <a:prstGeom prst="rect">
            <a:avLst/>
          </a:prstGeom>
          <a:noFill/>
          <a:ln/>
        </p:spPr>
        <p:txBody>
          <a:bodyPr wrap="square" lIns="114300" tIns="38100" rIns="114300" bIns="38100" rtlCol="0" anchor="ctr"/>
          <a:lstStyle/>
          <a:p>
            <a:pPr>
              <a:lnSpc>
                <a:spcPct val="110000"/>
              </a:lnSpc>
            </a:pPr>
            <a:r>
              <a:rPr lang="en-US" sz="900" b="1" dirty="0">
                <a:solidFill>
                  <a:srgbClr val="1E3A5F"/>
                </a:solidFill>
                <a:latin typeface="Quattrocento Sans" pitchFamily="34" charset="0"/>
                <a:ea typeface="Quattrocento Sans" pitchFamily="34" charset="-122"/>
                <a:cs typeface="Quattrocento Sans" pitchFamily="34" charset="-120"/>
              </a:rPr>
              <a:t>M. No. 098606</a:t>
            </a:r>
            <a:endParaRPr lang="en-US" sz="1600" dirty="0"/>
          </a:p>
        </p:txBody>
      </p:sp>
      <p:sp>
        <p:nvSpPr>
          <p:cNvPr id="48" name="Shape 46"/>
          <p:cNvSpPr/>
          <p:nvPr/>
        </p:nvSpPr>
        <p:spPr>
          <a:xfrm>
            <a:off x="6381750" y="4533900"/>
            <a:ext cx="5238750" cy="723900"/>
          </a:xfrm>
          <a:custGeom>
            <a:avLst/>
            <a:gdLst/>
            <a:ahLst/>
            <a:cxnLst/>
            <a:rect l="l" t="t" r="r" b="b"/>
            <a:pathLst>
              <a:path w="5238750" h="723900">
                <a:moveTo>
                  <a:pt x="114297" y="0"/>
                </a:moveTo>
                <a:lnTo>
                  <a:pt x="5124453" y="0"/>
                </a:lnTo>
                <a:cubicBezTo>
                  <a:pt x="5187578" y="0"/>
                  <a:pt x="5238750" y="51172"/>
                  <a:pt x="5238750" y="114297"/>
                </a:cubicBezTo>
                <a:lnTo>
                  <a:pt x="5238750" y="609603"/>
                </a:lnTo>
                <a:cubicBezTo>
                  <a:pt x="5238750" y="672728"/>
                  <a:pt x="5187578" y="723900"/>
                  <a:pt x="5124453" y="723900"/>
                </a:cubicBezTo>
                <a:lnTo>
                  <a:pt x="114297" y="723900"/>
                </a:lnTo>
                <a:cubicBezTo>
                  <a:pt x="51172" y="723900"/>
                  <a:pt x="0" y="672728"/>
                  <a:pt x="0" y="609603"/>
                </a:cubicBezTo>
                <a:lnTo>
                  <a:pt x="0" y="114297"/>
                </a:lnTo>
                <a:cubicBezTo>
                  <a:pt x="0" y="51172"/>
                  <a:pt x="51172" y="0"/>
                  <a:pt x="114297" y="0"/>
                </a:cubicBezTo>
                <a:close/>
              </a:path>
            </a:pathLst>
          </a:custGeom>
          <a:solidFill>
            <a:srgbClr val="1E3A5F">
              <a:alpha val="5098"/>
            </a:srgbClr>
          </a:solidFill>
          <a:ln/>
        </p:spPr>
      </p:sp>
      <p:sp>
        <p:nvSpPr>
          <p:cNvPr id="49" name="Shape 47"/>
          <p:cNvSpPr/>
          <p:nvPr/>
        </p:nvSpPr>
        <p:spPr>
          <a:xfrm>
            <a:off x="6524625" y="4686300"/>
            <a:ext cx="133350" cy="152400"/>
          </a:xfrm>
          <a:custGeom>
            <a:avLst/>
            <a:gdLst/>
            <a:ahLst/>
            <a:cxnLst/>
            <a:rect l="l" t="t" r="r" b="b"/>
            <a:pathLst>
              <a:path w="133350" h="152400">
                <a:moveTo>
                  <a:pt x="38100" y="0"/>
                </a:moveTo>
                <a:cubicBezTo>
                  <a:pt x="43369" y="0"/>
                  <a:pt x="47625" y="4256"/>
                  <a:pt x="47625" y="9525"/>
                </a:cubicBezTo>
                <a:lnTo>
                  <a:pt x="47625" y="19050"/>
                </a:lnTo>
                <a:lnTo>
                  <a:pt x="85725" y="19050"/>
                </a:lnTo>
                <a:lnTo>
                  <a:pt x="85725" y="9525"/>
                </a:lnTo>
                <a:cubicBezTo>
                  <a:pt x="85725" y="4256"/>
                  <a:pt x="89981" y="0"/>
                  <a:pt x="95250" y="0"/>
                </a:cubicBezTo>
                <a:cubicBezTo>
                  <a:pt x="100519" y="0"/>
                  <a:pt x="104775" y="4256"/>
                  <a:pt x="104775" y="9525"/>
                </a:cubicBezTo>
                <a:lnTo>
                  <a:pt x="104775" y="19050"/>
                </a:lnTo>
                <a:lnTo>
                  <a:pt x="114300" y="19050"/>
                </a:lnTo>
                <a:cubicBezTo>
                  <a:pt x="124807" y="19050"/>
                  <a:pt x="133350" y="27593"/>
                  <a:pt x="133350" y="38100"/>
                </a:cubicBezTo>
                <a:lnTo>
                  <a:pt x="133350" y="123825"/>
                </a:lnTo>
                <a:cubicBezTo>
                  <a:pt x="133350" y="134332"/>
                  <a:pt x="124807" y="142875"/>
                  <a:pt x="114300" y="142875"/>
                </a:cubicBezTo>
                <a:lnTo>
                  <a:pt x="19050" y="142875"/>
                </a:lnTo>
                <a:cubicBezTo>
                  <a:pt x="8543" y="142875"/>
                  <a:pt x="0" y="134332"/>
                  <a:pt x="0" y="123825"/>
                </a:cubicBezTo>
                <a:lnTo>
                  <a:pt x="0" y="38100"/>
                </a:lnTo>
                <a:cubicBezTo>
                  <a:pt x="0" y="27593"/>
                  <a:pt x="8543" y="19050"/>
                  <a:pt x="19050" y="19050"/>
                </a:cubicBezTo>
                <a:lnTo>
                  <a:pt x="28575" y="19050"/>
                </a:lnTo>
                <a:lnTo>
                  <a:pt x="28575" y="9525"/>
                </a:lnTo>
                <a:cubicBezTo>
                  <a:pt x="28575" y="4256"/>
                  <a:pt x="32831" y="0"/>
                  <a:pt x="38100" y="0"/>
                </a:cubicBezTo>
                <a:close/>
                <a:moveTo>
                  <a:pt x="91797" y="68074"/>
                </a:moveTo>
                <a:cubicBezTo>
                  <a:pt x="93881" y="64740"/>
                  <a:pt x="92869" y="60335"/>
                  <a:pt x="89535" y="58222"/>
                </a:cubicBezTo>
                <a:cubicBezTo>
                  <a:pt x="86201" y="56108"/>
                  <a:pt x="81796" y="57150"/>
                  <a:pt x="79683" y="60484"/>
                </a:cubicBezTo>
                <a:lnTo>
                  <a:pt x="61406" y="89743"/>
                </a:lnTo>
                <a:lnTo>
                  <a:pt x="53370" y="79028"/>
                </a:lnTo>
                <a:cubicBezTo>
                  <a:pt x="50989" y="75873"/>
                  <a:pt x="46524" y="75218"/>
                  <a:pt x="43369" y="77599"/>
                </a:cubicBezTo>
                <a:cubicBezTo>
                  <a:pt x="40213" y="79980"/>
                  <a:pt x="39559" y="84445"/>
                  <a:pt x="41940" y="87600"/>
                </a:cubicBezTo>
                <a:lnTo>
                  <a:pt x="56227" y="106650"/>
                </a:lnTo>
                <a:cubicBezTo>
                  <a:pt x="57626" y="108525"/>
                  <a:pt x="59888" y="109597"/>
                  <a:pt x="62240" y="109508"/>
                </a:cubicBezTo>
                <a:cubicBezTo>
                  <a:pt x="64591" y="109418"/>
                  <a:pt x="66735" y="108168"/>
                  <a:pt x="67985" y="106144"/>
                </a:cubicBezTo>
                <a:lnTo>
                  <a:pt x="91797" y="68044"/>
                </a:lnTo>
                <a:close/>
              </a:path>
            </a:pathLst>
          </a:custGeom>
          <a:solidFill>
            <a:srgbClr val="1E3A5F"/>
          </a:solidFill>
          <a:ln/>
        </p:spPr>
      </p:sp>
      <p:sp>
        <p:nvSpPr>
          <p:cNvPr id="50" name="Text 48"/>
          <p:cNvSpPr/>
          <p:nvPr/>
        </p:nvSpPr>
        <p:spPr>
          <a:xfrm>
            <a:off x="6762750" y="4648200"/>
            <a:ext cx="876300"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Report Date</a:t>
            </a:r>
            <a:endParaRPr lang="en-US" sz="1600" dirty="0"/>
          </a:p>
        </p:txBody>
      </p:sp>
      <p:sp>
        <p:nvSpPr>
          <p:cNvPr id="51" name="Text 49"/>
          <p:cNvSpPr/>
          <p:nvPr/>
        </p:nvSpPr>
        <p:spPr>
          <a:xfrm>
            <a:off x="6496050" y="4914900"/>
            <a:ext cx="5086350" cy="228600"/>
          </a:xfrm>
          <a:prstGeom prst="rect">
            <a:avLst/>
          </a:prstGeom>
          <a:noFill/>
          <a:ln/>
        </p:spPr>
        <p:txBody>
          <a:bodyPr wrap="square" lIns="0" tIns="0" rIns="0" bIns="0" rtlCol="0" anchor="ctr"/>
          <a:lstStyle/>
          <a:p>
            <a:pPr>
              <a:lnSpc>
                <a:spcPct val="130000"/>
              </a:lnSpc>
            </a:pPr>
            <a:r>
              <a:rPr lang="en-US" sz="1200" dirty="0">
                <a:solidFill>
                  <a:srgbClr val="2D3748"/>
                </a:solidFill>
                <a:latin typeface="Quattrocento Sans" pitchFamily="34" charset="0"/>
                <a:ea typeface="Quattrocento Sans" pitchFamily="34" charset="-122"/>
                <a:cs typeface="Quattrocento Sans" pitchFamily="34" charset="-120"/>
              </a:rPr>
              <a:t>May 21, 2025</a:t>
            </a:r>
            <a:endParaRPr lang="en-US" sz="1600" dirty="0"/>
          </a:p>
        </p:txBody>
      </p:sp>
      <p:sp>
        <p:nvSpPr>
          <p:cNvPr id="52" name="Shape 50"/>
          <p:cNvSpPr/>
          <p:nvPr/>
        </p:nvSpPr>
        <p:spPr>
          <a:xfrm>
            <a:off x="400050" y="5600700"/>
            <a:ext cx="11410950" cy="1066800"/>
          </a:xfrm>
          <a:custGeom>
            <a:avLst/>
            <a:gdLst/>
            <a:ahLst/>
            <a:cxnLst/>
            <a:rect l="l" t="t" r="r" b="b"/>
            <a:pathLst>
              <a:path w="11410950" h="1066800">
                <a:moveTo>
                  <a:pt x="38100" y="0"/>
                </a:moveTo>
                <a:lnTo>
                  <a:pt x="11296653" y="0"/>
                </a:lnTo>
                <a:cubicBezTo>
                  <a:pt x="11359778" y="0"/>
                  <a:pt x="11410950" y="51172"/>
                  <a:pt x="11410950" y="114297"/>
                </a:cubicBezTo>
                <a:lnTo>
                  <a:pt x="11410950" y="952503"/>
                </a:lnTo>
                <a:cubicBezTo>
                  <a:pt x="11410950" y="1015628"/>
                  <a:pt x="11359778" y="1066800"/>
                  <a:pt x="11296653" y="1066800"/>
                </a:cubicBezTo>
                <a:lnTo>
                  <a:pt x="38100" y="1066800"/>
                </a:lnTo>
                <a:cubicBezTo>
                  <a:pt x="17072" y="1066800"/>
                  <a:pt x="0" y="1049728"/>
                  <a:pt x="0" y="1028700"/>
                </a:cubicBezTo>
                <a:lnTo>
                  <a:pt x="0" y="38100"/>
                </a:lnTo>
                <a:cubicBezTo>
                  <a:pt x="0" y="17072"/>
                  <a:pt x="17072" y="0"/>
                  <a:pt x="38100" y="0"/>
                </a:cubicBezTo>
                <a:close/>
              </a:path>
            </a:pathLst>
          </a:custGeom>
          <a:solidFill>
            <a:srgbClr val="C5A572">
              <a:alpha val="10196"/>
            </a:srgbClr>
          </a:solidFill>
          <a:ln/>
        </p:spPr>
      </p:sp>
      <p:sp>
        <p:nvSpPr>
          <p:cNvPr id="53" name="Shape 51"/>
          <p:cNvSpPr/>
          <p:nvPr/>
        </p:nvSpPr>
        <p:spPr>
          <a:xfrm>
            <a:off x="400050" y="5600700"/>
            <a:ext cx="38100" cy="1066800"/>
          </a:xfrm>
          <a:custGeom>
            <a:avLst/>
            <a:gdLst/>
            <a:ahLst/>
            <a:cxnLst/>
            <a:rect l="l" t="t" r="r" b="b"/>
            <a:pathLst>
              <a:path w="38100" h="1066800">
                <a:moveTo>
                  <a:pt x="38100" y="0"/>
                </a:moveTo>
                <a:lnTo>
                  <a:pt x="38100" y="0"/>
                </a:lnTo>
                <a:lnTo>
                  <a:pt x="38100" y="1066800"/>
                </a:lnTo>
                <a:lnTo>
                  <a:pt x="38100" y="1066800"/>
                </a:lnTo>
                <a:cubicBezTo>
                  <a:pt x="17072" y="1066800"/>
                  <a:pt x="0" y="1049728"/>
                  <a:pt x="0" y="1028700"/>
                </a:cubicBezTo>
                <a:lnTo>
                  <a:pt x="0" y="38100"/>
                </a:lnTo>
                <a:cubicBezTo>
                  <a:pt x="0" y="17072"/>
                  <a:pt x="17072" y="0"/>
                  <a:pt x="38100" y="0"/>
                </a:cubicBezTo>
                <a:close/>
              </a:path>
            </a:pathLst>
          </a:custGeom>
          <a:solidFill>
            <a:srgbClr val="C5A572"/>
          </a:solidFill>
          <a:ln/>
        </p:spPr>
      </p:sp>
      <p:sp>
        <p:nvSpPr>
          <p:cNvPr id="54" name="Shape 52"/>
          <p:cNvSpPr/>
          <p:nvPr/>
        </p:nvSpPr>
        <p:spPr>
          <a:xfrm>
            <a:off x="552450" y="5791200"/>
            <a:ext cx="190500" cy="190500"/>
          </a:xfrm>
          <a:custGeom>
            <a:avLst/>
            <a:gdLst/>
            <a:ahLst/>
            <a:cxnLst/>
            <a:rect l="l" t="t" r="r" b="b"/>
            <a:pathLst>
              <a:path w="190500" h="190500">
                <a:moveTo>
                  <a:pt x="187003" y="56034"/>
                </a:moveTo>
                <a:lnTo>
                  <a:pt x="151284" y="91753"/>
                </a:lnTo>
                <a:cubicBezTo>
                  <a:pt x="147861" y="95176"/>
                  <a:pt x="142763" y="96180"/>
                  <a:pt x="138299" y="94320"/>
                </a:cubicBezTo>
                <a:cubicBezTo>
                  <a:pt x="133834" y="92459"/>
                  <a:pt x="130969" y="88143"/>
                  <a:pt x="130969" y="83344"/>
                </a:cubicBezTo>
                <a:lnTo>
                  <a:pt x="130969" y="59531"/>
                </a:lnTo>
                <a:lnTo>
                  <a:pt x="11906" y="59531"/>
                </a:lnTo>
                <a:cubicBezTo>
                  <a:pt x="5321" y="59531"/>
                  <a:pt x="0" y="54211"/>
                  <a:pt x="0" y="47625"/>
                </a:cubicBezTo>
                <a:cubicBezTo>
                  <a:pt x="0" y="41039"/>
                  <a:pt x="5321" y="35719"/>
                  <a:pt x="11906" y="35719"/>
                </a:cubicBezTo>
                <a:lnTo>
                  <a:pt x="130969" y="35719"/>
                </a:lnTo>
                <a:lnTo>
                  <a:pt x="130969" y="11906"/>
                </a:lnTo>
                <a:cubicBezTo>
                  <a:pt x="130969" y="7107"/>
                  <a:pt x="133871" y="2753"/>
                  <a:pt x="138336" y="893"/>
                </a:cubicBezTo>
                <a:cubicBezTo>
                  <a:pt x="142801" y="-967"/>
                  <a:pt x="147898" y="74"/>
                  <a:pt x="151321" y="3460"/>
                </a:cubicBezTo>
                <a:lnTo>
                  <a:pt x="187040" y="39179"/>
                </a:lnTo>
                <a:cubicBezTo>
                  <a:pt x="191691" y="43830"/>
                  <a:pt x="191691" y="51383"/>
                  <a:pt x="187040" y="56034"/>
                </a:cubicBezTo>
                <a:close/>
                <a:moveTo>
                  <a:pt x="39179" y="187003"/>
                </a:moveTo>
                <a:lnTo>
                  <a:pt x="3460" y="151284"/>
                </a:lnTo>
                <a:cubicBezTo>
                  <a:pt x="-1191" y="146633"/>
                  <a:pt x="-1191" y="139080"/>
                  <a:pt x="3460" y="134429"/>
                </a:cubicBezTo>
                <a:lnTo>
                  <a:pt x="39179" y="98710"/>
                </a:lnTo>
                <a:cubicBezTo>
                  <a:pt x="42602" y="95287"/>
                  <a:pt x="47699" y="94283"/>
                  <a:pt x="52164" y="96143"/>
                </a:cubicBezTo>
                <a:cubicBezTo>
                  <a:pt x="56629" y="98003"/>
                  <a:pt x="59531" y="102357"/>
                  <a:pt x="59531" y="107156"/>
                </a:cubicBezTo>
                <a:lnTo>
                  <a:pt x="59531" y="130969"/>
                </a:lnTo>
                <a:lnTo>
                  <a:pt x="178594" y="130969"/>
                </a:lnTo>
                <a:cubicBezTo>
                  <a:pt x="185179" y="130969"/>
                  <a:pt x="190500" y="136289"/>
                  <a:pt x="190500" y="142875"/>
                </a:cubicBezTo>
                <a:cubicBezTo>
                  <a:pt x="190500" y="149461"/>
                  <a:pt x="185179" y="154781"/>
                  <a:pt x="178594" y="154781"/>
                </a:cubicBezTo>
                <a:lnTo>
                  <a:pt x="59531" y="154781"/>
                </a:lnTo>
                <a:lnTo>
                  <a:pt x="59531" y="178594"/>
                </a:lnTo>
                <a:cubicBezTo>
                  <a:pt x="59531" y="183393"/>
                  <a:pt x="56629" y="187747"/>
                  <a:pt x="52164" y="189607"/>
                </a:cubicBezTo>
                <a:cubicBezTo>
                  <a:pt x="47699" y="191467"/>
                  <a:pt x="42602" y="190426"/>
                  <a:pt x="39179" y="187040"/>
                </a:cubicBezTo>
                <a:close/>
              </a:path>
            </a:pathLst>
          </a:custGeom>
          <a:solidFill>
            <a:srgbClr val="C5A572"/>
          </a:solidFill>
          <a:ln/>
        </p:spPr>
      </p:sp>
      <p:sp>
        <p:nvSpPr>
          <p:cNvPr id="55" name="Text 53"/>
          <p:cNvSpPr/>
          <p:nvPr/>
        </p:nvSpPr>
        <p:spPr>
          <a:xfrm>
            <a:off x="838795" y="5753100"/>
            <a:ext cx="10896600"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Key Transition Note</a:t>
            </a:r>
            <a:endParaRPr lang="en-US" sz="1600" dirty="0"/>
          </a:p>
        </p:txBody>
      </p:sp>
      <p:sp>
        <p:nvSpPr>
          <p:cNvPr id="56" name="Text 54"/>
          <p:cNvSpPr/>
          <p:nvPr/>
        </p:nvSpPr>
        <p:spPr>
          <a:xfrm>
            <a:off x="838795" y="6019800"/>
            <a:ext cx="10896600"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A statutory auditor rotation occurred in FY25 as per governing regulations (Companies Act 2013), ensuring compliance with mandatory auditor rotation requirements. The transition was executed seamlessly with no impact on reporting quality or consistency.</a:t>
            </a:r>
            <a:endParaRPr lang="en-US" sz="16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61975" y="552450"/>
            <a:ext cx="171450" cy="228600"/>
          </a:xfrm>
          <a:custGeom>
            <a:avLst/>
            <a:gdLst/>
            <a:ahLst/>
            <a:cxnLst/>
            <a:rect l="l" t="t" r="r" b="b"/>
            <a:pathLst>
              <a:path w="171450" h="228600">
                <a:moveTo>
                  <a:pt x="139035" y="14288"/>
                </a:moveTo>
                <a:lnTo>
                  <a:pt x="142875" y="14288"/>
                </a:lnTo>
                <a:cubicBezTo>
                  <a:pt x="158636" y="14288"/>
                  <a:pt x="171450" y="27102"/>
                  <a:pt x="171450" y="42863"/>
                </a:cubicBezTo>
                <a:lnTo>
                  <a:pt x="171450" y="200025"/>
                </a:lnTo>
                <a:cubicBezTo>
                  <a:pt x="171450" y="215786"/>
                  <a:pt x="158636" y="228600"/>
                  <a:pt x="142875" y="228600"/>
                </a:cubicBezTo>
                <a:lnTo>
                  <a:pt x="28575" y="228600"/>
                </a:lnTo>
                <a:cubicBezTo>
                  <a:pt x="12814" y="228600"/>
                  <a:pt x="0" y="215786"/>
                  <a:pt x="0" y="200025"/>
                </a:cubicBezTo>
                <a:lnTo>
                  <a:pt x="0" y="42863"/>
                </a:lnTo>
                <a:cubicBezTo>
                  <a:pt x="0" y="27102"/>
                  <a:pt x="12814" y="14288"/>
                  <a:pt x="28575" y="14288"/>
                </a:cubicBezTo>
                <a:lnTo>
                  <a:pt x="32415" y="14288"/>
                </a:lnTo>
                <a:cubicBezTo>
                  <a:pt x="37326" y="5760"/>
                  <a:pt x="46568" y="0"/>
                  <a:pt x="57150" y="0"/>
                </a:cubicBezTo>
                <a:lnTo>
                  <a:pt x="114300" y="0"/>
                </a:lnTo>
                <a:cubicBezTo>
                  <a:pt x="124882" y="0"/>
                  <a:pt x="134124" y="5760"/>
                  <a:pt x="139035" y="14288"/>
                </a:cubicBezTo>
                <a:close/>
                <a:moveTo>
                  <a:pt x="110728" y="50006"/>
                </a:moveTo>
                <a:cubicBezTo>
                  <a:pt x="116666" y="50006"/>
                  <a:pt x="121444" y="45229"/>
                  <a:pt x="121444" y="39291"/>
                </a:cubicBezTo>
                <a:cubicBezTo>
                  <a:pt x="121444" y="33352"/>
                  <a:pt x="116666" y="28575"/>
                  <a:pt x="110728" y="28575"/>
                </a:cubicBezTo>
                <a:lnTo>
                  <a:pt x="60722" y="28575"/>
                </a:lnTo>
                <a:cubicBezTo>
                  <a:pt x="54784" y="28575"/>
                  <a:pt x="50006" y="33352"/>
                  <a:pt x="50006" y="39291"/>
                </a:cubicBezTo>
                <a:cubicBezTo>
                  <a:pt x="50006" y="45229"/>
                  <a:pt x="54784" y="50006"/>
                  <a:pt x="60722" y="50006"/>
                </a:cubicBezTo>
                <a:lnTo>
                  <a:pt x="110728" y="50006"/>
                </a:lnTo>
                <a:close/>
                <a:moveTo>
                  <a:pt x="123408" y="116398"/>
                </a:moveTo>
                <a:cubicBezTo>
                  <a:pt x="126534" y="111398"/>
                  <a:pt x="125016" y="104790"/>
                  <a:pt x="120015" y="101620"/>
                </a:cubicBezTo>
                <a:cubicBezTo>
                  <a:pt x="115014" y="98450"/>
                  <a:pt x="108406" y="100013"/>
                  <a:pt x="105236" y="105013"/>
                </a:cubicBezTo>
                <a:lnTo>
                  <a:pt x="77822" y="148903"/>
                </a:lnTo>
                <a:lnTo>
                  <a:pt x="65767" y="132829"/>
                </a:lnTo>
                <a:cubicBezTo>
                  <a:pt x="62195" y="128096"/>
                  <a:pt x="55498" y="127114"/>
                  <a:pt x="50765" y="130686"/>
                </a:cubicBezTo>
                <a:cubicBezTo>
                  <a:pt x="46033" y="134258"/>
                  <a:pt x="45050" y="140955"/>
                  <a:pt x="48622" y="145688"/>
                </a:cubicBezTo>
                <a:lnTo>
                  <a:pt x="70053" y="174263"/>
                </a:lnTo>
                <a:cubicBezTo>
                  <a:pt x="72152" y="177076"/>
                  <a:pt x="75545" y="178683"/>
                  <a:pt x="79072" y="178549"/>
                </a:cubicBezTo>
                <a:cubicBezTo>
                  <a:pt x="82600" y="178415"/>
                  <a:pt x="85814" y="176540"/>
                  <a:pt x="87690" y="173504"/>
                </a:cubicBezTo>
                <a:lnTo>
                  <a:pt x="123408" y="116354"/>
                </a:lnTo>
                <a:close/>
              </a:path>
            </a:pathLst>
          </a:custGeom>
          <a:solidFill>
            <a:srgbClr val="C5A572"/>
          </a:solidFill>
          <a:ln/>
        </p:spPr>
      </p:sp>
      <p:sp>
        <p:nvSpPr>
          <p:cNvPr id="4" name="Text 2"/>
          <p:cNvSpPr/>
          <p:nvPr/>
        </p:nvSpPr>
        <p:spPr>
          <a:xfrm>
            <a:off x="1066800" y="381000"/>
            <a:ext cx="5372100"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Audit Outcomes</a:t>
            </a:r>
            <a:endParaRPr lang="en-US" sz="1600" dirty="0"/>
          </a:p>
        </p:txBody>
      </p:sp>
      <p:sp>
        <p:nvSpPr>
          <p:cNvPr id="5" name="Text 3"/>
          <p:cNvSpPr/>
          <p:nvPr/>
        </p:nvSpPr>
        <p:spPr>
          <a:xfrm>
            <a:off x="1066800" y="571500"/>
            <a:ext cx="5476875"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Audit Opinion &amp; Reporting Timeline</a:t>
            </a:r>
            <a:endParaRPr lang="en-US" sz="1600" dirty="0"/>
          </a:p>
        </p:txBody>
      </p:sp>
      <p:sp>
        <p:nvSpPr>
          <p:cNvPr id="6" name="Shape 4"/>
          <p:cNvSpPr/>
          <p:nvPr/>
        </p:nvSpPr>
        <p:spPr>
          <a:xfrm>
            <a:off x="381000" y="1143000"/>
            <a:ext cx="7496175" cy="2590800"/>
          </a:xfrm>
          <a:custGeom>
            <a:avLst/>
            <a:gdLst/>
            <a:ahLst/>
            <a:cxnLst/>
            <a:rect l="l" t="t" r="r" b="b"/>
            <a:pathLst>
              <a:path w="7496175" h="2590800">
                <a:moveTo>
                  <a:pt x="152391" y="0"/>
                </a:moveTo>
                <a:lnTo>
                  <a:pt x="7343784" y="0"/>
                </a:lnTo>
                <a:cubicBezTo>
                  <a:pt x="7427891" y="0"/>
                  <a:pt x="7496175" y="68284"/>
                  <a:pt x="7496175" y="152391"/>
                </a:cubicBezTo>
                <a:lnTo>
                  <a:pt x="7496175" y="2438409"/>
                </a:lnTo>
                <a:cubicBezTo>
                  <a:pt x="7496175" y="2522572"/>
                  <a:pt x="7427947" y="2590800"/>
                  <a:pt x="7343784" y="2590800"/>
                </a:cubicBezTo>
                <a:lnTo>
                  <a:pt x="152391" y="2590800"/>
                </a:lnTo>
                <a:cubicBezTo>
                  <a:pt x="68284" y="2590800"/>
                  <a:pt x="0" y="2522516"/>
                  <a:pt x="0" y="2438409"/>
                </a:cubicBezTo>
                <a:lnTo>
                  <a:pt x="0" y="152391"/>
                </a:lnTo>
                <a:cubicBezTo>
                  <a:pt x="0" y="68284"/>
                  <a:pt x="68284" y="0"/>
                  <a:pt x="152391"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571500" y="13335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5A7A96"/>
          </a:solidFill>
          <a:ln/>
        </p:spPr>
      </p:sp>
      <p:sp>
        <p:nvSpPr>
          <p:cNvPr id="8" name="Text 6"/>
          <p:cNvSpPr/>
          <p:nvPr/>
        </p:nvSpPr>
        <p:spPr>
          <a:xfrm>
            <a:off x="533400" y="1333500"/>
            <a:ext cx="457200" cy="381000"/>
          </a:xfrm>
          <a:prstGeom prst="rect">
            <a:avLst/>
          </a:prstGeom>
          <a:noFill/>
          <a:ln/>
        </p:spPr>
        <p:txBody>
          <a:bodyPr wrap="square" lIns="0" tIns="0" rIns="0" bIns="0" rtlCol="0" anchor="ctr"/>
          <a:lstStyle/>
          <a:p>
            <a:pPr algn="ct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FY24</a:t>
            </a:r>
            <a:endParaRPr lang="en-US" sz="1600" dirty="0"/>
          </a:p>
        </p:txBody>
      </p:sp>
      <p:sp>
        <p:nvSpPr>
          <p:cNvPr id="9" name="Text 7"/>
          <p:cNvSpPr/>
          <p:nvPr/>
        </p:nvSpPr>
        <p:spPr>
          <a:xfrm>
            <a:off x="1066800" y="1390650"/>
            <a:ext cx="180975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FY 2023-24 Opinion</a:t>
            </a:r>
            <a:endParaRPr lang="en-US" sz="1600" dirty="0"/>
          </a:p>
        </p:txBody>
      </p:sp>
      <p:sp>
        <p:nvSpPr>
          <p:cNvPr id="10" name="Shape 8"/>
          <p:cNvSpPr/>
          <p:nvPr/>
        </p:nvSpPr>
        <p:spPr>
          <a:xfrm>
            <a:off x="6570166" y="1333500"/>
            <a:ext cx="1114425" cy="381000"/>
          </a:xfrm>
          <a:custGeom>
            <a:avLst/>
            <a:gdLst/>
            <a:ahLst/>
            <a:cxnLst/>
            <a:rect l="l" t="t" r="r" b="b"/>
            <a:pathLst>
              <a:path w="1114425" h="381000">
                <a:moveTo>
                  <a:pt x="190500" y="0"/>
                </a:moveTo>
                <a:lnTo>
                  <a:pt x="923925" y="0"/>
                </a:lnTo>
                <a:cubicBezTo>
                  <a:pt x="1029065" y="0"/>
                  <a:pt x="1114425" y="85360"/>
                  <a:pt x="1114425" y="190500"/>
                </a:cubicBezTo>
                <a:lnTo>
                  <a:pt x="1114425" y="190500"/>
                </a:lnTo>
                <a:cubicBezTo>
                  <a:pt x="1114425" y="295640"/>
                  <a:pt x="1029065" y="381000"/>
                  <a:pt x="923925" y="381000"/>
                </a:cubicBezTo>
                <a:lnTo>
                  <a:pt x="190500" y="381000"/>
                </a:lnTo>
                <a:cubicBezTo>
                  <a:pt x="85360" y="381000"/>
                  <a:pt x="0" y="295640"/>
                  <a:pt x="0" y="190500"/>
                </a:cubicBezTo>
                <a:lnTo>
                  <a:pt x="0" y="190500"/>
                </a:lnTo>
                <a:cubicBezTo>
                  <a:pt x="0" y="85360"/>
                  <a:pt x="85360" y="0"/>
                  <a:pt x="190500" y="0"/>
                </a:cubicBezTo>
                <a:close/>
              </a:path>
            </a:pathLst>
          </a:custGeom>
          <a:solidFill>
            <a:srgbClr val="DCFCE7"/>
          </a:solidFill>
          <a:ln/>
        </p:spPr>
      </p:sp>
      <p:sp>
        <p:nvSpPr>
          <p:cNvPr id="11" name="Text 9"/>
          <p:cNvSpPr/>
          <p:nvPr/>
        </p:nvSpPr>
        <p:spPr>
          <a:xfrm>
            <a:off x="6722566" y="1457325"/>
            <a:ext cx="875258" cy="152400"/>
          </a:xfrm>
          <a:prstGeom prst="rect">
            <a:avLst/>
          </a:prstGeom>
          <a:noFill/>
          <a:ln/>
        </p:spPr>
        <p:txBody>
          <a:bodyPr wrap="square" lIns="0" tIns="0" rIns="0" bIns="0" rtlCol="0" anchor="ctr"/>
          <a:lstStyle/>
          <a:p>
            <a:pPr>
              <a:lnSpc>
                <a:spcPct val="120000"/>
              </a:lnSpc>
            </a:pPr>
            <a:r>
              <a:rPr lang="en-US" sz="1050" b="1" dirty="0">
                <a:solidFill>
                  <a:srgbClr val="008236"/>
                </a:solidFill>
                <a:latin typeface="Quattrocento Sans" pitchFamily="34" charset="0"/>
                <a:ea typeface="Quattrocento Sans" pitchFamily="34" charset="-122"/>
                <a:cs typeface="Quattrocento Sans" pitchFamily="34" charset="-120"/>
              </a:rPr>
              <a:t>✓ Unmodified</a:t>
            </a:r>
            <a:endParaRPr lang="en-US" sz="1600" dirty="0"/>
          </a:p>
        </p:txBody>
      </p:sp>
      <p:sp>
        <p:nvSpPr>
          <p:cNvPr id="12" name="Shape 10"/>
          <p:cNvSpPr/>
          <p:nvPr/>
        </p:nvSpPr>
        <p:spPr>
          <a:xfrm>
            <a:off x="571500" y="19050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3" name="Text 11"/>
          <p:cNvSpPr/>
          <p:nvPr/>
        </p:nvSpPr>
        <p:spPr>
          <a:xfrm>
            <a:off x="840879" y="1866900"/>
            <a:ext cx="6915150" cy="495300"/>
          </a:xfrm>
          <a:prstGeom prst="rect">
            <a:avLst/>
          </a:prstGeom>
          <a:noFill/>
          <a:ln/>
        </p:spPr>
        <p:txBody>
          <a:bodyPr wrap="square" lIns="0" tIns="0" rIns="0" bIns="0" rtlCol="0" anchor="ctr"/>
          <a:lstStyle/>
          <a:p>
            <a:pPr>
              <a:lnSpc>
                <a:spcPct val="140000"/>
              </a:lnSpc>
            </a:pPr>
            <a:r>
              <a:rPr lang="en-US" sz="1200" b="1" dirty="0">
                <a:solidFill>
                  <a:srgbClr val="2D3748"/>
                </a:solidFill>
                <a:latin typeface="Quattrocento Sans" pitchFamily="34" charset="0"/>
                <a:ea typeface="Quattrocento Sans" pitchFamily="34" charset="-122"/>
                <a:cs typeface="Quattrocento Sans" pitchFamily="34" charset="-120"/>
              </a:rPr>
              <a:t>True and Fair View:</a:t>
            </a:r>
            <a:r>
              <a:rPr lang="en-US" sz="1200" dirty="0">
                <a:solidFill>
                  <a:srgbClr val="2D3748"/>
                </a:solidFill>
                <a:latin typeface="Quattrocento Sans" pitchFamily="34" charset="0"/>
                <a:ea typeface="Quattrocento Sans" pitchFamily="34" charset="-122"/>
                <a:cs typeface="Quattrocento Sans" pitchFamily="34" charset="-120"/>
              </a:rPr>
              <a:t> Financial statements provide a "true and fair view" in accordance with Indian Accounting Standards (Ind AS).</a:t>
            </a:r>
            <a:endParaRPr lang="en-US" sz="1600" dirty="0"/>
          </a:p>
        </p:txBody>
      </p:sp>
      <p:sp>
        <p:nvSpPr>
          <p:cNvPr id="14" name="Shape 12"/>
          <p:cNvSpPr/>
          <p:nvPr/>
        </p:nvSpPr>
        <p:spPr>
          <a:xfrm>
            <a:off x="581025" y="25146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5" name="Text 13"/>
          <p:cNvSpPr/>
          <p:nvPr/>
        </p:nvSpPr>
        <p:spPr>
          <a:xfrm>
            <a:off x="860227" y="2476500"/>
            <a:ext cx="6896100" cy="495300"/>
          </a:xfrm>
          <a:prstGeom prst="rect">
            <a:avLst/>
          </a:prstGeom>
          <a:noFill/>
          <a:ln/>
        </p:spPr>
        <p:txBody>
          <a:bodyPr wrap="square" lIns="0" tIns="0" rIns="0" bIns="0" rtlCol="0" anchor="ctr"/>
          <a:lstStyle/>
          <a:p>
            <a:pPr>
              <a:lnSpc>
                <a:spcPct val="140000"/>
              </a:lnSpc>
            </a:pPr>
            <a:r>
              <a:rPr lang="en-US" sz="1200" b="1" dirty="0">
                <a:solidFill>
                  <a:srgbClr val="2D3748"/>
                </a:solidFill>
                <a:latin typeface="Quattrocento Sans" pitchFamily="34" charset="0"/>
                <a:ea typeface="Quattrocento Sans" pitchFamily="34" charset="-122"/>
                <a:cs typeface="Quattrocento Sans" pitchFamily="34" charset="-120"/>
              </a:rPr>
              <a:t>Compliance:</a:t>
            </a:r>
            <a:r>
              <a:rPr lang="en-US" sz="1200" dirty="0">
                <a:solidFill>
                  <a:srgbClr val="2D3748"/>
                </a:solidFill>
                <a:latin typeface="Quattrocento Sans" pitchFamily="34" charset="0"/>
                <a:ea typeface="Quattrocento Sans" pitchFamily="34" charset="-122"/>
                <a:cs typeface="Quattrocento Sans" pitchFamily="34" charset="-120"/>
              </a:rPr>
              <a:t> Properly prepared in compliance with the Companies Act 2013 and applicable accounting standards.</a:t>
            </a:r>
            <a:endParaRPr lang="en-US" sz="1600" dirty="0"/>
          </a:p>
        </p:txBody>
      </p:sp>
      <p:sp>
        <p:nvSpPr>
          <p:cNvPr id="16" name="Shape 14"/>
          <p:cNvSpPr/>
          <p:nvPr/>
        </p:nvSpPr>
        <p:spPr>
          <a:xfrm>
            <a:off x="590550" y="31242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17" name="Text 15"/>
          <p:cNvSpPr/>
          <p:nvPr/>
        </p:nvSpPr>
        <p:spPr>
          <a:xfrm>
            <a:off x="876300" y="3086100"/>
            <a:ext cx="4848225" cy="247650"/>
          </a:xfrm>
          <a:prstGeom prst="rect">
            <a:avLst/>
          </a:prstGeom>
          <a:noFill/>
          <a:ln/>
        </p:spPr>
        <p:txBody>
          <a:bodyPr wrap="square" lIns="0" tIns="0" rIns="0" bIns="0" rtlCol="0" anchor="ctr"/>
          <a:lstStyle/>
          <a:p>
            <a:pPr>
              <a:lnSpc>
                <a:spcPct val="140000"/>
              </a:lnSpc>
            </a:pPr>
            <a:r>
              <a:rPr lang="en-US" sz="1200" b="1" dirty="0">
                <a:solidFill>
                  <a:srgbClr val="2D3748"/>
                </a:solidFill>
                <a:latin typeface="Quattrocento Sans" pitchFamily="34" charset="0"/>
                <a:ea typeface="Quattrocento Sans" pitchFamily="34" charset="-122"/>
                <a:cs typeface="Quattrocento Sans" pitchFamily="34" charset="-120"/>
              </a:rPr>
              <a:t>Report Date:</a:t>
            </a:r>
            <a:r>
              <a:rPr lang="en-US" sz="1200" dirty="0">
                <a:solidFill>
                  <a:srgbClr val="2D3748"/>
                </a:solidFill>
                <a:latin typeface="Quattrocento Sans" pitchFamily="34" charset="0"/>
                <a:ea typeface="Quattrocento Sans" pitchFamily="34" charset="-122"/>
                <a:cs typeface="Quattrocento Sans" pitchFamily="34" charset="-120"/>
              </a:rPr>
              <a:t> May 15, 2024 - Timely issuance within regulatory deadlines.</a:t>
            </a:r>
            <a:endParaRPr lang="en-US" sz="1600" dirty="0"/>
          </a:p>
        </p:txBody>
      </p:sp>
      <p:sp>
        <p:nvSpPr>
          <p:cNvPr id="18" name="Shape 16"/>
          <p:cNvSpPr/>
          <p:nvPr/>
        </p:nvSpPr>
        <p:spPr>
          <a:xfrm>
            <a:off x="381000" y="3886200"/>
            <a:ext cx="7496175" cy="2590800"/>
          </a:xfrm>
          <a:custGeom>
            <a:avLst/>
            <a:gdLst/>
            <a:ahLst/>
            <a:cxnLst/>
            <a:rect l="l" t="t" r="r" b="b"/>
            <a:pathLst>
              <a:path w="7496175" h="2590800">
                <a:moveTo>
                  <a:pt x="152391" y="0"/>
                </a:moveTo>
                <a:lnTo>
                  <a:pt x="7343784" y="0"/>
                </a:lnTo>
                <a:cubicBezTo>
                  <a:pt x="7427891" y="0"/>
                  <a:pt x="7496175" y="68284"/>
                  <a:pt x="7496175" y="152391"/>
                </a:cubicBezTo>
                <a:lnTo>
                  <a:pt x="7496175" y="2438409"/>
                </a:lnTo>
                <a:cubicBezTo>
                  <a:pt x="7496175" y="2522572"/>
                  <a:pt x="7427947" y="2590800"/>
                  <a:pt x="7343784" y="2590800"/>
                </a:cubicBezTo>
                <a:lnTo>
                  <a:pt x="152391" y="2590800"/>
                </a:lnTo>
                <a:cubicBezTo>
                  <a:pt x="68284" y="2590800"/>
                  <a:pt x="0" y="2522516"/>
                  <a:pt x="0" y="2438409"/>
                </a:cubicBezTo>
                <a:lnTo>
                  <a:pt x="0" y="152391"/>
                </a:lnTo>
                <a:cubicBezTo>
                  <a:pt x="0" y="68284"/>
                  <a:pt x="68284" y="0"/>
                  <a:pt x="152391" y="0"/>
                </a:cubicBezTo>
                <a:close/>
              </a:path>
            </a:pathLst>
          </a:custGeom>
          <a:solidFill>
            <a:srgbClr val="FFFFFF"/>
          </a:solidFill>
          <a:ln/>
          <a:effectLst>
            <a:outerShdw blurRad="142875" dist="95250" dir="5400000" algn="bl" rotWithShape="0">
              <a:srgbClr val="000000">
                <a:alpha val="10196"/>
              </a:srgbClr>
            </a:outerShdw>
          </a:effectLst>
        </p:spPr>
      </p:sp>
      <p:sp>
        <p:nvSpPr>
          <p:cNvPr id="19" name="Shape 17"/>
          <p:cNvSpPr/>
          <p:nvPr/>
        </p:nvSpPr>
        <p:spPr>
          <a:xfrm>
            <a:off x="571500" y="40767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1E3A5F"/>
          </a:solidFill>
          <a:ln/>
        </p:spPr>
      </p:sp>
      <p:sp>
        <p:nvSpPr>
          <p:cNvPr id="20" name="Text 18"/>
          <p:cNvSpPr/>
          <p:nvPr/>
        </p:nvSpPr>
        <p:spPr>
          <a:xfrm>
            <a:off x="533400" y="4076700"/>
            <a:ext cx="457200" cy="381000"/>
          </a:xfrm>
          <a:prstGeom prst="rect">
            <a:avLst/>
          </a:prstGeom>
          <a:noFill/>
          <a:ln/>
        </p:spPr>
        <p:txBody>
          <a:bodyPr wrap="square" lIns="0" tIns="0" rIns="0" bIns="0" rtlCol="0" anchor="ctr"/>
          <a:lstStyle/>
          <a:p>
            <a:pPr algn="ct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FY25</a:t>
            </a:r>
            <a:endParaRPr lang="en-US" sz="1600" dirty="0"/>
          </a:p>
        </p:txBody>
      </p:sp>
      <p:sp>
        <p:nvSpPr>
          <p:cNvPr id="21" name="Text 19"/>
          <p:cNvSpPr/>
          <p:nvPr/>
        </p:nvSpPr>
        <p:spPr>
          <a:xfrm>
            <a:off x="1066800" y="4133850"/>
            <a:ext cx="180022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FY 2024-25 Opinion</a:t>
            </a:r>
            <a:endParaRPr lang="en-US" sz="1600" dirty="0"/>
          </a:p>
        </p:txBody>
      </p:sp>
      <p:sp>
        <p:nvSpPr>
          <p:cNvPr id="22" name="Shape 20"/>
          <p:cNvSpPr/>
          <p:nvPr/>
        </p:nvSpPr>
        <p:spPr>
          <a:xfrm>
            <a:off x="6570166" y="4076700"/>
            <a:ext cx="1114425" cy="381000"/>
          </a:xfrm>
          <a:custGeom>
            <a:avLst/>
            <a:gdLst/>
            <a:ahLst/>
            <a:cxnLst/>
            <a:rect l="l" t="t" r="r" b="b"/>
            <a:pathLst>
              <a:path w="1114425" h="381000">
                <a:moveTo>
                  <a:pt x="190500" y="0"/>
                </a:moveTo>
                <a:lnTo>
                  <a:pt x="923925" y="0"/>
                </a:lnTo>
                <a:cubicBezTo>
                  <a:pt x="1029065" y="0"/>
                  <a:pt x="1114425" y="85360"/>
                  <a:pt x="1114425" y="190500"/>
                </a:cubicBezTo>
                <a:lnTo>
                  <a:pt x="1114425" y="190500"/>
                </a:lnTo>
                <a:cubicBezTo>
                  <a:pt x="1114425" y="295640"/>
                  <a:pt x="1029065" y="381000"/>
                  <a:pt x="923925" y="381000"/>
                </a:cubicBezTo>
                <a:lnTo>
                  <a:pt x="190500" y="381000"/>
                </a:lnTo>
                <a:cubicBezTo>
                  <a:pt x="85360" y="381000"/>
                  <a:pt x="0" y="295640"/>
                  <a:pt x="0" y="190500"/>
                </a:cubicBezTo>
                <a:lnTo>
                  <a:pt x="0" y="190500"/>
                </a:lnTo>
                <a:cubicBezTo>
                  <a:pt x="0" y="85360"/>
                  <a:pt x="85360" y="0"/>
                  <a:pt x="190500" y="0"/>
                </a:cubicBezTo>
                <a:close/>
              </a:path>
            </a:pathLst>
          </a:custGeom>
          <a:solidFill>
            <a:srgbClr val="DCFCE7"/>
          </a:solidFill>
          <a:ln/>
        </p:spPr>
      </p:sp>
      <p:sp>
        <p:nvSpPr>
          <p:cNvPr id="23" name="Text 21"/>
          <p:cNvSpPr/>
          <p:nvPr/>
        </p:nvSpPr>
        <p:spPr>
          <a:xfrm>
            <a:off x="6722566" y="4200525"/>
            <a:ext cx="875258" cy="152400"/>
          </a:xfrm>
          <a:prstGeom prst="rect">
            <a:avLst/>
          </a:prstGeom>
          <a:noFill/>
          <a:ln/>
        </p:spPr>
        <p:txBody>
          <a:bodyPr wrap="square" lIns="0" tIns="0" rIns="0" bIns="0" rtlCol="0" anchor="ctr"/>
          <a:lstStyle/>
          <a:p>
            <a:pPr>
              <a:lnSpc>
                <a:spcPct val="120000"/>
              </a:lnSpc>
            </a:pPr>
            <a:r>
              <a:rPr lang="en-US" sz="1050" b="1" dirty="0">
                <a:solidFill>
                  <a:srgbClr val="008236"/>
                </a:solidFill>
                <a:latin typeface="Quattrocento Sans" pitchFamily="34" charset="0"/>
                <a:ea typeface="Quattrocento Sans" pitchFamily="34" charset="-122"/>
                <a:cs typeface="Quattrocento Sans" pitchFamily="34" charset="-120"/>
              </a:rPr>
              <a:t>✓ Unmodified</a:t>
            </a:r>
            <a:endParaRPr lang="en-US" sz="1600" dirty="0"/>
          </a:p>
        </p:txBody>
      </p:sp>
      <p:sp>
        <p:nvSpPr>
          <p:cNvPr id="24" name="Shape 22"/>
          <p:cNvSpPr/>
          <p:nvPr/>
        </p:nvSpPr>
        <p:spPr>
          <a:xfrm>
            <a:off x="581025" y="46482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25" name="Text 23"/>
          <p:cNvSpPr/>
          <p:nvPr/>
        </p:nvSpPr>
        <p:spPr>
          <a:xfrm>
            <a:off x="857994" y="4610100"/>
            <a:ext cx="6905625" cy="495300"/>
          </a:xfrm>
          <a:prstGeom prst="rect">
            <a:avLst/>
          </a:prstGeom>
          <a:noFill/>
          <a:ln/>
        </p:spPr>
        <p:txBody>
          <a:bodyPr wrap="square" lIns="0" tIns="0" rIns="0" bIns="0" rtlCol="0" anchor="ctr"/>
          <a:lstStyle/>
          <a:p>
            <a:pPr>
              <a:lnSpc>
                <a:spcPct val="140000"/>
              </a:lnSpc>
            </a:pPr>
            <a:r>
              <a:rPr lang="en-US" sz="1200" b="1" dirty="0">
                <a:solidFill>
                  <a:srgbClr val="2D3748"/>
                </a:solidFill>
                <a:latin typeface="Quattrocento Sans" pitchFamily="34" charset="0"/>
                <a:ea typeface="Quattrocento Sans" pitchFamily="34" charset="-122"/>
                <a:cs typeface="Quattrocento Sans" pitchFamily="34" charset="-120"/>
              </a:rPr>
              <a:t>Consistency Maintained:</a:t>
            </a:r>
            <a:r>
              <a:rPr lang="en-US" sz="1200" dirty="0">
                <a:solidFill>
                  <a:srgbClr val="2D3748"/>
                </a:solidFill>
                <a:latin typeface="Quattrocento Sans" pitchFamily="34" charset="0"/>
                <a:ea typeface="Quattrocento Sans" pitchFamily="34" charset="-122"/>
                <a:cs typeface="Quattrocento Sans" pitchFamily="34" charset="-120"/>
              </a:rPr>
              <a:t> Consistent reporting standards despite auditor change, demonstrating seamless transition.</a:t>
            </a:r>
            <a:endParaRPr lang="en-US" sz="1600" dirty="0"/>
          </a:p>
        </p:txBody>
      </p:sp>
      <p:sp>
        <p:nvSpPr>
          <p:cNvPr id="26" name="Shape 24"/>
          <p:cNvSpPr/>
          <p:nvPr/>
        </p:nvSpPr>
        <p:spPr>
          <a:xfrm>
            <a:off x="585788" y="52578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27" name="Text 25"/>
          <p:cNvSpPr/>
          <p:nvPr/>
        </p:nvSpPr>
        <p:spPr>
          <a:xfrm>
            <a:off x="865436" y="5219700"/>
            <a:ext cx="6896100" cy="495300"/>
          </a:xfrm>
          <a:prstGeom prst="rect">
            <a:avLst/>
          </a:prstGeom>
          <a:noFill/>
          <a:ln/>
        </p:spPr>
        <p:txBody>
          <a:bodyPr wrap="square" lIns="0" tIns="0" rIns="0" bIns="0" rtlCol="0" anchor="ctr"/>
          <a:lstStyle/>
          <a:p>
            <a:pPr>
              <a:lnSpc>
                <a:spcPct val="140000"/>
              </a:lnSpc>
            </a:pPr>
            <a:r>
              <a:rPr lang="en-US" sz="1200" b="1" dirty="0">
                <a:solidFill>
                  <a:srgbClr val="2D3748"/>
                </a:solidFill>
                <a:latin typeface="Quattrocento Sans" pitchFamily="34" charset="0"/>
                <a:ea typeface="Quattrocento Sans" pitchFamily="34" charset="-122"/>
                <a:cs typeface="Quattrocento Sans" pitchFamily="34" charset="-120"/>
              </a:rPr>
              <a:t>Ind AS Compliance:</a:t>
            </a:r>
            <a:r>
              <a:rPr lang="en-US" sz="1200" dirty="0">
                <a:solidFill>
                  <a:srgbClr val="2D3748"/>
                </a:solidFill>
                <a:latin typeface="Quattrocento Sans" pitchFamily="34" charset="0"/>
                <a:ea typeface="Quattrocento Sans" pitchFamily="34" charset="-122"/>
                <a:cs typeface="Quattrocento Sans" pitchFamily="34" charset="-120"/>
              </a:rPr>
              <a:t> Full compliance with Indian Accounting Standards and Companies Act 2013 requirements.</a:t>
            </a:r>
            <a:endParaRPr lang="en-US" sz="1600" dirty="0"/>
          </a:p>
        </p:txBody>
      </p:sp>
      <p:sp>
        <p:nvSpPr>
          <p:cNvPr id="28" name="Shape 26"/>
          <p:cNvSpPr/>
          <p:nvPr/>
        </p:nvSpPr>
        <p:spPr>
          <a:xfrm>
            <a:off x="590550" y="58674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00A63E"/>
          </a:solidFill>
          <a:ln/>
        </p:spPr>
      </p:sp>
      <p:sp>
        <p:nvSpPr>
          <p:cNvPr id="29" name="Text 27"/>
          <p:cNvSpPr/>
          <p:nvPr/>
        </p:nvSpPr>
        <p:spPr>
          <a:xfrm>
            <a:off x="876300" y="5829300"/>
            <a:ext cx="5267325" cy="247650"/>
          </a:xfrm>
          <a:prstGeom prst="rect">
            <a:avLst/>
          </a:prstGeom>
          <a:noFill/>
          <a:ln/>
        </p:spPr>
        <p:txBody>
          <a:bodyPr wrap="square" lIns="0" tIns="0" rIns="0" bIns="0" rtlCol="0" anchor="ctr"/>
          <a:lstStyle/>
          <a:p>
            <a:pPr>
              <a:lnSpc>
                <a:spcPct val="140000"/>
              </a:lnSpc>
            </a:pPr>
            <a:r>
              <a:rPr lang="en-US" sz="1200" b="1" dirty="0">
                <a:solidFill>
                  <a:srgbClr val="2D3748"/>
                </a:solidFill>
                <a:latin typeface="Quattrocento Sans" pitchFamily="34" charset="0"/>
                <a:ea typeface="Quattrocento Sans" pitchFamily="34" charset="-122"/>
                <a:cs typeface="Quattrocento Sans" pitchFamily="34" charset="-120"/>
              </a:rPr>
              <a:t>Report Date:</a:t>
            </a:r>
            <a:r>
              <a:rPr lang="en-US" sz="1200" dirty="0">
                <a:solidFill>
                  <a:srgbClr val="2D3748"/>
                </a:solidFill>
                <a:latin typeface="Quattrocento Sans" pitchFamily="34" charset="0"/>
                <a:ea typeface="Quattrocento Sans" pitchFamily="34" charset="-122"/>
                <a:cs typeface="Quattrocento Sans" pitchFamily="34" charset="-120"/>
              </a:rPr>
              <a:t> May 21, 2025 - Continued timely reporting post-auditor transition.</a:t>
            </a:r>
            <a:endParaRPr lang="en-US" sz="1600" dirty="0"/>
          </a:p>
        </p:txBody>
      </p:sp>
      <p:sp>
        <p:nvSpPr>
          <p:cNvPr id="30" name="Shape 28"/>
          <p:cNvSpPr/>
          <p:nvPr/>
        </p:nvSpPr>
        <p:spPr>
          <a:xfrm>
            <a:off x="8064550" y="1143000"/>
            <a:ext cx="3743325" cy="3638550"/>
          </a:xfrm>
          <a:custGeom>
            <a:avLst/>
            <a:gdLst/>
            <a:ahLst/>
            <a:cxnLst/>
            <a:rect l="l" t="t" r="r" b="b"/>
            <a:pathLst>
              <a:path w="3743325" h="3638550">
                <a:moveTo>
                  <a:pt x="152382" y="0"/>
                </a:moveTo>
                <a:lnTo>
                  <a:pt x="3590943" y="0"/>
                </a:lnTo>
                <a:cubicBezTo>
                  <a:pt x="3675101" y="0"/>
                  <a:pt x="3743325" y="68224"/>
                  <a:pt x="3743325" y="152382"/>
                </a:cubicBezTo>
                <a:lnTo>
                  <a:pt x="3743325" y="3486168"/>
                </a:lnTo>
                <a:cubicBezTo>
                  <a:pt x="3743325" y="3570326"/>
                  <a:pt x="3675101" y="3638550"/>
                  <a:pt x="3590943" y="3638550"/>
                </a:cubicBezTo>
                <a:lnTo>
                  <a:pt x="152382" y="3638550"/>
                </a:lnTo>
                <a:cubicBezTo>
                  <a:pt x="68224" y="3638550"/>
                  <a:pt x="0" y="3570326"/>
                  <a:pt x="0" y="3486168"/>
                </a:cubicBezTo>
                <a:lnTo>
                  <a:pt x="0" y="152382"/>
                </a:lnTo>
                <a:cubicBezTo>
                  <a:pt x="0" y="68280"/>
                  <a:pt x="68280" y="0"/>
                  <a:pt x="152382" y="0"/>
                </a:cubicBezTo>
                <a:close/>
              </a:path>
            </a:pathLst>
          </a:custGeom>
          <a:solidFill>
            <a:srgbClr val="1E3A5F"/>
          </a:solidFill>
          <a:ln/>
        </p:spPr>
      </p:sp>
      <p:sp>
        <p:nvSpPr>
          <p:cNvPr id="31" name="Text 29"/>
          <p:cNvSpPr/>
          <p:nvPr/>
        </p:nvSpPr>
        <p:spPr>
          <a:xfrm>
            <a:off x="8255050" y="1333500"/>
            <a:ext cx="3457575"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Liter" pitchFamily="34" charset="0"/>
                <a:ea typeface="Liter" pitchFamily="34" charset="-122"/>
                <a:cs typeface="Liter" pitchFamily="34" charset="-120"/>
              </a:rPr>
              <a:t>Audit Scope Coverage</a:t>
            </a:r>
            <a:endParaRPr lang="en-US" sz="1600" dirty="0"/>
          </a:p>
        </p:txBody>
      </p:sp>
      <p:sp>
        <p:nvSpPr>
          <p:cNvPr id="32" name="Shape 30"/>
          <p:cNvSpPr/>
          <p:nvPr/>
        </p:nvSpPr>
        <p:spPr>
          <a:xfrm>
            <a:off x="8255050" y="17526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33" name="Shape 31"/>
          <p:cNvSpPr/>
          <p:nvPr/>
        </p:nvSpPr>
        <p:spPr>
          <a:xfrm>
            <a:off x="8388400" y="1866900"/>
            <a:ext cx="114300" cy="152400"/>
          </a:xfrm>
          <a:custGeom>
            <a:avLst/>
            <a:gdLst/>
            <a:ahLst/>
            <a:cxnLst/>
            <a:rect l="l" t="t" r="r" b="b"/>
            <a:pathLst>
              <a:path w="114300" h="152400">
                <a:moveTo>
                  <a:pt x="0" y="19050"/>
                </a:moveTo>
                <a:cubicBezTo>
                  <a:pt x="0" y="8543"/>
                  <a:pt x="8543" y="0"/>
                  <a:pt x="19050" y="0"/>
                </a:cubicBezTo>
                <a:lnTo>
                  <a:pt x="63550" y="0"/>
                </a:lnTo>
                <a:cubicBezTo>
                  <a:pt x="68610" y="0"/>
                  <a:pt x="73462" y="1994"/>
                  <a:pt x="77033" y="5566"/>
                </a:cubicBezTo>
                <a:lnTo>
                  <a:pt x="108734" y="37296"/>
                </a:lnTo>
                <a:cubicBezTo>
                  <a:pt x="112306" y="40868"/>
                  <a:pt x="114300" y="45720"/>
                  <a:pt x="114300" y="50780"/>
                </a:cubicBezTo>
                <a:lnTo>
                  <a:pt x="114300" y="133350"/>
                </a:lnTo>
                <a:cubicBezTo>
                  <a:pt x="114300" y="143857"/>
                  <a:pt x="105757" y="152400"/>
                  <a:pt x="95250" y="152400"/>
                </a:cubicBezTo>
                <a:lnTo>
                  <a:pt x="19050" y="152400"/>
                </a:lnTo>
                <a:cubicBezTo>
                  <a:pt x="8543" y="152400"/>
                  <a:pt x="0" y="143857"/>
                  <a:pt x="0" y="133350"/>
                </a:cubicBezTo>
                <a:lnTo>
                  <a:pt x="0" y="19050"/>
                </a:lnTo>
                <a:close/>
                <a:moveTo>
                  <a:pt x="61912" y="17413"/>
                </a:moveTo>
                <a:lnTo>
                  <a:pt x="61912" y="45244"/>
                </a:lnTo>
                <a:cubicBezTo>
                  <a:pt x="61912" y="49203"/>
                  <a:pt x="65097" y="52388"/>
                  <a:pt x="69056" y="52388"/>
                </a:cubicBezTo>
                <a:lnTo>
                  <a:pt x="96887" y="52388"/>
                </a:lnTo>
                <a:lnTo>
                  <a:pt x="61912" y="17413"/>
                </a:lnTo>
                <a:close/>
                <a:moveTo>
                  <a:pt x="19050" y="26194"/>
                </a:moveTo>
                <a:cubicBezTo>
                  <a:pt x="19050" y="30153"/>
                  <a:pt x="22235" y="33338"/>
                  <a:pt x="26194" y="33338"/>
                </a:cubicBezTo>
                <a:lnTo>
                  <a:pt x="40481" y="33338"/>
                </a:lnTo>
                <a:cubicBezTo>
                  <a:pt x="44440" y="33338"/>
                  <a:pt x="47625" y="30153"/>
                  <a:pt x="47625" y="26194"/>
                </a:cubicBezTo>
                <a:cubicBezTo>
                  <a:pt x="47625" y="22235"/>
                  <a:pt x="44440" y="19050"/>
                  <a:pt x="40481" y="19050"/>
                </a:cubicBezTo>
                <a:lnTo>
                  <a:pt x="26194" y="19050"/>
                </a:lnTo>
                <a:cubicBezTo>
                  <a:pt x="22235" y="19050"/>
                  <a:pt x="19050" y="22235"/>
                  <a:pt x="19050" y="26194"/>
                </a:cubicBezTo>
                <a:close/>
                <a:moveTo>
                  <a:pt x="19050" y="54769"/>
                </a:moveTo>
                <a:cubicBezTo>
                  <a:pt x="19050" y="58728"/>
                  <a:pt x="22235" y="61912"/>
                  <a:pt x="26194" y="61912"/>
                </a:cubicBezTo>
                <a:lnTo>
                  <a:pt x="40481" y="61912"/>
                </a:lnTo>
                <a:cubicBezTo>
                  <a:pt x="44440" y="61912"/>
                  <a:pt x="47625" y="58728"/>
                  <a:pt x="47625" y="54769"/>
                </a:cubicBezTo>
                <a:cubicBezTo>
                  <a:pt x="47625" y="50810"/>
                  <a:pt x="44440" y="47625"/>
                  <a:pt x="40481" y="47625"/>
                </a:cubicBezTo>
                <a:lnTo>
                  <a:pt x="26194" y="47625"/>
                </a:lnTo>
                <a:cubicBezTo>
                  <a:pt x="22235" y="47625"/>
                  <a:pt x="19050" y="50810"/>
                  <a:pt x="19050" y="54769"/>
                </a:cubicBezTo>
                <a:close/>
                <a:moveTo>
                  <a:pt x="52388" y="77391"/>
                </a:moveTo>
                <a:lnTo>
                  <a:pt x="52388" y="78581"/>
                </a:lnTo>
                <a:cubicBezTo>
                  <a:pt x="43815" y="78671"/>
                  <a:pt x="36909" y="85636"/>
                  <a:pt x="36909" y="94208"/>
                </a:cubicBezTo>
                <a:cubicBezTo>
                  <a:pt x="36909" y="101858"/>
                  <a:pt x="42416" y="108377"/>
                  <a:pt x="49976" y="109627"/>
                </a:cubicBezTo>
                <a:lnTo>
                  <a:pt x="62389" y="111710"/>
                </a:lnTo>
                <a:cubicBezTo>
                  <a:pt x="64175" y="112008"/>
                  <a:pt x="65484" y="113556"/>
                  <a:pt x="65484" y="115372"/>
                </a:cubicBezTo>
                <a:cubicBezTo>
                  <a:pt x="65484" y="117425"/>
                  <a:pt x="63818" y="119092"/>
                  <a:pt x="61764" y="119092"/>
                </a:cubicBezTo>
                <a:lnTo>
                  <a:pt x="45244" y="119062"/>
                </a:lnTo>
                <a:cubicBezTo>
                  <a:pt x="41970" y="119062"/>
                  <a:pt x="39291" y="121741"/>
                  <a:pt x="39291" y="125016"/>
                </a:cubicBezTo>
                <a:cubicBezTo>
                  <a:pt x="39291" y="128290"/>
                  <a:pt x="41970" y="130969"/>
                  <a:pt x="45244" y="130969"/>
                </a:cubicBezTo>
                <a:lnTo>
                  <a:pt x="52388" y="130969"/>
                </a:lnTo>
                <a:lnTo>
                  <a:pt x="52388" y="132159"/>
                </a:lnTo>
                <a:cubicBezTo>
                  <a:pt x="52388" y="135434"/>
                  <a:pt x="55066" y="138113"/>
                  <a:pt x="58341" y="138113"/>
                </a:cubicBezTo>
                <a:cubicBezTo>
                  <a:pt x="61615" y="138113"/>
                  <a:pt x="64294" y="135434"/>
                  <a:pt x="64294" y="132159"/>
                </a:cubicBezTo>
                <a:lnTo>
                  <a:pt x="64294" y="130760"/>
                </a:lnTo>
                <a:cubicBezTo>
                  <a:pt x="71735" y="129540"/>
                  <a:pt x="77391" y="123111"/>
                  <a:pt x="77391" y="115342"/>
                </a:cubicBezTo>
                <a:cubicBezTo>
                  <a:pt x="77391" y="107692"/>
                  <a:pt x="71884" y="101173"/>
                  <a:pt x="64324" y="99923"/>
                </a:cubicBezTo>
                <a:lnTo>
                  <a:pt x="51911" y="97840"/>
                </a:lnTo>
                <a:cubicBezTo>
                  <a:pt x="50125" y="97542"/>
                  <a:pt x="48816" y="95994"/>
                  <a:pt x="48816" y="94178"/>
                </a:cubicBezTo>
                <a:cubicBezTo>
                  <a:pt x="48816" y="92125"/>
                  <a:pt x="50482" y="90458"/>
                  <a:pt x="52536" y="90458"/>
                </a:cubicBezTo>
                <a:lnTo>
                  <a:pt x="66675" y="90458"/>
                </a:lnTo>
                <a:cubicBezTo>
                  <a:pt x="69949" y="90458"/>
                  <a:pt x="72628" y="87779"/>
                  <a:pt x="72628" y="84505"/>
                </a:cubicBezTo>
                <a:cubicBezTo>
                  <a:pt x="72628" y="81230"/>
                  <a:pt x="69949" y="78551"/>
                  <a:pt x="66675" y="78551"/>
                </a:cubicBezTo>
                <a:lnTo>
                  <a:pt x="64294" y="78551"/>
                </a:lnTo>
                <a:lnTo>
                  <a:pt x="64294" y="77361"/>
                </a:lnTo>
                <a:cubicBezTo>
                  <a:pt x="64294" y="74087"/>
                  <a:pt x="61615" y="71408"/>
                  <a:pt x="58341" y="71408"/>
                </a:cubicBezTo>
                <a:cubicBezTo>
                  <a:pt x="55066" y="71408"/>
                  <a:pt x="52387" y="74087"/>
                  <a:pt x="52387" y="77361"/>
                </a:cubicBezTo>
                <a:close/>
              </a:path>
            </a:pathLst>
          </a:custGeom>
          <a:solidFill>
            <a:srgbClr val="C5A572"/>
          </a:solidFill>
          <a:ln/>
        </p:spPr>
      </p:sp>
      <p:sp>
        <p:nvSpPr>
          <p:cNvPr id="34" name="Text 32"/>
          <p:cNvSpPr/>
          <p:nvPr/>
        </p:nvSpPr>
        <p:spPr>
          <a:xfrm>
            <a:off x="8750350" y="1752600"/>
            <a:ext cx="263842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Standalone Financials</a:t>
            </a:r>
            <a:endParaRPr lang="en-US" sz="1600" dirty="0"/>
          </a:p>
        </p:txBody>
      </p:sp>
      <p:sp>
        <p:nvSpPr>
          <p:cNvPr id="35" name="Text 33"/>
          <p:cNvSpPr/>
          <p:nvPr/>
        </p:nvSpPr>
        <p:spPr>
          <a:xfrm>
            <a:off x="8750350" y="2019300"/>
            <a:ext cx="2628900"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Complete audit of parent company accounts</a:t>
            </a:r>
            <a:endParaRPr lang="en-US" sz="1600" dirty="0"/>
          </a:p>
        </p:txBody>
      </p:sp>
      <p:sp>
        <p:nvSpPr>
          <p:cNvPr id="36" name="Shape 34"/>
          <p:cNvSpPr/>
          <p:nvPr/>
        </p:nvSpPr>
        <p:spPr>
          <a:xfrm>
            <a:off x="8255050" y="23622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37" name="Shape 35"/>
          <p:cNvSpPr/>
          <p:nvPr/>
        </p:nvSpPr>
        <p:spPr>
          <a:xfrm>
            <a:off x="8369350" y="2476500"/>
            <a:ext cx="152400" cy="152400"/>
          </a:xfrm>
          <a:custGeom>
            <a:avLst/>
            <a:gdLst/>
            <a:ahLst/>
            <a:cxnLst/>
            <a:rect l="l" t="t" r="r" b="b"/>
            <a:pathLst>
              <a:path w="152400" h="152400">
                <a:moveTo>
                  <a:pt x="57150" y="19050"/>
                </a:moveTo>
                <a:cubicBezTo>
                  <a:pt x="57150" y="13781"/>
                  <a:pt x="61406" y="9525"/>
                  <a:pt x="66675" y="9525"/>
                </a:cubicBezTo>
                <a:lnTo>
                  <a:pt x="85725" y="9525"/>
                </a:lnTo>
                <a:cubicBezTo>
                  <a:pt x="90994" y="9525"/>
                  <a:pt x="95250" y="13781"/>
                  <a:pt x="95250" y="19050"/>
                </a:cubicBezTo>
                <a:lnTo>
                  <a:pt x="95250" y="38100"/>
                </a:lnTo>
                <a:cubicBezTo>
                  <a:pt x="95250" y="43369"/>
                  <a:pt x="90994" y="47625"/>
                  <a:pt x="85725" y="47625"/>
                </a:cubicBezTo>
                <a:lnTo>
                  <a:pt x="83344" y="47625"/>
                </a:lnTo>
                <a:lnTo>
                  <a:pt x="83344" y="66675"/>
                </a:lnTo>
                <a:lnTo>
                  <a:pt x="119062" y="66675"/>
                </a:lnTo>
                <a:cubicBezTo>
                  <a:pt x="130909" y="66675"/>
                  <a:pt x="140494" y="76260"/>
                  <a:pt x="140494" y="88106"/>
                </a:cubicBezTo>
                <a:lnTo>
                  <a:pt x="140494" y="104775"/>
                </a:lnTo>
                <a:lnTo>
                  <a:pt x="142875" y="104775"/>
                </a:lnTo>
                <a:cubicBezTo>
                  <a:pt x="148144" y="104775"/>
                  <a:pt x="152400" y="109031"/>
                  <a:pt x="152400" y="114300"/>
                </a:cubicBezTo>
                <a:lnTo>
                  <a:pt x="152400" y="133350"/>
                </a:lnTo>
                <a:cubicBezTo>
                  <a:pt x="152400" y="138619"/>
                  <a:pt x="148144" y="142875"/>
                  <a:pt x="142875" y="142875"/>
                </a:cubicBezTo>
                <a:lnTo>
                  <a:pt x="123825" y="142875"/>
                </a:lnTo>
                <a:cubicBezTo>
                  <a:pt x="118556" y="142875"/>
                  <a:pt x="114300" y="138619"/>
                  <a:pt x="114300" y="133350"/>
                </a:cubicBezTo>
                <a:lnTo>
                  <a:pt x="114300" y="114300"/>
                </a:lnTo>
                <a:cubicBezTo>
                  <a:pt x="114300" y="109031"/>
                  <a:pt x="118556" y="104775"/>
                  <a:pt x="123825" y="104775"/>
                </a:cubicBezTo>
                <a:lnTo>
                  <a:pt x="126206" y="104775"/>
                </a:lnTo>
                <a:lnTo>
                  <a:pt x="126206" y="88106"/>
                </a:lnTo>
                <a:cubicBezTo>
                  <a:pt x="126206" y="84147"/>
                  <a:pt x="123021" y="80962"/>
                  <a:pt x="119062" y="80962"/>
                </a:cubicBezTo>
                <a:lnTo>
                  <a:pt x="83344" y="80962"/>
                </a:lnTo>
                <a:lnTo>
                  <a:pt x="83344" y="104775"/>
                </a:lnTo>
                <a:lnTo>
                  <a:pt x="85725" y="104775"/>
                </a:lnTo>
                <a:cubicBezTo>
                  <a:pt x="90994" y="104775"/>
                  <a:pt x="95250" y="109031"/>
                  <a:pt x="95250" y="114300"/>
                </a:cubicBezTo>
                <a:lnTo>
                  <a:pt x="95250" y="133350"/>
                </a:lnTo>
                <a:cubicBezTo>
                  <a:pt x="95250" y="138619"/>
                  <a:pt x="90994" y="142875"/>
                  <a:pt x="85725" y="142875"/>
                </a:cubicBezTo>
                <a:lnTo>
                  <a:pt x="66675" y="142875"/>
                </a:lnTo>
                <a:cubicBezTo>
                  <a:pt x="61406" y="142875"/>
                  <a:pt x="57150" y="138619"/>
                  <a:pt x="57150" y="133350"/>
                </a:cubicBezTo>
                <a:lnTo>
                  <a:pt x="57150" y="114300"/>
                </a:lnTo>
                <a:cubicBezTo>
                  <a:pt x="57150" y="109031"/>
                  <a:pt x="61406" y="104775"/>
                  <a:pt x="66675" y="104775"/>
                </a:cubicBezTo>
                <a:lnTo>
                  <a:pt x="69056" y="104775"/>
                </a:lnTo>
                <a:lnTo>
                  <a:pt x="69056" y="80962"/>
                </a:lnTo>
                <a:lnTo>
                  <a:pt x="33338" y="80962"/>
                </a:lnTo>
                <a:cubicBezTo>
                  <a:pt x="29379" y="80962"/>
                  <a:pt x="26194" y="84147"/>
                  <a:pt x="26194" y="88106"/>
                </a:cubicBezTo>
                <a:lnTo>
                  <a:pt x="26194" y="104775"/>
                </a:lnTo>
                <a:lnTo>
                  <a:pt x="28575" y="104775"/>
                </a:lnTo>
                <a:cubicBezTo>
                  <a:pt x="33844" y="104775"/>
                  <a:pt x="38100" y="109031"/>
                  <a:pt x="38100" y="114300"/>
                </a:cubicBezTo>
                <a:lnTo>
                  <a:pt x="38100" y="133350"/>
                </a:lnTo>
                <a:cubicBezTo>
                  <a:pt x="38100" y="138619"/>
                  <a:pt x="33844" y="142875"/>
                  <a:pt x="28575" y="142875"/>
                </a:cubicBezTo>
                <a:lnTo>
                  <a:pt x="9525" y="142875"/>
                </a:lnTo>
                <a:cubicBezTo>
                  <a:pt x="4256" y="142875"/>
                  <a:pt x="0" y="138619"/>
                  <a:pt x="0" y="133350"/>
                </a:cubicBezTo>
                <a:lnTo>
                  <a:pt x="0" y="114300"/>
                </a:lnTo>
                <a:cubicBezTo>
                  <a:pt x="0" y="109031"/>
                  <a:pt x="4256" y="104775"/>
                  <a:pt x="9525" y="104775"/>
                </a:cubicBezTo>
                <a:lnTo>
                  <a:pt x="11906" y="104775"/>
                </a:lnTo>
                <a:lnTo>
                  <a:pt x="11906" y="88106"/>
                </a:lnTo>
                <a:cubicBezTo>
                  <a:pt x="11906" y="76260"/>
                  <a:pt x="21491" y="66675"/>
                  <a:pt x="33338" y="66675"/>
                </a:cubicBezTo>
                <a:lnTo>
                  <a:pt x="69056" y="66675"/>
                </a:lnTo>
                <a:lnTo>
                  <a:pt x="69056" y="47625"/>
                </a:lnTo>
                <a:lnTo>
                  <a:pt x="66675" y="47625"/>
                </a:lnTo>
                <a:cubicBezTo>
                  <a:pt x="61406" y="47625"/>
                  <a:pt x="57150" y="43369"/>
                  <a:pt x="57150" y="38100"/>
                </a:cubicBezTo>
                <a:lnTo>
                  <a:pt x="57150" y="19050"/>
                </a:lnTo>
                <a:close/>
              </a:path>
            </a:pathLst>
          </a:custGeom>
          <a:solidFill>
            <a:srgbClr val="C5A572"/>
          </a:solidFill>
          <a:ln/>
        </p:spPr>
      </p:sp>
      <p:sp>
        <p:nvSpPr>
          <p:cNvPr id="38" name="Text 36"/>
          <p:cNvSpPr/>
          <p:nvPr/>
        </p:nvSpPr>
        <p:spPr>
          <a:xfrm>
            <a:off x="8750350" y="2362200"/>
            <a:ext cx="183832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Consolidated Statements</a:t>
            </a:r>
            <a:endParaRPr lang="en-US" sz="1600" dirty="0"/>
          </a:p>
        </p:txBody>
      </p:sp>
      <p:sp>
        <p:nvSpPr>
          <p:cNvPr id="39" name="Text 37"/>
          <p:cNvSpPr/>
          <p:nvPr/>
        </p:nvSpPr>
        <p:spPr>
          <a:xfrm>
            <a:off x="8750350" y="2628900"/>
            <a:ext cx="1828800"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Group-level financial reporting</a:t>
            </a:r>
            <a:endParaRPr lang="en-US" sz="1600" dirty="0"/>
          </a:p>
        </p:txBody>
      </p:sp>
      <p:sp>
        <p:nvSpPr>
          <p:cNvPr id="40" name="Shape 38"/>
          <p:cNvSpPr/>
          <p:nvPr/>
        </p:nvSpPr>
        <p:spPr>
          <a:xfrm>
            <a:off x="8255050" y="29718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41" name="Shape 39"/>
          <p:cNvSpPr/>
          <p:nvPr/>
        </p:nvSpPr>
        <p:spPr>
          <a:xfrm>
            <a:off x="8388400" y="3086100"/>
            <a:ext cx="114300" cy="152400"/>
          </a:xfrm>
          <a:custGeom>
            <a:avLst/>
            <a:gdLst/>
            <a:ahLst/>
            <a:cxnLst/>
            <a:rect l="l" t="t" r="r" b="b"/>
            <a:pathLst>
              <a:path w="114300" h="152400">
                <a:moveTo>
                  <a:pt x="19050" y="0"/>
                </a:moveTo>
                <a:cubicBezTo>
                  <a:pt x="8543" y="0"/>
                  <a:pt x="0" y="8543"/>
                  <a:pt x="0" y="19050"/>
                </a:cubicBezTo>
                <a:lnTo>
                  <a:pt x="0" y="133350"/>
                </a:lnTo>
                <a:cubicBezTo>
                  <a:pt x="0" y="143857"/>
                  <a:pt x="8543" y="152400"/>
                  <a:pt x="19050" y="152400"/>
                </a:cubicBezTo>
                <a:lnTo>
                  <a:pt x="95250" y="152400"/>
                </a:lnTo>
                <a:cubicBezTo>
                  <a:pt x="105757" y="152400"/>
                  <a:pt x="114300" y="143857"/>
                  <a:pt x="114300" y="133350"/>
                </a:cubicBezTo>
                <a:lnTo>
                  <a:pt x="114300" y="19050"/>
                </a:lnTo>
                <a:cubicBezTo>
                  <a:pt x="114300" y="8543"/>
                  <a:pt x="105757" y="0"/>
                  <a:pt x="95250" y="0"/>
                </a:cubicBezTo>
                <a:lnTo>
                  <a:pt x="19050" y="0"/>
                </a:lnTo>
                <a:close/>
                <a:moveTo>
                  <a:pt x="52388" y="104775"/>
                </a:moveTo>
                <a:lnTo>
                  <a:pt x="61912" y="104775"/>
                </a:lnTo>
                <a:cubicBezTo>
                  <a:pt x="67181" y="104775"/>
                  <a:pt x="71438" y="109031"/>
                  <a:pt x="71438" y="114300"/>
                </a:cubicBezTo>
                <a:lnTo>
                  <a:pt x="71438" y="138113"/>
                </a:lnTo>
                <a:lnTo>
                  <a:pt x="42863" y="138113"/>
                </a:lnTo>
                <a:lnTo>
                  <a:pt x="42863" y="114300"/>
                </a:lnTo>
                <a:cubicBezTo>
                  <a:pt x="42863" y="109031"/>
                  <a:pt x="47119" y="104775"/>
                  <a:pt x="52388" y="104775"/>
                </a:cubicBezTo>
                <a:close/>
                <a:moveTo>
                  <a:pt x="28575" y="33338"/>
                </a:moveTo>
                <a:cubicBezTo>
                  <a:pt x="28575" y="30718"/>
                  <a:pt x="30718" y="28575"/>
                  <a:pt x="33338" y="28575"/>
                </a:cubicBezTo>
                <a:lnTo>
                  <a:pt x="42863" y="28575"/>
                </a:lnTo>
                <a:cubicBezTo>
                  <a:pt x="45482" y="28575"/>
                  <a:pt x="47625" y="30718"/>
                  <a:pt x="47625" y="33338"/>
                </a:cubicBezTo>
                <a:lnTo>
                  <a:pt x="47625" y="42863"/>
                </a:lnTo>
                <a:cubicBezTo>
                  <a:pt x="47625" y="45482"/>
                  <a:pt x="45482" y="47625"/>
                  <a:pt x="42863" y="47625"/>
                </a:cubicBezTo>
                <a:lnTo>
                  <a:pt x="33338" y="47625"/>
                </a:lnTo>
                <a:cubicBezTo>
                  <a:pt x="30718" y="47625"/>
                  <a:pt x="28575" y="45482"/>
                  <a:pt x="28575" y="42863"/>
                </a:cubicBezTo>
                <a:lnTo>
                  <a:pt x="28575" y="33338"/>
                </a:lnTo>
                <a:close/>
                <a:moveTo>
                  <a:pt x="71438" y="28575"/>
                </a:moveTo>
                <a:lnTo>
                  <a:pt x="80962" y="28575"/>
                </a:lnTo>
                <a:cubicBezTo>
                  <a:pt x="83582" y="28575"/>
                  <a:pt x="85725" y="30718"/>
                  <a:pt x="85725" y="33338"/>
                </a:cubicBezTo>
                <a:lnTo>
                  <a:pt x="85725" y="42863"/>
                </a:lnTo>
                <a:cubicBezTo>
                  <a:pt x="85725" y="45482"/>
                  <a:pt x="83582" y="47625"/>
                  <a:pt x="80962" y="47625"/>
                </a:cubicBezTo>
                <a:lnTo>
                  <a:pt x="71438" y="47625"/>
                </a:lnTo>
                <a:cubicBezTo>
                  <a:pt x="68818" y="47625"/>
                  <a:pt x="66675" y="45482"/>
                  <a:pt x="66675" y="42863"/>
                </a:cubicBezTo>
                <a:lnTo>
                  <a:pt x="66675" y="33338"/>
                </a:lnTo>
                <a:cubicBezTo>
                  <a:pt x="66675" y="30718"/>
                  <a:pt x="68818" y="28575"/>
                  <a:pt x="71438" y="28575"/>
                </a:cubicBezTo>
                <a:close/>
                <a:moveTo>
                  <a:pt x="28575" y="71438"/>
                </a:moveTo>
                <a:cubicBezTo>
                  <a:pt x="28575" y="68818"/>
                  <a:pt x="30718" y="66675"/>
                  <a:pt x="33338" y="66675"/>
                </a:cubicBezTo>
                <a:lnTo>
                  <a:pt x="42863" y="66675"/>
                </a:lnTo>
                <a:cubicBezTo>
                  <a:pt x="45482" y="66675"/>
                  <a:pt x="47625" y="68818"/>
                  <a:pt x="47625" y="71438"/>
                </a:cubicBezTo>
                <a:lnTo>
                  <a:pt x="47625" y="80962"/>
                </a:lnTo>
                <a:cubicBezTo>
                  <a:pt x="47625" y="83582"/>
                  <a:pt x="45482" y="85725"/>
                  <a:pt x="42863" y="85725"/>
                </a:cubicBezTo>
                <a:lnTo>
                  <a:pt x="33338" y="85725"/>
                </a:lnTo>
                <a:cubicBezTo>
                  <a:pt x="30718" y="85725"/>
                  <a:pt x="28575" y="83582"/>
                  <a:pt x="28575" y="80962"/>
                </a:cubicBezTo>
                <a:lnTo>
                  <a:pt x="28575" y="71438"/>
                </a:lnTo>
                <a:close/>
                <a:moveTo>
                  <a:pt x="71438" y="66675"/>
                </a:moveTo>
                <a:lnTo>
                  <a:pt x="80962" y="66675"/>
                </a:lnTo>
                <a:cubicBezTo>
                  <a:pt x="83582" y="66675"/>
                  <a:pt x="85725" y="68818"/>
                  <a:pt x="85725" y="71438"/>
                </a:cubicBezTo>
                <a:lnTo>
                  <a:pt x="85725" y="80962"/>
                </a:lnTo>
                <a:cubicBezTo>
                  <a:pt x="85725" y="83582"/>
                  <a:pt x="83582" y="85725"/>
                  <a:pt x="80962" y="85725"/>
                </a:cubicBezTo>
                <a:lnTo>
                  <a:pt x="71438" y="85725"/>
                </a:lnTo>
                <a:cubicBezTo>
                  <a:pt x="68818" y="85725"/>
                  <a:pt x="66675" y="83582"/>
                  <a:pt x="66675" y="80962"/>
                </a:cubicBezTo>
                <a:lnTo>
                  <a:pt x="66675" y="71438"/>
                </a:lnTo>
                <a:cubicBezTo>
                  <a:pt x="66675" y="68818"/>
                  <a:pt x="68818" y="66675"/>
                  <a:pt x="71438" y="66675"/>
                </a:cubicBezTo>
                <a:close/>
              </a:path>
            </a:pathLst>
          </a:custGeom>
          <a:solidFill>
            <a:srgbClr val="C5A572"/>
          </a:solidFill>
          <a:ln/>
        </p:spPr>
      </p:sp>
      <p:sp>
        <p:nvSpPr>
          <p:cNvPr id="42" name="Text 40"/>
          <p:cNvSpPr/>
          <p:nvPr/>
        </p:nvSpPr>
        <p:spPr>
          <a:xfrm>
            <a:off x="8750350" y="2971800"/>
            <a:ext cx="220027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Subsidiaries Included</a:t>
            </a:r>
            <a:endParaRPr lang="en-US" sz="1600" dirty="0"/>
          </a:p>
        </p:txBody>
      </p:sp>
      <p:sp>
        <p:nvSpPr>
          <p:cNvPr id="43" name="Text 41"/>
          <p:cNvSpPr/>
          <p:nvPr/>
        </p:nvSpPr>
        <p:spPr>
          <a:xfrm>
            <a:off x="8750350" y="3238500"/>
            <a:ext cx="2190750" cy="1905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HSRC Infra Services Limited &amp; others</a:t>
            </a:r>
            <a:endParaRPr lang="en-US" sz="1600" dirty="0"/>
          </a:p>
        </p:txBody>
      </p:sp>
      <p:sp>
        <p:nvSpPr>
          <p:cNvPr id="44" name="Shape 42"/>
          <p:cNvSpPr/>
          <p:nvPr/>
        </p:nvSpPr>
        <p:spPr>
          <a:xfrm>
            <a:off x="8074075" y="4943475"/>
            <a:ext cx="3724275" cy="1524000"/>
          </a:xfrm>
          <a:custGeom>
            <a:avLst/>
            <a:gdLst/>
            <a:ahLst/>
            <a:cxnLst/>
            <a:rect l="l" t="t" r="r" b="b"/>
            <a:pathLst>
              <a:path w="3724275" h="1524000">
                <a:moveTo>
                  <a:pt x="152400" y="0"/>
                </a:moveTo>
                <a:lnTo>
                  <a:pt x="3571875" y="0"/>
                </a:lnTo>
                <a:cubicBezTo>
                  <a:pt x="3655987" y="0"/>
                  <a:pt x="3724275" y="68288"/>
                  <a:pt x="3724275" y="152400"/>
                </a:cubicBezTo>
                <a:lnTo>
                  <a:pt x="3724275" y="1371600"/>
                </a:lnTo>
                <a:cubicBezTo>
                  <a:pt x="3724275" y="1455712"/>
                  <a:pt x="3655987" y="1524000"/>
                  <a:pt x="3571875" y="1524000"/>
                </a:cubicBezTo>
                <a:lnTo>
                  <a:pt x="152400" y="1524000"/>
                </a:lnTo>
                <a:cubicBezTo>
                  <a:pt x="68288" y="1524000"/>
                  <a:pt x="0" y="1455712"/>
                  <a:pt x="0" y="1371600"/>
                </a:cubicBezTo>
                <a:lnTo>
                  <a:pt x="0" y="152400"/>
                </a:lnTo>
                <a:cubicBezTo>
                  <a:pt x="0" y="68288"/>
                  <a:pt x="68288" y="0"/>
                  <a:pt x="152400" y="0"/>
                </a:cubicBezTo>
                <a:close/>
              </a:path>
            </a:pathLst>
          </a:custGeom>
          <a:solidFill>
            <a:srgbClr val="C5A572">
              <a:alpha val="10196"/>
            </a:srgbClr>
          </a:solidFill>
          <a:ln w="25400">
            <a:solidFill>
              <a:srgbClr val="C5A572">
                <a:alpha val="30196"/>
              </a:srgbClr>
            </a:solidFill>
            <a:prstDash val="solid"/>
          </a:ln>
        </p:spPr>
      </p:sp>
      <p:sp>
        <p:nvSpPr>
          <p:cNvPr id="45" name="Shape 43"/>
          <p:cNvSpPr/>
          <p:nvPr/>
        </p:nvSpPr>
        <p:spPr>
          <a:xfrm>
            <a:off x="8316962" y="5162550"/>
            <a:ext cx="200025" cy="228600"/>
          </a:xfrm>
          <a:custGeom>
            <a:avLst/>
            <a:gdLst/>
            <a:ahLst/>
            <a:cxnLst/>
            <a:rect l="l" t="t" r="r" b="b"/>
            <a:pathLst>
              <a:path w="200025" h="228600">
                <a:moveTo>
                  <a:pt x="109791" y="-11564"/>
                </a:moveTo>
                <a:cubicBezTo>
                  <a:pt x="103808" y="-15225"/>
                  <a:pt x="96262" y="-15225"/>
                  <a:pt x="90279" y="-11564"/>
                </a:cubicBezTo>
                <a:cubicBezTo>
                  <a:pt x="79385" y="-4911"/>
                  <a:pt x="72643" y="-3125"/>
                  <a:pt x="59874" y="-3393"/>
                </a:cubicBezTo>
                <a:cubicBezTo>
                  <a:pt x="52864" y="-3572"/>
                  <a:pt x="46345" y="223"/>
                  <a:pt x="42952" y="6385"/>
                </a:cubicBezTo>
                <a:cubicBezTo>
                  <a:pt x="36835" y="17591"/>
                  <a:pt x="31879" y="22547"/>
                  <a:pt x="20672" y="28664"/>
                </a:cubicBezTo>
                <a:cubicBezTo>
                  <a:pt x="14511" y="32013"/>
                  <a:pt x="10760" y="38576"/>
                  <a:pt x="10894" y="45586"/>
                </a:cubicBezTo>
                <a:cubicBezTo>
                  <a:pt x="11207" y="58356"/>
                  <a:pt x="9376" y="65097"/>
                  <a:pt x="2724" y="75992"/>
                </a:cubicBezTo>
                <a:cubicBezTo>
                  <a:pt x="-938" y="81975"/>
                  <a:pt x="-938" y="89520"/>
                  <a:pt x="2724" y="95503"/>
                </a:cubicBezTo>
                <a:cubicBezTo>
                  <a:pt x="9376" y="106397"/>
                  <a:pt x="11162" y="113139"/>
                  <a:pt x="10894" y="125909"/>
                </a:cubicBezTo>
                <a:cubicBezTo>
                  <a:pt x="10716" y="132918"/>
                  <a:pt x="14511" y="139437"/>
                  <a:pt x="20672" y="142830"/>
                </a:cubicBezTo>
                <a:cubicBezTo>
                  <a:pt x="30540" y="148233"/>
                  <a:pt x="35540" y="152698"/>
                  <a:pt x="40809" y="161359"/>
                </a:cubicBezTo>
                <a:lnTo>
                  <a:pt x="19065" y="204713"/>
                </a:lnTo>
                <a:cubicBezTo>
                  <a:pt x="16431" y="210026"/>
                  <a:pt x="18574" y="216456"/>
                  <a:pt x="23842" y="219090"/>
                </a:cubicBezTo>
                <a:lnTo>
                  <a:pt x="62240" y="238289"/>
                </a:lnTo>
                <a:cubicBezTo>
                  <a:pt x="67374" y="240834"/>
                  <a:pt x="73625" y="238914"/>
                  <a:pt x="76393" y="233913"/>
                </a:cubicBezTo>
                <a:lnTo>
                  <a:pt x="99968" y="191453"/>
                </a:lnTo>
                <a:lnTo>
                  <a:pt x="123542" y="233913"/>
                </a:lnTo>
                <a:cubicBezTo>
                  <a:pt x="126310" y="238914"/>
                  <a:pt x="132561" y="240878"/>
                  <a:pt x="137696" y="238289"/>
                </a:cubicBezTo>
                <a:lnTo>
                  <a:pt x="176093" y="219090"/>
                </a:lnTo>
                <a:cubicBezTo>
                  <a:pt x="181407" y="216456"/>
                  <a:pt x="183550" y="210026"/>
                  <a:pt x="180871" y="204713"/>
                </a:cubicBezTo>
                <a:lnTo>
                  <a:pt x="159172" y="161315"/>
                </a:lnTo>
                <a:cubicBezTo>
                  <a:pt x="164396" y="152653"/>
                  <a:pt x="169441" y="148188"/>
                  <a:pt x="179308" y="142786"/>
                </a:cubicBezTo>
                <a:cubicBezTo>
                  <a:pt x="185470" y="139437"/>
                  <a:pt x="189220" y="132874"/>
                  <a:pt x="189086" y="125864"/>
                </a:cubicBezTo>
                <a:cubicBezTo>
                  <a:pt x="188774" y="113094"/>
                  <a:pt x="190604" y="106353"/>
                  <a:pt x="197257" y="95458"/>
                </a:cubicBezTo>
                <a:cubicBezTo>
                  <a:pt x="200918" y="89475"/>
                  <a:pt x="200918" y="81930"/>
                  <a:pt x="197257" y="75947"/>
                </a:cubicBezTo>
                <a:cubicBezTo>
                  <a:pt x="190604" y="65053"/>
                  <a:pt x="188818" y="58311"/>
                  <a:pt x="189086" y="45541"/>
                </a:cubicBezTo>
                <a:cubicBezTo>
                  <a:pt x="189265" y="38532"/>
                  <a:pt x="185470" y="32013"/>
                  <a:pt x="179308" y="28620"/>
                </a:cubicBezTo>
                <a:cubicBezTo>
                  <a:pt x="168101" y="22503"/>
                  <a:pt x="163145" y="17547"/>
                  <a:pt x="157029" y="6340"/>
                </a:cubicBezTo>
                <a:cubicBezTo>
                  <a:pt x="153680" y="179"/>
                  <a:pt x="147117" y="-3572"/>
                  <a:pt x="140107" y="-3438"/>
                </a:cubicBezTo>
                <a:cubicBezTo>
                  <a:pt x="127337" y="-3125"/>
                  <a:pt x="120595" y="-4956"/>
                  <a:pt x="109701" y="-11609"/>
                </a:cubicBezTo>
                <a:close/>
                <a:moveTo>
                  <a:pt x="100013" y="42863"/>
                </a:moveTo>
                <a:cubicBezTo>
                  <a:pt x="123669" y="42863"/>
                  <a:pt x="142875" y="62069"/>
                  <a:pt x="142875" y="85725"/>
                </a:cubicBezTo>
                <a:cubicBezTo>
                  <a:pt x="142875" y="109381"/>
                  <a:pt x="123669" y="128588"/>
                  <a:pt x="100013" y="128588"/>
                </a:cubicBezTo>
                <a:cubicBezTo>
                  <a:pt x="76356" y="128588"/>
                  <a:pt x="57150" y="109381"/>
                  <a:pt x="57150" y="85725"/>
                </a:cubicBezTo>
                <a:cubicBezTo>
                  <a:pt x="57150" y="62069"/>
                  <a:pt x="76356" y="42863"/>
                  <a:pt x="100012" y="42863"/>
                </a:cubicBezTo>
                <a:close/>
              </a:path>
            </a:pathLst>
          </a:custGeom>
          <a:solidFill>
            <a:srgbClr val="C5A572"/>
          </a:solidFill>
          <a:ln/>
        </p:spPr>
      </p:sp>
      <p:sp>
        <p:nvSpPr>
          <p:cNvPr id="46" name="Text 44"/>
          <p:cNvSpPr/>
          <p:nvPr/>
        </p:nvSpPr>
        <p:spPr>
          <a:xfrm>
            <a:off x="8674150" y="5143500"/>
            <a:ext cx="132397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Quality Indicator</a:t>
            </a:r>
            <a:endParaRPr lang="en-US" sz="1600" dirty="0"/>
          </a:p>
        </p:txBody>
      </p:sp>
      <p:sp>
        <p:nvSpPr>
          <p:cNvPr id="47" name="Text 45"/>
          <p:cNvSpPr/>
          <p:nvPr/>
        </p:nvSpPr>
        <p:spPr>
          <a:xfrm>
            <a:off x="8274100" y="5524500"/>
            <a:ext cx="3400425" cy="74295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Both audit opinions are </a:t>
            </a:r>
            <a:r>
              <a:rPr lang="en-US" sz="1200" b="1" dirty="0">
                <a:solidFill>
                  <a:srgbClr val="2D3748"/>
                </a:solidFill>
                <a:latin typeface="Quattrocento Sans" pitchFamily="34" charset="0"/>
                <a:ea typeface="Quattrocento Sans" pitchFamily="34" charset="-122"/>
                <a:cs typeface="Quattrocento Sans" pitchFamily="34" charset="-120"/>
              </a:rPr>
              <a:t>unmodified</a:t>
            </a:r>
            <a:r>
              <a:rPr lang="en-US" sz="1200" dirty="0">
                <a:solidFill>
                  <a:srgbClr val="2D3748"/>
                </a:solidFill>
                <a:latin typeface="Quattrocento Sans" pitchFamily="34" charset="0"/>
                <a:ea typeface="Quattrocento Sans" pitchFamily="34" charset="-122"/>
                <a:cs typeface="Quattrocento Sans" pitchFamily="34" charset="-120"/>
              </a:rPr>
              <a:t>, indicating no material misstatements and adherence to highest reporting standards.</a:t>
            </a:r>
            <a:endParaRPr lang="en-US" sz="16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Text 1"/>
          <p:cNvSpPr/>
          <p:nvPr/>
        </p:nvSpPr>
        <p:spPr>
          <a:xfrm>
            <a:off x="537270" y="514350"/>
            <a:ext cx="333375" cy="304800"/>
          </a:xfrm>
          <a:prstGeom prst="rect">
            <a:avLst/>
          </a:prstGeom>
          <a:noFill/>
          <a:ln/>
        </p:spPr>
        <p:txBody>
          <a:bodyPr wrap="square" lIns="0" tIns="0" rIns="0" bIns="0" rtlCol="0" anchor="ctr"/>
          <a:lstStyle/>
          <a:p>
            <a:pPr>
              <a:lnSpc>
                <a:spcPct val="110000"/>
              </a:lnSpc>
            </a:pPr>
            <a:r>
              <a:rPr lang="en-US" sz="1800" b="1" dirty="0">
                <a:solidFill>
                  <a:srgbClr val="C5A572"/>
                </a:solidFill>
                <a:latin typeface="Quattrocento Sans" pitchFamily="34" charset="0"/>
                <a:ea typeface="Quattrocento Sans" pitchFamily="34" charset="-122"/>
                <a:cs typeface="Quattrocento Sans" pitchFamily="34" charset="-120"/>
              </a:rPr>
              <a:t>01</a:t>
            </a:r>
            <a:endParaRPr lang="en-US" sz="1600" dirty="0"/>
          </a:p>
        </p:txBody>
      </p:sp>
      <p:sp>
        <p:nvSpPr>
          <p:cNvPr id="4" name="Text 2"/>
          <p:cNvSpPr/>
          <p:nvPr/>
        </p:nvSpPr>
        <p:spPr>
          <a:xfrm>
            <a:off x="1066800" y="381000"/>
            <a:ext cx="3257550"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Key Audit Matter</a:t>
            </a:r>
            <a:endParaRPr lang="en-US" sz="1600" dirty="0"/>
          </a:p>
        </p:txBody>
      </p:sp>
      <p:sp>
        <p:nvSpPr>
          <p:cNvPr id="5" name="Text 3"/>
          <p:cNvSpPr/>
          <p:nvPr/>
        </p:nvSpPr>
        <p:spPr>
          <a:xfrm>
            <a:off x="1066800" y="571500"/>
            <a:ext cx="3362325"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Revenue Recognition</a:t>
            </a:r>
            <a:endParaRPr lang="en-US" sz="1600" dirty="0"/>
          </a:p>
        </p:txBody>
      </p:sp>
      <p:sp>
        <p:nvSpPr>
          <p:cNvPr id="6" name="Shape 4"/>
          <p:cNvSpPr/>
          <p:nvPr/>
        </p:nvSpPr>
        <p:spPr>
          <a:xfrm>
            <a:off x="400050" y="1143000"/>
            <a:ext cx="7553325" cy="2419350"/>
          </a:xfrm>
          <a:custGeom>
            <a:avLst/>
            <a:gdLst/>
            <a:ahLst/>
            <a:cxnLst/>
            <a:rect l="l" t="t" r="r" b="b"/>
            <a:pathLst>
              <a:path w="7553325" h="2419350">
                <a:moveTo>
                  <a:pt x="38100" y="0"/>
                </a:moveTo>
                <a:lnTo>
                  <a:pt x="7400930" y="0"/>
                </a:lnTo>
                <a:cubicBezTo>
                  <a:pt x="7485039" y="0"/>
                  <a:pt x="7553325" y="68286"/>
                  <a:pt x="7553325" y="152395"/>
                </a:cubicBezTo>
                <a:lnTo>
                  <a:pt x="7553325" y="2266955"/>
                </a:lnTo>
                <a:cubicBezTo>
                  <a:pt x="7553325" y="2351064"/>
                  <a:pt x="7485039" y="2419350"/>
                  <a:pt x="7400930" y="2419350"/>
                </a:cubicBezTo>
                <a:lnTo>
                  <a:pt x="38100" y="2419350"/>
                </a:lnTo>
                <a:cubicBezTo>
                  <a:pt x="17072" y="2419350"/>
                  <a:pt x="0" y="2402278"/>
                  <a:pt x="0" y="2381250"/>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400050" y="1143000"/>
            <a:ext cx="38100" cy="2419350"/>
          </a:xfrm>
          <a:custGeom>
            <a:avLst/>
            <a:gdLst/>
            <a:ahLst/>
            <a:cxnLst/>
            <a:rect l="l" t="t" r="r" b="b"/>
            <a:pathLst>
              <a:path w="38100" h="2419350">
                <a:moveTo>
                  <a:pt x="38100" y="0"/>
                </a:moveTo>
                <a:lnTo>
                  <a:pt x="38100" y="0"/>
                </a:lnTo>
                <a:lnTo>
                  <a:pt x="38100" y="2419350"/>
                </a:lnTo>
                <a:lnTo>
                  <a:pt x="38100" y="2419350"/>
                </a:lnTo>
                <a:cubicBezTo>
                  <a:pt x="17072" y="2419350"/>
                  <a:pt x="0" y="2402278"/>
                  <a:pt x="0" y="2381250"/>
                </a:cubicBezTo>
                <a:lnTo>
                  <a:pt x="0" y="38100"/>
                </a:lnTo>
                <a:cubicBezTo>
                  <a:pt x="0" y="17072"/>
                  <a:pt x="17072" y="0"/>
                  <a:pt x="38100" y="0"/>
                </a:cubicBezTo>
                <a:close/>
              </a:path>
            </a:pathLst>
          </a:custGeom>
          <a:solidFill>
            <a:srgbClr val="C5A572"/>
          </a:solidFill>
          <a:ln/>
        </p:spPr>
      </p:sp>
      <p:sp>
        <p:nvSpPr>
          <p:cNvPr id="8" name="Shape 6"/>
          <p:cNvSpPr/>
          <p:nvPr/>
        </p:nvSpPr>
        <p:spPr>
          <a:xfrm>
            <a:off x="609600" y="1333500"/>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C5A572">
              <a:alpha val="10196"/>
            </a:srgbClr>
          </a:solidFill>
          <a:ln/>
        </p:spPr>
      </p:sp>
      <p:sp>
        <p:nvSpPr>
          <p:cNvPr id="9" name="Shape 7"/>
          <p:cNvSpPr/>
          <p:nvPr/>
        </p:nvSpPr>
        <p:spPr>
          <a:xfrm>
            <a:off x="742950" y="1466850"/>
            <a:ext cx="190500" cy="190500"/>
          </a:xfrm>
          <a:custGeom>
            <a:avLst/>
            <a:gdLst/>
            <a:ahLst/>
            <a:cxnLst/>
            <a:rect l="l" t="t" r="r" b="b"/>
            <a:pathLst>
              <a:path w="190500" h="190500">
                <a:moveTo>
                  <a:pt x="166688" y="95250"/>
                </a:moveTo>
                <a:cubicBezTo>
                  <a:pt x="166688" y="55823"/>
                  <a:pt x="134677" y="23812"/>
                  <a:pt x="95250" y="23812"/>
                </a:cubicBezTo>
                <a:cubicBezTo>
                  <a:pt x="55823" y="23812"/>
                  <a:pt x="23813" y="55823"/>
                  <a:pt x="23812" y="95250"/>
                </a:cubicBezTo>
                <a:cubicBezTo>
                  <a:pt x="23812" y="134677"/>
                  <a:pt x="55823" y="166688"/>
                  <a:pt x="95250" y="166688"/>
                </a:cubicBezTo>
                <a:cubicBezTo>
                  <a:pt x="134677" y="166688"/>
                  <a:pt x="166688" y="134677"/>
                  <a:pt x="166688" y="95250"/>
                </a:cubicBezTo>
                <a:close/>
                <a:moveTo>
                  <a:pt x="0" y="95250"/>
                </a:moveTo>
                <a:cubicBezTo>
                  <a:pt x="0" y="42680"/>
                  <a:pt x="42680" y="0"/>
                  <a:pt x="95250" y="0"/>
                </a:cubicBezTo>
                <a:cubicBezTo>
                  <a:pt x="147820" y="0"/>
                  <a:pt x="190500" y="42680"/>
                  <a:pt x="190500" y="95250"/>
                </a:cubicBezTo>
                <a:cubicBezTo>
                  <a:pt x="190500" y="147820"/>
                  <a:pt x="147820" y="190500"/>
                  <a:pt x="95250" y="190500"/>
                </a:cubicBezTo>
                <a:cubicBezTo>
                  <a:pt x="42680" y="190500"/>
                  <a:pt x="0" y="147820"/>
                  <a:pt x="0" y="95250"/>
                </a:cubicBezTo>
                <a:close/>
                <a:moveTo>
                  <a:pt x="95250" y="125016"/>
                </a:moveTo>
                <a:cubicBezTo>
                  <a:pt x="111678" y="125016"/>
                  <a:pt x="125016" y="111678"/>
                  <a:pt x="125016" y="95250"/>
                </a:cubicBezTo>
                <a:cubicBezTo>
                  <a:pt x="125016" y="78822"/>
                  <a:pt x="111678" y="65484"/>
                  <a:pt x="95250" y="65484"/>
                </a:cubicBezTo>
                <a:cubicBezTo>
                  <a:pt x="78822" y="65484"/>
                  <a:pt x="65484" y="78822"/>
                  <a:pt x="65484" y="95250"/>
                </a:cubicBezTo>
                <a:cubicBezTo>
                  <a:pt x="65484" y="111678"/>
                  <a:pt x="78822" y="125016"/>
                  <a:pt x="95250" y="125016"/>
                </a:cubicBezTo>
                <a:close/>
                <a:moveTo>
                  <a:pt x="95250" y="41672"/>
                </a:moveTo>
                <a:cubicBezTo>
                  <a:pt x="124821" y="41672"/>
                  <a:pt x="148828" y="65679"/>
                  <a:pt x="148828" y="95250"/>
                </a:cubicBezTo>
                <a:cubicBezTo>
                  <a:pt x="148828" y="124821"/>
                  <a:pt x="124821" y="148828"/>
                  <a:pt x="95250" y="148828"/>
                </a:cubicBezTo>
                <a:cubicBezTo>
                  <a:pt x="65679" y="148828"/>
                  <a:pt x="41672" y="124821"/>
                  <a:pt x="41672" y="95250"/>
                </a:cubicBezTo>
                <a:cubicBezTo>
                  <a:pt x="41672" y="65679"/>
                  <a:pt x="65679" y="41672"/>
                  <a:pt x="95250" y="41672"/>
                </a:cubicBezTo>
                <a:close/>
                <a:moveTo>
                  <a:pt x="83344" y="95250"/>
                </a:moveTo>
                <a:cubicBezTo>
                  <a:pt x="83344" y="88679"/>
                  <a:pt x="88679" y="83344"/>
                  <a:pt x="95250" y="83344"/>
                </a:cubicBezTo>
                <a:cubicBezTo>
                  <a:pt x="101821" y="83344"/>
                  <a:pt x="107156" y="88679"/>
                  <a:pt x="107156" y="95250"/>
                </a:cubicBezTo>
                <a:cubicBezTo>
                  <a:pt x="107156" y="101821"/>
                  <a:pt x="101821" y="107156"/>
                  <a:pt x="95250" y="107156"/>
                </a:cubicBezTo>
                <a:cubicBezTo>
                  <a:pt x="88679" y="107156"/>
                  <a:pt x="83344" y="101821"/>
                  <a:pt x="83344" y="95250"/>
                </a:cubicBezTo>
                <a:close/>
              </a:path>
            </a:pathLst>
          </a:custGeom>
          <a:solidFill>
            <a:srgbClr val="C5A572"/>
          </a:solidFill>
          <a:ln/>
        </p:spPr>
      </p:sp>
      <p:sp>
        <p:nvSpPr>
          <p:cNvPr id="10" name="Text 8"/>
          <p:cNvSpPr/>
          <p:nvPr/>
        </p:nvSpPr>
        <p:spPr>
          <a:xfrm>
            <a:off x="1181100" y="1428750"/>
            <a:ext cx="110490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Core Matter</a:t>
            </a:r>
            <a:endParaRPr lang="en-US" sz="1600" dirty="0"/>
          </a:p>
        </p:txBody>
      </p:sp>
      <p:sp>
        <p:nvSpPr>
          <p:cNvPr id="11" name="Text 9"/>
          <p:cNvSpPr/>
          <p:nvPr/>
        </p:nvSpPr>
        <p:spPr>
          <a:xfrm>
            <a:off x="609600" y="1905000"/>
            <a:ext cx="7229475" cy="74295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Recognition of revenue using the </a:t>
            </a:r>
            <a:r>
              <a:rPr lang="en-US" sz="1200" b="1" dirty="0">
                <a:solidFill>
                  <a:srgbClr val="2D3748"/>
                </a:solidFill>
                <a:latin typeface="Quattrocento Sans" pitchFamily="34" charset="0"/>
                <a:ea typeface="Quattrocento Sans" pitchFamily="34" charset="-122"/>
                <a:cs typeface="Quattrocento Sans" pitchFamily="34" charset="-120"/>
              </a:rPr>
              <a:t>"Percentage of Completion"</a:t>
            </a:r>
            <a:r>
              <a:rPr lang="en-US" sz="1200" dirty="0">
                <a:solidFill>
                  <a:srgbClr val="2D3748"/>
                </a:solidFill>
                <a:latin typeface="Quattrocento Sans" pitchFamily="34" charset="0"/>
                <a:ea typeface="Quattrocento Sans" pitchFamily="34" charset="-122"/>
                <a:cs typeface="Quattrocento Sans" pitchFamily="34" charset="-120"/>
              </a:rPr>
              <a:t> method for long-term construction projects. This is a critical accounting policy given RVNL's project-based business model where contracts span multiple financial years.</a:t>
            </a:r>
            <a:endParaRPr lang="en-US" sz="1600" dirty="0"/>
          </a:p>
        </p:txBody>
      </p:sp>
      <p:sp>
        <p:nvSpPr>
          <p:cNvPr id="12" name="Shape 10"/>
          <p:cNvSpPr/>
          <p:nvPr/>
        </p:nvSpPr>
        <p:spPr>
          <a:xfrm>
            <a:off x="609600" y="2762250"/>
            <a:ext cx="7153275" cy="609600"/>
          </a:xfrm>
          <a:custGeom>
            <a:avLst/>
            <a:gdLst/>
            <a:ahLst/>
            <a:cxnLst/>
            <a:rect l="l" t="t" r="r" b="b"/>
            <a:pathLst>
              <a:path w="7153275" h="609600">
                <a:moveTo>
                  <a:pt x="114300" y="0"/>
                </a:moveTo>
                <a:lnTo>
                  <a:pt x="7038975" y="0"/>
                </a:lnTo>
                <a:cubicBezTo>
                  <a:pt x="7102059" y="0"/>
                  <a:pt x="7153275" y="51216"/>
                  <a:pt x="7153275" y="114300"/>
                </a:cubicBezTo>
                <a:lnTo>
                  <a:pt x="7153275" y="495300"/>
                </a:lnTo>
                <a:cubicBezTo>
                  <a:pt x="7153275" y="558384"/>
                  <a:pt x="7102059" y="609600"/>
                  <a:pt x="7038975" y="609600"/>
                </a:cubicBezTo>
                <a:lnTo>
                  <a:pt x="114300" y="609600"/>
                </a:lnTo>
                <a:cubicBezTo>
                  <a:pt x="51216" y="609600"/>
                  <a:pt x="0" y="558384"/>
                  <a:pt x="0" y="495300"/>
                </a:cubicBezTo>
                <a:lnTo>
                  <a:pt x="0" y="114300"/>
                </a:lnTo>
                <a:cubicBezTo>
                  <a:pt x="0" y="51216"/>
                  <a:pt x="51216" y="0"/>
                  <a:pt x="114300" y="0"/>
                </a:cubicBezTo>
                <a:close/>
              </a:path>
            </a:pathLst>
          </a:custGeom>
          <a:solidFill>
            <a:srgbClr val="C5A572">
              <a:alpha val="5098"/>
            </a:srgbClr>
          </a:solidFill>
          <a:ln/>
        </p:spPr>
      </p:sp>
      <p:sp>
        <p:nvSpPr>
          <p:cNvPr id="13" name="Shape 11"/>
          <p:cNvSpPr/>
          <p:nvPr/>
        </p:nvSpPr>
        <p:spPr>
          <a:xfrm>
            <a:off x="742950" y="2905125"/>
            <a:ext cx="133350" cy="133350"/>
          </a:xfrm>
          <a:custGeom>
            <a:avLst/>
            <a:gdLst/>
            <a:ahLst/>
            <a:cxnLst/>
            <a:rect l="l" t="t" r="r" b="b"/>
            <a:pathLst>
              <a:path w="133350" h="133350">
                <a:moveTo>
                  <a:pt x="66675" y="133350"/>
                </a:moveTo>
                <a:cubicBezTo>
                  <a:pt x="103474" y="133350"/>
                  <a:pt x="133350" y="103474"/>
                  <a:pt x="133350" y="66675"/>
                </a:cubicBezTo>
                <a:cubicBezTo>
                  <a:pt x="133350" y="29876"/>
                  <a:pt x="103474" y="0"/>
                  <a:pt x="66675" y="0"/>
                </a:cubicBezTo>
                <a:cubicBezTo>
                  <a:pt x="29876" y="0"/>
                  <a:pt x="0" y="29876"/>
                  <a:pt x="0" y="66675"/>
                </a:cubicBezTo>
                <a:cubicBezTo>
                  <a:pt x="0" y="103474"/>
                  <a:pt x="29876" y="133350"/>
                  <a:pt x="66675" y="133350"/>
                </a:cubicBezTo>
                <a:close/>
                <a:moveTo>
                  <a:pt x="58341" y="41672"/>
                </a:moveTo>
                <a:cubicBezTo>
                  <a:pt x="58341" y="37072"/>
                  <a:pt x="62075" y="33337"/>
                  <a:pt x="66675" y="33337"/>
                </a:cubicBezTo>
                <a:cubicBezTo>
                  <a:pt x="71275" y="33337"/>
                  <a:pt x="75009" y="37072"/>
                  <a:pt x="75009" y="41672"/>
                </a:cubicBezTo>
                <a:cubicBezTo>
                  <a:pt x="75009" y="46272"/>
                  <a:pt x="71275" y="50006"/>
                  <a:pt x="66675" y="50006"/>
                </a:cubicBezTo>
                <a:cubicBezTo>
                  <a:pt x="62075" y="50006"/>
                  <a:pt x="58341" y="46272"/>
                  <a:pt x="58341" y="41672"/>
                </a:cubicBezTo>
                <a:close/>
                <a:moveTo>
                  <a:pt x="56257" y="58341"/>
                </a:moveTo>
                <a:lnTo>
                  <a:pt x="68759" y="58341"/>
                </a:lnTo>
                <a:cubicBezTo>
                  <a:pt x="72223" y="58341"/>
                  <a:pt x="75009" y="61127"/>
                  <a:pt x="75009" y="64591"/>
                </a:cubicBezTo>
                <a:lnTo>
                  <a:pt x="75009" y="87511"/>
                </a:lnTo>
                <a:lnTo>
                  <a:pt x="77093" y="87511"/>
                </a:lnTo>
                <a:cubicBezTo>
                  <a:pt x="80557" y="87511"/>
                  <a:pt x="83344" y="90298"/>
                  <a:pt x="83344" y="93762"/>
                </a:cubicBezTo>
                <a:cubicBezTo>
                  <a:pt x="83344" y="97226"/>
                  <a:pt x="80557" y="100013"/>
                  <a:pt x="77093" y="100013"/>
                </a:cubicBezTo>
                <a:lnTo>
                  <a:pt x="56257" y="100013"/>
                </a:lnTo>
                <a:cubicBezTo>
                  <a:pt x="52793" y="100013"/>
                  <a:pt x="50006" y="97226"/>
                  <a:pt x="50006" y="93762"/>
                </a:cubicBezTo>
                <a:cubicBezTo>
                  <a:pt x="50006" y="90298"/>
                  <a:pt x="52793" y="87511"/>
                  <a:pt x="56257" y="87511"/>
                </a:cubicBezTo>
                <a:lnTo>
                  <a:pt x="62508" y="87511"/>
                </a:lnTo>
                <a:lnTo>
                  <a:pt x="62508" y="70842"/>
                </a:lnTo>
                <a:lnTo>
                  <a:pt x="56257" y="70842"/>
                </a:lnTo>
                <a:cubicBezTo>
                  <a:pt x="52793" y="70842"/>
                  <a:pt x="50006" y="68055"/>
                  <a:pt x="50006" y="64591"/>
                </a:cubicBezTo>
                <a:cubicBezTo>
                  <a:pt x="50006" y="61127"/>
                  <a:pt x="52793" y="58341"/>
                  <a:pt x="56257" y="58341"/>
                </a:cubicBezTo>
                <a:close/>
              </a:path>
            </a:pathLst>
          </a:custGeom>
          <a:solidFill>
            <a:srgbClr val="C5A572"/>
          </a:solidFill>
          <a:ln/>
        </p:spPr>
      </p:sp>
      <p:sp>
        <p:nvSpPr>
          <p:cNvPr id="14" name="Text 12"/>
          <p:cNvSpPr/>
          <p:nvPr/>
        </p:nvSpPr>
        <p:spPr>
          <a:xfrm>
            <a:off x="952500" y="2876550"/>
            <a:ext cx="676275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Significance:</a:t>
            </a:r>
            <a:r>
              <a:rPr lang="en-US" sz="1050" dirty="0">
                <a:solidFill>
                  <a:srgbClr val="2D3748"/>
                </a:solidFill>
                <a:latin typeface="Quattrocento Sans" pitchFamily="34" charset="0"/>
                <a:ea typeface="Quattrocento Sans" pitchFamily="34" charset="-122"/>
                <a:cs typeface="Quattrocento Sans" pitchFamily="34" charset="-120"/>
              </a:rPr>
              <a:t> Revenue recognition directly impacts reported earnings, project profitability assessment, and stakeholder decision-making.</a:t>
            </a:r>
            <a:endParaRPr lang="en-US" sz="1600" dirty="0"/>
          </a:p>
        </p:txBody>
      </p:sp>
      <p:sp>
        <p:nvSpPr>
          <p:cNvPr id="15" name="Shape 13"/>
          <p:cNvSpPr/>
          <p:nvPr/>
        </p:nvSpPr>
        <p:spPr>
          <a:xfrm>
            <a:off x="381000" y="3733800"/>
            <a:ext cx="3705225" cy="2076450"/>
          </a:xfrm>
          <a:custGeom>
            <a:avLst/>
            <a:gdLst/>
            <a:ahLst/>
            <a:cxnLst/>
            <a:rect l="l" t="t" r="r" b="b"/>
            <a:pathLst>
              <a:path w="3705225" h="2076450">
                <a:moveTo>
                  <a:pt x="38100" y="0"/>
                </a:moveTo>
                <a:lnTo>
                  <a:pt x="3667125" y="0"/>
                </a:lnTo>
                <a:cubicBezTo>
                  <a:pt x="3688167" y="0"/>
                  <a:pt x="3705225" y="17058"/>
                  <a:pt x="3705225" y="38100"/>
                </a:cubicBezTo>
                <a:lnTo>
                  <a:pt x="3705225" y="1924059"/>
                </a:lnTo>
                <a:cubicBezTo>
                  <a:pt x="3705225" y="2008222"/>
                  <a:pt x="3636997" y="2076450"/>
                  <a:pt x="3552834" y="2076450"/>
                </a:cubicBezTo>
                <a:lnTo>
                  <a:pt x="152391" y="2076450"/>
                </a:lnTo>
                <a:cubicBezTo>
                  <a:pt x="68228" y="2076450"/>
                  <a:pt x="0" y="2008222"/>
                  <a:pt x="0" y="1924059"/>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16" name="Shape 14"/>
          <p:cNvSpPr/>
          <p:nvPr/>
        </p:nvSpPr>
        <p:spPr>
          <a:xfrm>
            <a:off x="381000" y="373380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5A7A96"/>
          </a:solidFill>
          <a:ln/>
        </p:spPr>
      </p:sp>
      <p:sp>
        <p:nvSpPr>
          <p:cNvPr id="17" name="Shape 15"/>
          <p:cNvSpPr/>
          <p:nvPr/>
        </p:nvSpPr>
        <p:spPr>
          <a:xfrm>
            <a:off x="571500" y="394335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5A7A96"/>
          </a:solidFill>
          <a:ln/>
        </p:spPr>
      </p:sp>
      <p:sp>
        <p:nvSpPr>
          <p:cNvPr id="18" name="Text 16"/>
          <p:cNvSpPr/>
          <p:nvPr/>
        </p:nvSpPr>
        <p:spPr>
          <a:xfrm>
            <a:off x="533400" y="3943350"/>
            <a:ext cx="457200" cy="381000"/>
          </a:xfrm>
          <a:prstGeom prst="rect">
            <a:avLst/>
          </a:prstGeom>
          <a:noFill/>
          <a:ln/>
        </p:spPr>
        <p:txBody>
          <a:bodyPr wrap="square" lIns="0" tIns="0" rIns="0" bIns="0" rtlCol="0" anchor="ctr"/>
          <a:lstStyle/>
          <a:p>
            <a:pPr algn="ct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FY24</a:t>
            </a:r>
            <a:endParaRPr lang="en-US" sz="1600" dirty="0"/>
          </a:p>
        </p:txBody>
      </p:sp>
      <p:sp>
        <p:nvSpPr>
          <p:cNvPr id="19" name="Text 17"/>
          <p:cNvSpPr/>
          <p:nvPr/>
        </p:nvSpPr>
        <p:spPr>
          <a:xfrm>
            <a:off x="1066800" y="4000500"/>
            <a:ext cx="145732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FY24 Focus Areas</a:t>
            </a:r>
            <a:endParaRPr lang="en-US" sz="1600" dirty="0"/>
          </a:p>
        </p:txBody>
      </p:sp>
      <p:sp>
        <p:nvSpPr>
          <p:cNvPr id="20" name="Shape 18"/>
          <p:cNvSpPr/>
          <p:nvPr/>
        </p:nvSpPr>
        <p:spPr>
          <a:xfrm>
            <a:off x="602456" y="44767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5A7A96"/>
          </a:solidFill>
          <a:ln/>
        </p:spPr>
      </p:sp>
      <p:sp>
        <p:nvSpPr>
          <p:cNvPr id="21" name="Text 19"/>
          <p:cNvSpPr/>
          <p:nvPr/>
        </p:nvSpPr>
        <p:spPr>
          <a:xfrm>
            <a:off x="782092" y="4438650"/>
            <a:ext cx="3181350" cy="3810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Scrutiny of project progress measurement methodologies</a:t>
            </a:r>
            <a:endParaRPr lang="en-US" sz="1600" dirty="0"/>
          </a:p>
        </p:txBody>
      </p:sp>
      <p:sp>
        <p:nvSpPr>
          <p:cNvPr id="22" name="Shape 20"/>
          <p:cNvSpPr/>
          <p:nvPr/>
        </p:nvSpPr>
        <p:spPr>
          <a:xfrm>
            <a:off x="607219" y="49339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5A7A96"/>
          </a:solidFill>
          <a:ln/>
        </p:spPr>
      </p:sp>
      <p:sp>
        <p:nvSpPr>
          <p:cNvPr id="23" name="Text 21"/>
          <p:cNvSpPr/>
          <p:nvPr/>
        </p:nvSpPr>
        <p:spPr>
          <a:xfrm>
            <a:off x="790575" y="4895850"/>
            <a:ext cx="255270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Estimation of "Costs to Complete" accuracy</a:t>
            </a:r>
            <a:endParaRPr lang="en-US" sz="1600" dirty="0"/>
          </a:p>
        </p:txBody>
      </p:sp>
      <p:sp>
        <p:nvSpPr>
          <p:cNvPr id="24" name="Shape 22"/>
          <p:cNvSpPr/>
          <p:nvPr/>
        </p:nvSpPr>
        <p:spPr>
          <a:xfrm>
            <a:off x="607219" y="52006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5A7A96"/>
          </a:solidFill>
          <a:ln/>
        </p:spPr>
      </p:sp>
      <p:sp>
        <p:nvSpPr>
          <p:cNvPr id="25" name="Text 23"/>
          <p:cNvSpPr/>
          <p:nvPr/>
        </p:nvSpPr>
        <p:spPr>
          <a:xfrm>
            <a:off x="790575" y="5162550"/>
            <a:ext cx="226695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Impact on annual earnings recognition</a:t>
            </a:r>
            <a:endParaRPr lang="en-US" sz="1600" dirty="0"/>
          </a:p>
        </p:txBody>
      </p:sp>
      <p:sp>
        <p:nvSpPr>
          <p:cNvPr id="26" name="Shape 24"/>
          <p:cNvSpPr/>
          <p:nvPr/>
        </p:nvSpPr>
        <p:spPr>
          <a:xfrm>
            <a:off x="607219" y="54673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5A7A96"/>
          </a:solidFill>
          <a:ln/>
        </p:spPr>
      </p:sp>
      <p:sp>
        <p:nvSpPr>
          <p:cNvPr id="27" name="Text 25"/>
          <p:cNvSpPr/>
          <p:nvPr/>
        </p:nvSpPr>
        <p:spPr>
          <a:xfrm>
            <a:off x="790575" y="5429250"/>
            <a:ext cx="229552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Verification of milestone achievements</a:t>
            </a:r>
            <a:endParaRPr lang="en-US" sz="1600" dirty="0"/>
          </a:p>
        </p:txBody>
      </p:sp>
      <p:sp>
        <p:nvSpPr>
          <p:cNvPr id="28" name="Shape 26"/>
          <p:cNvSpPr/>
          <p:nvPr/>
        </p:nvSpPr>
        <p:spPr>
          <a:xfrm>
            <a:off x="4241750" y="3733800"/>
            <a:ext cx="3705225" cy="2076450"/>
          </a:xfrm>
          <a:custGeom>
            <a:avLst/>
            <a:gdLst/>
            <a:ahLst/>
            <a:cxnLst/>
            <a:rect l="l" t="t" r="r" b="b"/>
            <a:pathLst>
              <a:path w="3705225" h="2076450">
                <a:moveTo>
                  <a:pt x="38100" y="0"/>
                </a:moveTo>
                <a:lnTo>
                  <a:pt x="3667125" y="0"/>
                </a:lnTo>
                <a:cubicBezTo>
                  <a:pt x="3688167" y="0"/>
                  <a:pt x="3705225" y="17058"/>
                  <a:pt x="3705225" y="38100"/>
                </a:cubicBezTo>
                <a:lnTo>
                  <a:pt x="3705225" y="1924059"/>
                </a:lnTo>
                <a:cubicBezTo>
                  <a:pt x="3705225" y="2008222"/>
                  <a:pt x="3636997" y="2076450"/>
                  <a:pt x="3552834" y="2076450"/>
                </a:cubicBezTo>
                <a:lnTo>
                  <a:pt x="152391" y="2076450"/>
                </a:lnTo>
                <a:cubicBezTo>
                  <a:pt x="68228" y="2076450"/>
                  <a:pt x="0" y="2008222"/>
                  <a:pt x="0" y="1924059"/>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9" name="Shape 27"/>
          <p:cNvSpPr/>
          <p:nvPr/>
        </p:nvSpPr>
        <p:spPr>
          <a:xfrm>
            <a:off x="4241750" y="373380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1E3A5F"/>
          </a:solidFill>
          <a:ln/>
        </p:spPr>
      </p:sp>
      <p:sp>
        <p:nvSpPr>
          <p:cNvPr id="30" name="Shape 28"/>
          <p:cNvSpPr/>
          <p:nvPr/>
        </p:nvSpPr>
        <p:spPr>
          <a:xfrm>
            <a:off x="4432250" y="394335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1E3A5F"/>
          </a:solidFill>
          <a:ln/>
        </p:spPr>
      </p:sp>
      <p:sp>
        <p:nvSpPr>
          <p:cNvPr id="31" name="Text 29"/>
          <p:cNvSpPr/>
          <p:nvPr/>
        </p:nvSpPr>
        <p:spPr>
          <a:xfrm>
            <a:off x="4394150" y="3943350"/>
            <a:ext cx="457200" cy="381000"/>
          </a:xfrm>
          <a:prstGeom prst="rect">
            <a:avLst/>
          </a:prstGeom>
          <a:noFill/>
          <a:ln/>
        </p:spPr>
        <p:txBody>
          <a:bodyPr wrap="square" lIns="0" tIns="0" rIns="0" bIns="0" rtlCol="0" anchor="ctr"/>
          <a:lstStyle/>
          <a:p>
            <a:pPr algn="ct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FY25</a:t>
            </a:r>
            <a:endParaRPr lang="en-US" sz="1600" dirty="0"/>
          </a:p>
        </p:txBody>
      </p:sp>
      <p:sp>
        <p:nvSpPr>
          <p:cNvPr id="32" name="Text 30"/>
          <p:cNvSpPr/>
          <p:nvPr/>
        </p:nvSpPr>
        <p:spPr>
          <a:xfrm>
            <a:off x="4927550" y="4000500"/>
            <a:ext cx="145732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FY25 Focus Areas</a:t>
            </a:r>
            <a:endParaRPr lang="en-US" sz="1600" dirty="0"/>
          </a:p>
        </p:txBody>
      </p:sp>
      <p:sp>
        <p:nvSpPr>
          <p:cNvPr id="33" name="Shape 31"/>
          <p:cNvSpPr/>
          <p:nvPr/>
        </p:nvSpPr>
        <p:spPr>
          <a:xfrm>
            <a:off x="4467969" y="44767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1E3A5F"/>
          </a:solidFill>
          <a:ln/>
        </p:spPr>
      </p:sp>
      <p:sp>
        <p:nvSpPr>
          <p:cNvPr id="34" name="Text 32"/>
          <p:cNvSpPr/>
          <p:nvPr/>
        </p:nvSpPr>
        <p:spPr>
          <a:xfrm>
            <a:off x="4651325" y="4438650"/>
            <a:ext cx="260032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Continued emphasis on revenue recognition</a:t>
            </a:r>
            <a:endParaRPr lang="en-US" sz="1600" dirty="0"/>
          </a:p>
        </p:txBody>
      </p:sp>
      <p:sp>
        <p:nvSpPr>
          <p:cNvPr id="35" name="Shape 33"/>
          <p:cNvSpPr/>
          <p:nvPr/>
        </p:nvSpPr>
        <p:spPr>
          <a:xfrm>
            <a:off x="4467969" y="47434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1E3A5F"/>
          </a:solidFill>
          <a:ln/>
        </p:spPr>
      </p:sp>
      <p:sp>
        <p:nvSpPr>
          <p:cNvPr id="36" name="Text 34"/>
          <p:cNvSpPr/>
          <p:nvPr/>
        </p:nvSpPr>
        <p:spPr>
          <a:xfrm>
            <a:off x="4651325" y="4705350"/>
            <a:ext cx="3114675" cy="1905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Added scrutiny:</a:t>
            </a:r>
            <a:r>
              <a:rPr lang="en-US" sz="1050" dirty="0">
                <a:solidFill>
                  <a:srgbClr val="2D3748"/>
                </a:solidFill>
                <a:latin typeface="Quattrocento Sans" pitchFamily="34" charset="0"/>
                <a:ea typeface="Quattrocento Sans" pitchFamily="34" charset="-122"/>
                <a:cs typeface="Quattrocento Sans" pitchFamily="34" charset="-120"/>
              </a:rPr>
              <a:t> Physical Progress reporting accuracy</a:t>
            </a:r>
            <a:endParaRPr lang="en-US" sz="1600" dirty="0"/>
          </a:p>
        </p:txBody>
      </p:sp>
      <p:sp>
        <p:nvSpPr>
          <p:cNvPr id="37" name="Shape 35"/>
          <p:cNvSpPr/>
          <p:nvPr/>
        </p:nvSpPr>
        <p:spPr>
          <a:xfrm>
            <a:off x="4467969" y="50101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1E3A5F"/>
          </a:solidFill>
          <a:ln/>
        </p:spPr>
      </p:sp>
      <p:sp>
        <p:nvSpPr>
          <p:cNvPr id="38" name="Text 36"/>
          <p:cNvSpPr/>
          <p:nvPr/>
        </p:nvSpPr>
        <p:spPr>
          <a:xfrm>
            <a:off x="4651325" y="4972050"/>
            <a:ext cx="234315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Alignment with Ind AS 115 requirements</a:t>
            </a:r>
            <a:endParaRPr lang="en-US" sz="1600" dirty="0"/>
          </a:p>
        </p:txBody>
      </p:sp>
      <p:sp>
        <p:nvSpPr>
          <p:cNvPr id="39" name="Shape 37"/>
          <p:cNvSpPr/>
          <p:nvPr/>
        </p:nvSpPr>
        <p:spPr>
          <a:xfrm>
            <a:off x="4467969" y="5276850"/>
            <a:ext cx="71438" cy="114300"/>
          </a:xfrm>
          <a:custGeom>
            <a:avLst/>
            <a:gdLst/>
            <a:ahLst/>
            <a:cxnLst/>
            <a:rect l="l" t="t" r="r" b="b"/>
            <a:pathLst>
              <a:path w="71438" h="114300">
                <a:moveTo>
                  <a:pt x="69451" y="52105"/>
                </a:moveTo>
                <a:cubicBezTo>
                  <a:pt x="72241" y="54895"/>
                  <a:pt x="72241" y="59427"/>
                  <a:pt x="69451" y="62218"/>
                </a:cubicBezTo>
                <a:lnTo>
                  <a:pt x="26588" y="105080"/>
                </a:lnTo>
                <a:cubicBezTo>
                  <a:pt x="23798" y="107871"/>
                  <a:pt x="19266" y="107871"/>
                  <a:pt x="16475" y="105080"/>
                </a:cubicBezTo>
                <a:cubicBezTo>
                  <a:pt x="13685" y="102290"/>
                  <a:pt x="13685" y="97758"/>
                  <a:pt x="16475" y="94967"/>
                </a:cubicBezTo>
                <a:lnTo>
                  <a:pt x="54293" y="57150"/>
                </a:lnTo>
                <a:lnTo>
                  <a:pt x="16498" y="19333"/>
                </a:lnTo>
                <a:cubicBezTo>
                  <a:pt x="13707" y="16542"/>
                  <a:pt x="13707" y="12010"/>
                  <a:pt x="16498" y="9220"/>
                </a:cubicBezTo>
                <a:cubicBezTo>
                  <a:pt x="19288" y="6429"/>
                  <a:pt x="23820" y="6429"/>
                  <a:pt x="26610" y="9220"/>
                </a:cubicBezTo>
                <a:lnTo>
                  <a:pt x="69473" y="52082"/>
                </a:lnTo>
                <a:close/>
              </a:path>
            </a:pathLst>
          </a:custGeom>
          <a:solidFill>
            <a:srgbClr val="1E3A5F"/>
          </a:solidFill>
          <a:ln/>
        </p:spPr>
      </p:sp>
      <p:sp>
        <p:nvSpPr>
          <p:cNvPr id="40" name="Text 38"/>
          <p:cNvSpPr/>
          <p:nvPr/>
        </p:nvSpPr>
        <p:spPr>
          <a:xfrm>
            <a:off x="4651325" y="5238750"/>
            <a:ext cx="298132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Matching financial recognition with actual progress</a:t>
            </a:r>
            <a:endParaRPr lang="en-US" sz="1600" dirty="0"/>
          </a:p>
        </p:txBody>
      </p:sp>
      <p:sp>
        <p:nvSpPr>
          <p:cNvPr id="41" name="Shape 39"/>
          <p:cNvSpPr/>
          <p:nvPr/>
        </p:nvSpPr>
        <p:spPr>
          <a:xfrm>
            <a:off x="8102501" y="1143000"/>
            <a:ext cx="3705225" cy="2819400"/>
          </a:xfrm>
          <a:custGeom>
            <a:avLst/>
            <a:gdLst/>
            <a:ahLst/>
            <a:cxnLst/>
            <a:rect l="l" t="t" r="r" b="b"/>
            <a:pathLst>
              <a:path w="3705225" h="2819400">
                <a:moveTo>
                  <a:pt x="152389" y="0"/>
                </a:moveTo>
                <a:lnTo>
                  <a:pt x="3552836" y="0"/>
                </a:lnTo>
                <a:cubicBezTo>
                  <a:pt x="3636942" y="0"/>
                  <a:pt x="3705225" y="68283"/>
                  <a:pt x="3705225" y="152389"/>
                </a:cubicBezTo>
                <a:lnTo>
                  <a:pt x="3705225" y="2667011"/>
                </a:lnTo>
                <a:cubicBezTo>
                  <a:pt x="3705225" y="2751173"/>
                  <a:pt x="3636998" y="2819400"/>
                  <a:pt x="3552836" y="2819400"/>
                </a:cubicBezTo>
                <a:lnTo>
                  <a:pt x="152389" y="2819400"/>
                </a:lnTo>
                <a:cubicBezTo>
                  <a:pt x="68283" y="2819400"/>
                  <a:pt x="0" y="2751117"/>
                  <a:pt x="0" y="2667011"/>
                </a:cubicBezTo>
                <a:lnTo>
                  <a:pt x="0" y="152389"/>
                </a:lnTo>
                <a:cubicBezTo>
                  <a:pt x="0" y="68283"/>
                  <a:pt x="68283" y="0"/>
                  <a:pt x="152389" y="0"/>
                </a:cubicBezTo>
                <a:close/>
              </a:path>
            </a:pathLst>
          </a:custGeom>
          <a:solidFill>
            <a:srgbClr val="1E3A5F"/>
          </a:solidFill>
          <a:ln/>
        </p:spPr>
      </p:sp>
      <p:sp>
        <p:nvSpPr>
          <p:cNvPr id="42" name="Text 40"/>
          <p:cNvSpPr/>
          <p:nvPr/>
        </p:nvSpPr>
        <p:spPr>
          <a:xfrm>
            <a:off x="8293001" y="1333500"/>
            <a:ext cx="3409950" cy="266700"/>
          </a:xfrm>
          <a:prstGeom prst="rect">
            <a:avLst/>
          </a:prstGeom>
          <a:noFill/>
          <a:ln/>
        </p:spPr>
        <p:txBody>
          <a:bodyPr wrap="square" lIns="0" tIns="0" rIns="0" bIns="0" rtlCol="0" anchor="ctr"/>
          <a:lstStyle/>
          <a:p>
            <a:pPr>
              <a:lnSpc>
                <a:spcPct val="130000"/>
              </a:lnSpc>
            </a:pPr>
            <a:r>
              <a:rPr lang="en-US" sz="1350" b="1" dirty="0">
                <a:solidFill>
                  <a:srgbClr val="C5A572"/>
                </a:solidFill>
                <a:latin typeface="Liter" pitchFamily="34" charset="0"/>
                <a:ea typeface="Liter" pitchFamily="34" charset="-122"/>
                <a:cs typeface="Liter" pitchFamily="34" charset="-120"/>
              </a:rPr>
              <a:t>Risk Factors</a:t>
            </a:r>
            <a:endParaRPr lang="en-US" sz="1600" dirty="0"/>
          </a:p>
        </p:txBody>
      </p:sp>
      <p:sp>
        <p:nvSpPr>
          <p:cNvPr id="43" name="Shape 41"/>
          <p:cNvSpPr/>
          <p:nvPr/>
        </p:nvSpPr>
        <p:spPr>
          <a:xfrm>
            <a:off x="8293001" y="1752600"/>
            <a:ext cx="304800" cy="304800"/>
          </a:xfrm>
          <a:custGeom>
            <a:avLst/>
            <a:gdLst/>
            <a:ahLst/>
            <a:cxnLst/>
            <a:rect l="l" t="t" r="r" b="b"/>
            <a:pathLst>
              <a:path w="304800" h="304800">
                <a:moveTo>
                  <a:pt x="76200" y="0"/>
                </a:moveTo>
                <a:lnTo>
                  <a:pt x="228600" y="0"/>
                </a:lnTo>
                <a:cubicBezTo>
                  <a:pt x="270656" y="0"/>
                  <a:pt x="304800" y="34144"/>
                  <a:pt x="304800" y="76200"/>
                </a:cubicBezTo>
                <a:lnTo>
                  <a:pt x="304800" y="228600"/>
                </a:lnTo>
                <a:cubicBezTo>
                  <a:pt x="304800" y="270656"/>
                  <a:pt x="270656" y="304800"/>
                  <a:pt x="228600" y="304800"/>
                </a:cubicBezTo>
                <a:lnTo>
                  <a:pt x="76200" y="304800"/>
                </a:lnTo>
                <a:cubicBezTo>
                  <a:pt x="34144" y="304800"/>
                  <a:pt x="0" y="270656"/>
                  <a:pt x="0" y="228600"/>
                </a:cubicBezTo>
                <a:lnTo>
                  <a:pt x="0" y="76200"/>
                </a:lnTo>
                <a:cubicBezTo>
                  <a:pt x="0" y="34144"/>
                  <a:pt x="34144" y="0"/>
                  <a:pt x="76200" y="0"/>
                </a:cubicBezTo>
                <a:close/>
              </a:path>
            </a:pathLst>
          </a:custGeom>
          <a:solidFill>
            <a:srgbClr val="FFFFFF">
              <a:alpha val="10196"/>
            </a:srgbClr>
          </a:solidFill>
          <a:ln/>
        </p:spPr>
      </p:sp>
      <p:sp>
        <p:nvSpPr>
          <p:cNvPr id="44" name="Shape 42"/>
          <p:cNvSpPr/>
          <p:nvPr/>
        </p:nvSpPr>
        <p:spPr>
          <a:xfrm>
            <a:off x="8381107" y="1838325"/>
            <a:ext cx="133350" cy="133350"/>
          </a:xfrm>
          <a:custGeom>
            <a:avLst/>
            <a:gdLst/>
            <a:ahLst/>
            <a:cxnLst/>
            <a:rect l="l" t="t" r="r" b="b"/>
            <a:pathLst>
              <a:path w="133350" h="133350">
                <a:moveTo>
                  <a:pt x="66675" y="0"/>
                </a:moveTo>
                <a:cubicBezTo>
                  <a:pt x="70504" y="0"/>
                  <a:pt x="74020" y="2110"/>
                  <a:pt x="75843" y="5469"/>
                </a:cubicBezTo>
                <a:lnTo>
                  <a:pt x="132100" y="109649"/>
                </a:lnTo>
                <a:cubicBezTo>
                  <a:pt x="133845" y="112879"/>
                  <a:pt x="133767" y="116785"/>
                  <a:pt x="131891" y="119937"/>
                </a:cubicBezTo>
                <a:cubicBezTo>
                  <a:pt x="130016" y="123088"/>
                  <a:pt x="126604" y="125016"/>
                  <a:pt x="122932" y="125016"/>
                </a:cubicBezTo>
                <a:lnTo>
                  <a:pt x="10418" y="125016"/>
                </a:lnTo>
                <a:cubicBezTo>
                  <a:pt x="6746" y="125016"/>
                  <a:pt x="3360" y="123088"/>
                  <a:pt x="1459" y="119937"/>
                </a:cubicBezTo>
                <a:cubicBezTo>
                  <a:pt x="-443" y="116785"/>
                  <a:pt x="-495" y="112879"/>
                  <a:pt x="1250" y="109649"/>
                </a:cubicBezTo>
                <a:lnTo>
                  <a:pt x="57507" y="5469"/>
                </a:lnTo>
                <a:cubicBezTo>
                  <a:pt x="59330" y="2110"/>
                  <a:pt x="62846" y="0"/>
                  <a:pt x="66675" y="0"/>
                </a:cubicBezTo>
                <a:close/>
                <a:moveTo>
                  <a:pt x="66675" y="43755"/>
                </a:moveTo>
                <a:cubicBezTo>
                  <a:pt x="63211" y="43755"/>
                  <a:pt x="60424" y="46542"/>
                  <a:pt x="60424" y="50006"/>
                </a:cubicBezTo>
                <a:lnTo>
                  <a:pt x="60424" y="79177"/>
                </a:lnTo>
                <a:cubicBezTo>
                  <a:pt x="60424" y="82641"/>
                  <a:pt x="63211" y="85427"/>
                  <a:pt x="66675" y="85427"/>
                </a:cubicBezTo>
                <a:cubicBezTo>
                  <a:pt x="70139" y="85427"/>
                  <a:pt x="72926" y="82641"/>
                  <a:pt x="72926" y="79177"/>
                </a:cubicBezTo>
                <a:lnTo>
                  <a:pt x="72926" y="50006"/>
                </a:lnTo>
                <a:cubicBezTo>
                  <a:pt x="72926" y="46542"/>
                  <a:pt x="70139" y="43755"/>
                  <a:pt x="66675" y="43755"/>
                </a:cubicBezTo>
                <a:close/>
                <a:moveTo>
                  <a:pt x="73629" y="100013"/>
                </a:moveTo>
                <a:cubicBezTo>
                  <a:pt x="73787" y="97431"/>
                  <a:pt x="72500" y="94975"/>
                  <a:pt x="70287" y="93637"/>
                </a:cubicBezTo>
                <a:cubicBezTo>
                  <a:pt x="68074" y="92299"/>
                  <a:pt x="65302" y="92299"/>
                  <a:pt x="63089" y="93637"/>
                </a:cubicBezTo>
                <a:cubicBezTo>
                  <a:pt x="60876" y="94975"/>
                  <a:pt x="59589" y="97431"/>
                  <a:pt x="59747" y="100012"/>
                </a:cubicBezTo>
                <a:cubicBezTo>
                  <a:pt x="59589" y="102594"/>
                  <a:pt x="60876" y="105050"/>
                  <a:pt x="63089" y="106388"/>
                </a:cubicBezTo>
                <a:cubicBezTo>
                  <a:pt x="65302" y="107726"/>
                  <a:pt x="68074" y="107726"/>
                  <a:pt x="70287" y="106388"/>
                </a:cubicBezTo>
                <a:cubicBezTo>
                  <a:pt x="72500" y="105050"/>
                  <a:pt x="73787" y="102594"/>
                  <a:pt x="73629" y="100013"/>
                </a:cubicBezTo>
                <a:close/>
              </a:path>
            </a:pathLst>
          </a:custGeom>
          <a:solidFill>
            <a:srgbClr val="C5A572"/>
          </a:solidFill>
          <a:ln/>
        </p:spPr>
      </p:sp>
      <p:sp>
        <p:nvSpPr>
          <p:cNvPr id="45" name="Text 43"/>
          <p:cNvSpPr/>
          <p:nvPr/>
        </p:nvSpPr>
        <p:spPr>
          <a:xfrm>
            <a:off x="8712101" y="1752600"/>
            <a:ext cx="2971800" cy="190500"/>
          </a:xfrm>
          <a:prstGeom prst="rect">
            <a:avLst/>
          </a:prstGeom>
          <a:noFill/>
          <a:ln/>
        </p:spPr>
        <p:txBody>
          <a:bodyPr wrap="square" lIns="0" tIns="0" rIns="0" bIns="0" rtlCol="0" anchor="ctr"/>
          <a:lstStyle/>
          <a:p>
            <a:pPr>
              <a:lnSpc>
                <a:spcPct val="120000"/>
              </a:lnSpc>
            </a:pPr>
            <a:r>
              <a:rPr lang="en-US" sz="1050" b="1" dirty="0">
                <a:solidFill>
                  <a:srgbClr val="FFFFFF"/>
                </a:solidFill>
                <a:latin typeface="Quattrocento Sans" pitchFamily="34" charset="0"/>
                <a:ea typeface="Quattrocento Sans" pitchFamily="34" charset="-122"/>
                <a:cs typeface="Quattrocento Sans" pitchFamily="34" charset="-120"/>
              </a:rPr>
              <a:t>Estimation Uncertainty</a:t>
            </a:r>
            <a:endParaRPr lang="en-US" sz="1600" dirty="0"/>
          </a:p>
        </p:txBody>
      </p:sp>
      <p:sp>
        <p:nvSpPr>
          <p:cNvPr id="46" name="Text 44"/>
          <p:cNvSpPr/>
          <p:nvPr/>
        </p:nvSpPr>
        <p:spPr>
          <a:xfrm>
            <a:off x="8712101" y="1981200"/>
            <a:ext cx="2962275" cy="304800"/>
          </a:xfrm>
          <a:prstGeom prst="rect">
            <a:avLst/>
          </a:prstGeom>
          <a:noFill/>
          <a:ln/>
        </p:spPr>
        <p:txBody>
          <a:bodyPr wrap="square" lIns="0" tIns="0" rIns="0" bIns="0" rtlCol="0" anchor="ctr"/>
          <a:lstStyle/>
          <a:p>
            <a:pPr>
              <a:lnSpc>
                <a:spcPct val="110000"/>
              </a:lnSpc>
            </a:pPr>
            <a:r>
              <a:rPr lang="en-US" sz="900" dirty="0">
                <a:solidFill>
                  <a:srgbClr val="FFFFFF">
                    <a:alpha val="80000"/>
                  </a:srgbClr>
                </a:solidFill>
                <a:latin typeface="Quattrocento Sans" pitchFamily="34" charset="0"/>
                <a:ea typeface="Quattrocento Sans" pitchFamily="34" charset="-122"/>
                <a:cs typeface="Quattrocento Sans" pitchFamily="34" charset="-120"/>
              </a:rPr>
              <a:t>Project cost overruns can significantly impact revenue recognition</a:t>
            </a:r>
            <a:endParaRPr lang="en-US" sz="1600" dirty="0"/>
          </a:p>
        </p:txBody>
      </p:sp>
      <p:sp>
        <p:nvSpPr>
          <p:cNvPr id="47" name="Shape 45"/>
          <p:cNvSpPr/>
          <p:nvPr/>
        </p:nvSpPr>
        <p:spPr>
          <a:xfrm>
            <a:off x="8293001" y="2400300"/>
            <a:ext cx="304800" cy="304800"/>
          </a:xfrm>
          <a:custGeom>
            <a:avLst/>
            <a:gdLst/>
            <a:ahLst/>
            <a:cxnLst/>
            <a:rect l="l" t="t" r="r" b="b"/>
            <a:pathLst>
              <a:path w="304800" h="304800">
                <a:moveTo>
                  <a:pt x="76200" y="0"/>
                </a:moveTo>
                <a:lnTo>
                  <a:pt x="228600" y="0"/>
                </a:lnTo>
                <a:cubicBezTo>
                  <a:pt x="270656" y="0"/>
                  <a:pt x="304800" y="34144"/>
                  <a:pt x="304800" y="76200"/>
                </a:cubicBezTo>
                <a:lnTo>
                  <a:pt x="304800" y="228600"/>
                </a:lnTo>
                <a:cubicBezTo>
                  <a:pt x="304800" y="270656"/>
                  <a:pt x="270656" y="304800"/>
                  <a:pt x="228600" y="304800"/>
                </a:cubicBezTo>
                <a:lnTo>
                  <a:pt x="76200" y="304800"/>
                </a:lnTo>
                <a:cubicBezTo>
                  <a:pt x="34144" y="304800"/>
                  <a:pt x="0" y="270656"/>
                  <a:pt x="0" y="228600"/>
                </a:cubicBezTo>
                <a:lnTo>
                  <a:pt x="0" y="76200"/>
                </a:lnTo>
                <a:cubicBezTo>
                  <a:pt x="0" y="34144"/>
                  <a:pt x="34144" y="0"/>
                  <a:pt x="76200" y="0"/>
                </a:cubicBezTo>
                <a:close/>
              </a:path>
            </a:pathLst>
          </a:custGeom>
          <a:solidFill>
            <a:srgbClr val="FFFFFF">
              <a:alpha val="10196"/>
            </a:srgbClr>
          </a:solidFill>
          <a:ln/>
        </p:spPr>
      </p:sp>
      <p:sp>
        <p:nvSpPr>
          <p:cNvPr id="48" name="Shape 46"/>
          <p:cNvSpPr/>
          <p:nvPr/>
        </p:nvSpPr>
        <p:spPr>
          <a:xfrm>
            <a:off x="8381107" y="2486025"/>
            <a:ext cx="133350" cy="133350"/>
          </a:xfrm>
          <a:custGeom>
            <a:avLst/>
            <a:gdLst/>
            <a:ahLst/>
            <a:cxnLst/>
            <a:rect l="l" t="t" r="r" b="b"/>
            <a:pathLst>
              <a:path w="133350" h="133350">
                <a:moveTo>
                  <a:pt x="66675" y="0"/>
                </a:moveTo>
                <a:cubicBezTo>
                  <a:pt x="70504" y="0"/>
                  <a:pt x="74020" y="2110"/>
                  <a:pt x="75843" y="5469"/>
                </a:cubicBezTo>
                <a:lnTo>
                  <a:pt x="132100" y="109649"/>
                </a:lnTo>
                <a:cubicBezTo>
                  <a:pt x="133845" y="112879"/>
                  <a:pt x="133767" y="116785"/>
                  <a:pt x="131891" y="119937"/>
                </a:cubicBezTo>
                <a:cubicBezTo>
                  <a:pt x="130016" y="123088"/>
                  <a:pt x="126604" y="125016"/>
                  <a:pt x="122932" y="125016"/>
                </a:cubicBezTo>
                <a:lnTo>
                  <a:pt x="10418" y="125016"/>
                </a:lnTo>
                <a:cubicBezTo>
                  <a:pt x="6746" y="125016"/>
                  <a:pt x="3360" y="123088"/>
                  <a:pt x="1459" y="119937"/>
                </a:cubicBezTo>
                <a:cubicBezTo>
                  <a:pt x="-443" y="116785"/>
                  <a:pt x="-495" y="112879"/>
                  <a:pt x="1250" y="109649"/>
                </a:cubicBezTo>
                <a:lnTo>
                  <a:pt x="57507" y="5469"/>
                </a:lnTo>
                <a:cubicBezTo>
                  <a:pt x="59330" y="2110"/>
                  <a:pt x="62846" y="0"/>
                  <a:pt x="66675" y="0"/>
                </a:cubicBezTo>
                <a:close/>
                <a:moveTo>
                  <a:pt x="66675" y="43755"/>
                </a:moveTo>
                <a:cubicBezTo>
                  <a:pt x="63211" y="43755"/>
                  <a:pt x="60424" y="46542"/>
                  <a:pt x="60424" y="50006"/>
                </a:cubicBezTo>
                <a:lnTo>
                  <a:pt x="60424" y="79177"/>
                </a:lnTo>
                <a:cubicBezTo>
                  <a:pt x="60424" y="82641"/>
                  <a:pt x="63211" y="85427"/>
                  <a:pt x="66675" y="85427"/>
                </a:cubicBezTo>
                <a:cubicBezTo>
                  <a:pt x="70139" y="85427"/>
                  <a:pt x="72926" y="82641"/>
                  <a:pt x="72926" y="79177"/>
                </a:cubicBezTo>
                <a:lnTo>
                  <a:pt x="72926" y="50006"/>
                </a:lnTo>
                <a:cubicBezTo>
                  <a:pt x="72926" y="46542"/>
                  <a:pt x="70139" y="43755"/>
                  <a:pt x="66675" y="43755"/>
                </a:cubicBezTo>
                <a:close/>
                <a:moveTo>
                  <a:pt x="73629" y="100013"/>
                </a:moveTo>
                <a:cubicBezTo>
                  <a:pt x="73787" y="97431"/>
                  <a:pt x="72500" y="94975"/>
                  <a:pt x="70287" y="93637"/>
                </a:cubicBezTo>
                <a:cubicBezTo>
                  <a:pt x="68074" y="92299"/>
                  <a:pt x="65302" y="92299"/>
                  <a:pt x="63089" y="93637"/>
                </a:cubicBezTo>
                <a:cubicBezTo>
                  <a:pt x="60876" y="94975"/>
                  <a:pt x="59589" y="97431"/>
                  <a:pt x="59747" y="100012"/>
                </a:cubicBezTo>
                <a:cubicBezTo>
                  <a:pt x="59589" y="102594"/>
                  <a:pt x="60876" y="105050"/>
                  <a:pt x="63089" y="106388"/>
                </a:cubicBezTo>
                <a:cubicBezTo>
                  <a:pt x="65302" y="107726"/>
                  <a:pt x="68074" y="107726"/>
                  <a:pt x="70287" y="106388"/>
                </a:cubicBezTo>
                <a:cubicBezTo>
                  <a:pt x="72500" y="105050"/>
                  <a:pt x="73787" y="102594"/>
                  <a:pt x="73629" y="100013"/>
                </a:cubicBezTo>
                <a:close/>
              </a:path>
            </a:pathLst>
          </a:custGeom>
          <a:solidFill>
            <a:srgbClr val="C5A572"/>
          </a:solidFill>
          <a:ln/>
        </p:spPr>
      </p:sp>
      <p:sp>
        <p:nvSpPr>
          <p:cNvPr id="49" name="Text 47"/>
          <p:cNvSpPr/>
          <p:nvPr/>
        </p:nvSpPr>
        <p:spPr>
          <a:xfrm>
            <a:off x="8712101" y="2400300"/>
            <a:ext cx="2381250" cy="190500"/>
          </a:xfrm>
          <a:prstGeom prst="rect">
            <a:avLst/>
          </a:prstGeom>
          <a:noFill/>
          <a:ln/>
        </p:spPr>
        <p:txBody>
          <a:bodyPr wrap="square" lIns="0" tIns="0" rIns="0" bIns="0" rtlCol="0" anchor="ctr"/>
          <a:lstStyle/>
          <a:p>
            <a:pPr>
              <a:lnSpc>
                <a:spcPct val="120000"/>
              </a:lnSpc>
            </a:pPr>
            <a:r>
              <a:rPr lang="en-US" sz="1050" b="1" dirty="0">
                <a:solidFill>
                  <a:srgbClr val="FFFFFF"/>
                </a:solidFill>
                <a:latin typeface="Quattrocento Sans" pitchFamily="34" charset="0"/>
                <a:ea typeface="Quattrocento Sans" pitchFamily="34" charset="-122"/>
                <a:cs typeface="Quattrocento Sans" pitchFamily="34" charset="-120"/>
              </a:rPr>
              <a:t>Progress Measurement</a:t>
            </a:r>
            <a:endParaRPr lang="en-US" sz="1600" dirty="0"/>
          </a:p>
        </p:txBody>
      </p:sp>
      <p:sp>
        <p:nvSpPr>
          <p:cNvPr id="50" name="Text 48"/>
          <p:cNvSpPr/>
          <p:nvPr/>
        </p:nvSpPr>
        <p:spPr>
          <a:xfrm>
            <a:off x="8712101" y="2628900"/>
            <a:ext cx="2371725" cy="152400"/>
          </a:xfrm>
          <a:prstGeom prst="rect">
            <a:avLst/>
          </a:prstGeom>
          <a:noFill/>
          <a:ln/>
        </p:spPr>
        <p:txBody>
          <a:bodyPr wrap="square" lIns="0" tIns="0" rIns="0" bIns="0" rtlCol="0" anchor="ctr"/>
          <a:lstStyle/>
          <a:p>
            <a:pPr>
              <a:lnSpc>
                <a:spcPct val="110000"/>
              </a:lnSpc>
            </a:pPr>
            <a:r>
              <a:rPr lang="en-US" sz="900" dirty="0">
                <a:solidFill>
                  <a:srgbClr val="FFFFFF">
                    <a:alpha val="80000"/>
                  </a:srgbClr>
                </a:solidFill>
                <a:latin typeface="Quattrocento Sans" pitchFamily="34" charset="0"/>
                <a:ea typeface="Quattrocento Sans" pitchFamily="34" charset="-122"/>
                <a:cs typeface="Quattrocento Sans" pitchFamily="34" charset="-120"/>
              </a:rPr>
              <a:t>Subjective assessments of physical completion</a:t>
            </a:r>
            <a:endParaRPr lang="en-US" sz="1600" dirty="0"/>
          </a:p>
        </p:txBody>
      </p:sp>
      <p:sp>
        <p:nvSpPr>
          <p:cNvPr id="51" name="Shape 49"/>
          <p:cNvSpPr/>
          <p:nvPr/>
        </p:nvSpPr>
        <p:spPr>
          <a:xfrm>
            <a:off x="8293001" y="2895600"/>
            <a:ext cx="304800" cy="304800"/>
          </a:xfrm>
          <a:custGeom>
            <a:avLst/>
            <a:gdLst/>
            <a:ahLst/>
            <a:cxnLst/>
            <a:rect l="l" t="t" r="r" b="b"/>
            <a:pathLst>
              <a:path w="304800" h="304800">
                <a:moveTo>
                  <a:pt x="76200" y="0"/>
                </a:moveTo>
                <a:lnTo>
                  <a:pt x="228600" y="0"/>
                </a:lnTo>
                <a:cubicBezTo>
                  <a:pt x="270656" y="0"/>
                  <a:pt x="304800" y="34144"/>
                  <a:pt x="304800" y="76200"/>
                </a:cubicBezTo>
                <a:lnTo>
                  <a:pt x="304800" y="228600"/>
                </a:lnTo>
                <a:cubicBezTo>
                  <a:pt x="304800" y="270656"/>
                  <a:pt x="270656" y="304800"/>
                  <a:pt x="228600" y="304800"/>
                </a:cubicBezTo>
                <a:lnTo>
                  <a:pt x="76200" y="304800"/>
                </a:lnTo>
                <a:cubicBezTo>
                  <a:pt x="34144" y="304800"/>
                  <a:pt x="0" y="270656"/>
                  <a:pt x="0" y="228600"/>
                </a:cubicBezTo>
                <a:lnTo>
                  <a:pt x="0" y="76200"/>
                </a:lnTo>
                <a:cubicBezTo>
                  <a:pt x="0" y="34144"/>
                  <a:pt x="34144" y="0"/>
                  <a:pt x="76200" y="0"/>
                </a:cubicBezTo>
                <a:close/>
              </a:path>
            </a:pathLst>
          </a:custGeom>
          <a:solidFill>
            <a:srgbClr val="FFFFFF">
              <a:alpha val="10196"/>
            </a:srgbClr>
          </a:solidFill>
          <a:ln/>
        </p:spPr>
      </p:sp>
      <p:sp>
        <p:nvSpPr>
          <p:cNvPr id="52" name="Shape 50"/>
          <p:cNvSpPr/>
          <p:nvPr/>
        </p:nvSpPr>
        <p:spPr>
          <a:xfrm>
            <a:off x="8381107" y="2981325"/>
            <a:ext cx="133350" cy="133350"/>
          </a:xfrm>
          <a:custGeom>
            <a:avLst/>
            <a:gdLst/>
            <a:ahLst/>
            <a:cxnLst/>
            <a:rect l="l" t="t" r="r" b="b"/>
            <a:pathLst>
              <a:path w="133350" h="133350">
                <a:moveTo>
                  <a:pt x="66675" y="0"/>
                </a:moveTo>
                <a:cubicBezTo>
                  <a:pt x="70504" y="0"/>
                  <a:pt x="74020" y="2110"/>
                  <a:pt x="75843" y="5469"/>
                </a:cubicBezTo>
                <a:lnTo>
                  <a:pt x="132100" y="109649"/>
                </a:lnTo>
                <a:cubicBezTo>
                  <a:pt x="133845" y="112879"/>
                  <a:pt x="133767" y="116785"/>
                  <a:pt x="131891" y="119937"/>
                </a:cubicBezTo>
                <a:cubicBezTo>
                  <a:pt x="130016" y="123088"/>
                  <a:pt x="126604" y="125016"/>
                  <a:pt x="122932" y="125016"/>
                </a:cubicBezTo>
                <a:lnTo>
                  <a:pt x="10418" y="125016"/>
                </a:lnTo>
                <a:cubicBezTo>
                  <a:pt x="6746" y="125016"/>
                  <a:pt x="3360" y="123088"/>
                  <a:pt x="1459" y="119937"/>
                </a:cubicBezTo>
                <a:cubicBezTo>
                  <a:pt x="-443" y="116785"/>
                  <a:pt x="-495" y="112879"/>
                  <a:pt x="1250" y="109649"/>
                </a:cubicBezTo>
                <a:lnTo>
                  <a:pt x="57507" y="5469"/>
                </a:lnTo>
                <a:cubicBezTo>
                  <a:pt x="59330" y="2110"/>
                  <a:pt x="62846" y="0"/>
                  <a:pt x="66675" y="0"/>
                </a:cubicBezTo>
                <a:close/>
                <a:moveTo>
                  <a:pt x="66675" y="43755"/>
                </a:moveTo>
                <a:cubicBezTo>
                  <a:pt x="63211" y="43755"/>
                  <a:pt x="60424" y="46542"/>
                  <a:pt x="60424" y="50006"/>
                </a:cubicBezTo>
                <a:lnTo>
                  <a:pt x="60424" y="79177"/>
                </a:lnTo>
                <a:cubicBezTo>
                  <a:pt x="60424" y="82641"/>
                  <a:pt x="63211" y="85427"/>
                  <a:pt x="66675" y="85427"/>
                </a:cubicBezTo>
                <a:cubicBezTo>
                  <a:pt x="70139" y="85427"/>
                  <a:pt x="72926" y="82641"/>
                  <a:pt x="72926" y="79177"/>
                </a:cubicBezTo>
                <a:lnTo>
                  <a:pt x="72926" y="50006"/>
                </a:lnTo>
                <a:cubicBezTo>
                  <a:pt x="72926" y="46542"/>
                  <a:pt x="70139" y="43755"/>
                  <a:pt x="66675" y="43755"/>
                </a:cubicBezTo>
                <a:close/>
                <a:moveTo>
                  <a:pt x="73629" y="100013"/>
                </a:moveTo>
                <a:cubicBezTo>
                  <a:pt x="73787" y="97431"/>
                  <a:pt x="72500" y="94975"/>
                  <a:pt x="70287" y="93637"/>
                </a:cubicBezTo>
                <a:cubicBezTo>
                  <a:pt x="68074" y="92299"/>
                  <a:pt x="65302" y="92299"/>
                  <a:pt x="63089" y="93637"/>
                </a:cubicBezTo>
                <a:cubicBezTo>
                  <a:pt x="60876" y="94975"/>
                  <a:pt x="59589" y="97431"/>
                  <a:pt x="59747" y="100012"/>
                </a:cubicBezTo>
                <a:cubicBezTo>
                  <a:pt x="59589" y="102594"/>
                  <a:pt x="60876" y="105050"/>
                  <a:pt x="63089" y="106388"/>
                </a:cubicBezTo>
                <a:cubicBezTo>
                  <a:pt x="65302" y="107726"/>
                  <a:pt x="68074" y="107726"/>
                  <a:pt x="70287" y="106388"/>
                </a:cubicBezTo>
                <a:cubicBezTo>
                  <a:pt x="72500" y="105050"/>
                  <a:pt x="73787" y="102594"/>
                  <a:pt x="73629" y="100013"/>
                </a:cubicBezTo>
                <a:close/>
              </a:path>
            </a:pathLst>
          </a:custGeom>
          <a:solidFill>
            <a:srgbClr val="C5A572"/>
          </a:solidFill>
          <a:ln/>
        </p:spPr>
      </p:sp>
      <p:sp>
        <p:nvSpPr>
          <p:cNvPr id="53" name="Text 51"/>
          <p:cNvSpPr/>
          <p:nvPr/>
        </p:nvSpPr>
        <p:spPr>
          <a:xfrm>
            <a:off x="8712101" y="2895600"/>
            <a:ext cx="2743200" cy="190500"/>
          </a:xfrm>
          <a:prstGeom prst="rect">
            <a:avLst/>
          </a:prstGeom>
          <a:noFill/>
          <a:ln/>
        </p:spPr>
        <p:txBody>
          <a:bodyPr wrap="square" lIns="0" tIns="0" rIns="0" bIns="0" rtlCol="0" anchor="ctr"/>
          <a:lstStyle/>
          <a:p>
            <a:pPr>
              <a:lnSpc>
                <a:spcPct val="120000"/>
              </a:lnSpc>
            </a:pPr>
            <a:r>
              <a:rPr lang="en-US" sz="1050" b="1" dirty="0">
                <a:solidFill>
                  <a:srgbClr val="FFFFFF"/>
                </a:solidFill>
                <a:latin typeface="Quattrocento Sans" pitchFamily="34" charset="0"/>
                <a:ea typeface="Quattrocento Sans" pitchFamily="34" charset="-122"/>
                <a:cs typeface="Quattrocento Sans" pitchFamily="34" charset="-120"/>
              </a:rPr>
              <a:t>Multi-Year Contracts</a:t>
            </a:r>
            <a:endParaRPr lang="en-US" sz="1600" dirty="0"/>
          </a:p>
        </p:txBody>
      </p:sp>
      <p:sp>
        <p:nvSpPr>
          <p:cNvPr id="54" name="Text 52"/>
          <p:cNvSpPr/>
          <p:nvPr/>
        </p:nvSpPr>
        <p:spPr>
          <a:xfrm>
            <a:off x="8712101" y="3124200"/>
            <a:ext cx="2733675" cy="152400"/>
          </a:xfrm>
          <a:prstGeom prst="rect">
            <a:avLst/>
          </a:prstGeom>
          <a:noFill/>
          <a:ln/>
        </p:spPr>
        <p:txBody>
          <a:bodyPr wrap="square" lIns="0" tIns="0" rIns="0" bIns="0" rtlCol="0" anchor="ctr"/>
          <a:lstStyle/>
          <a:p>
            <a:pPr>
              <a:lnSpc>
                <a:spcPct val="110000"/>
              </a:lnSpc>
            </a:pPr>
            <a:r>
              <a:rPr lang="en-US" sz="900" dirty="0">
                <a:solidFill>
                  <a:srgbClr val="FFFFFF">
                    <a:alpha val="80000"/>
                  </a:srgbClr>
                </a:solidFill>
                <a:latin typeface="Quattrocento Sans" pitchFamily="34" charset="0"/>
                <a:ea typeface="Quattrocento Sans" pitchFamily="34" charset="-122"/>
                <a:cs typeface="Quattrocento Sans" pitchFamily="34" charset="-120"/>
              </a:rPr>
              <a:t>Complexity in forecasting long-term project outcomes</a:t>
            </a:r>
            <a:endParaRPr lang="en-US" sz="1600" dirty="0"/>
          </a:p>
        </p:txBody>
      </p:sp>
      <p:sp>
        <p:nvSpPr>
          <p:cNvPr id="55" name="Shape 53"/>
          <p:cNvSpPr/>
          <p:nvPr/>
        </p:nvSpPr>
        <p:spPr>
          <a:xfrm>
            <a:off x="8293001" y="3390900"/>
            <a:ext cx="304800" cy="304800"/>
          </a:xfrm>
          <a:custGeom>
            <a:avLst/>
            <a:gdLst/>
            <a:ahLst/>
            <a:cxnLst/>
            <a:rect l="l" t="t" r="r" b="b"/>
            <a:pathLst>
              <a:path w="304800" h="304800">
                <a:moveTo>
                  <a:pt x="76200" y="0"/>
                </a:moveTo>
                <a:lnTo>
                  <a:pt x="228600" y="0"/>
                </a:lnTo>
                <a:cubicBezTo>
                  <a:pt x="270656" y="0"/>
                  <a:pt x="304800" y="34144"/>
                  <a:pt x="304800" y="76200"/>
                </a:cubicBezTo>
                <a:lnTo>
                  <a:pt x="304800" y="228600"/>
                </a:lnTo>
                <a:cubicBezTo>
                  <a:pt x="304800" y="270656"/>
                  <a:pt x="270656" y="304800"/>
                  <a:pt x="228600" y="304800"/>
                </a:cubicBezTo>
                <a:lnTo>
                  <a:pt x="76200" y="304800"/>
                </a:lnTo>
                <a:cubicBezTo>
                  <a:pt x="34144" y="304800"/>
                  <a:pt x="0" y="270656"/>
                  <a:pt x="0" y="228600"/>
                </a:cubicBezTo>
                <a:lnTo>
                  <a:pt x="0" y="76200"/>
                </a:lnTo>
                <a:cubicBezTo>
                  <a:pt x="0" y="34144"/>
                  <a:pt x="34144" y="0"/>
                  <a:pt x="76200" y="0"/>
                </a:cubicBezTo>
                <a:close/>
              </a:path>
            </a:pathLst>
          </a:custGeom>
          <a:solidFill>
            <a:srgbClr val="FFFFFF">
              <a:alpha val="10196"/>
            </a:srgbClr>
          </a:solidFill>
          <a:ln/>
        </p:spPr>
      </p:sp>
      <p:sp>
        <p:nvSpPr>
          <p:cNvPr id="56" name="Shape 54"/>
          <p:cNvSpPr/>
          <p:nvPr/>
        </p:nvSpPr>
        <p:spPr>
          <a:xfrm>
            <a:off x="8381107" y="3476625"/>
            <a:ext cx="133350" cy="133350"/>
          </a:xfrm>
          <a:custGeom>
            <a:avLst/>
            <a:gdLst/>
            <a:ahLst/>
            <a:cxnLst/>
            <a:rect l="l" t="t" r="r" b="b"/>
            <a:pathLst>
              <a:path w="133350" h="133350">
                <a:moveTo>
                  <a:pt x="66675" y="0"/>
                </a:moveTo>
                <a:cubicBezTo>
                  <a:pt x="70504" y="0"/>
                  <a:pt x="74020" y="2110"/>
                  <a:pt x="75843" y="5469"/>
                </a:cubicBezTo>
                <a:lnTo>
                  <a:pt x="132100" y="109649"/>
                </a:lnTo>
                <a:cubicBezTo>
                  <a:pt x="133845" y="112879"/>
                  <a:pt x="133767" y="116785"/>
                  <a:pt x="131891" y="119937"/>
                </a:cubicBezTo>
                <a:cubicBezTo>
                  <a:pt x="130016" y="123088"/>
                  <a:pt x="126604" y="125016"/>
                  <a:pt x="122932" y="125016"/>
                </a:cubicBezTo>
                <a:lnTo>
                  <a:pt x="10418" y="125016"/>
                </a:lnTo>
                <a:cubicBezTo>
                  <a:pt x="6746" y="125016"/>
                  <a:pt x="3360" y="123088"/>
                  <a:pt x="1459" y="119937"/>
                </a:cubicBezTo>
                <a:cubicBezTo>
                  <a:pt x="-443" y="116785"/>
                  <a:pt x="-495" y="112879"/>
                  <a:pt x="1250" y="109649"/>
                </a:cubicBezTo>
                <a:lnTo>
                  <a:pt x="57507" y="5469"/>
                </a:lnTo>
                <a:cubicBezTo>
                  <a:pt x="59330" y="2110"/>
                  <a:pt x="62846" y="0"/>
                  <a:pt x="66675" y="0"/>
                </a:cubicBezTo>
                <a:close/>
                <a:moveTo>
                  <a:pt x="66675" y="43755"/>
                </a:moveTo>
                <a:cubicBezTo>
                  <a:pt x="63211" y="43755"/>
                  <a:pt x="60424" y="46542"/>
                  <a:pt x="60424" y="50006"/>
                </a:cubicBezTo>
                <a:lnTo>
                  <a:pt x="60424" y="79177"/>
                </a:lnTo>
                <a:cubicBezTo>
                  <a:pt x="60424" y="82641"/>
                  <a:pt x="63211" y="85427"/>
                  <a:pt x="66675" y="85427"/>
                </a:cubicBezTo>
                <a:cubicBezTo>
                  <a:pt x="70139" y="85427"/>
                  <a:pt x="72926" y="82641"/>
                  <a:pt x="72926" y="79177"/>
                </a:cubicBezTo>
                <a:lnTo>
                  <a:pt x="72926" y="50006"/>
                </a:lnTo>
                <a:cubicBezTo>
                  <a:pt x="72926" y="46542"/>
                  <a:pt x="70139" y="43755"/>
                  <a:pt x="66675" y="43755"/>
                </a:cubicBezTo>
                <a:close/>
                <a:moveTo>
                  <a:pt x="73629" y="100013"/>
                </a:moveTo>
                <a:cubicBezTo>
                  <a:pt x="73787" y="97431"/>
                  <a:pt x="72500" y="94975"/>
                  <a:pt x="70287" y="93637"/>
                </a:cubicBezTo>
                <a:cubicBezTo>
                  <a:pt x="68074" y="92299"/>
                  <a:pt x="65302" y="92299"/>
                  <a:pt x="63089" y="93637"/>
                </a:cubicBezTo>
                <a:cubicBezTo>
                  <a:pt x="60876" y="94975"/>
                  <a:pt x="59589" y="97431"/>
                  <a:pt x="59747" y="100012"/>
                </a:cubicBezTo>
                <a:cubicBezTo>
                  <a:pt x="59589" y="102594"/>
                  <a:pt x="60876" y="105050"/>
                  <a:pt x="63089" y="106388"/>
                </a:cubicBezTo>
                <a:cubicBezTo>
                  <a:pt x="65302" y="107726"/>
                  <a:pt x="68074" y="107726"/>
                  <a:pt x="70287" y="106388"/>
                </a:cubicBezTo>
                <a:cubicBezTo>
                  <a:pt x="72500" y="105050"/>
                  <a:pt x="73787" y="102594"/>
                  <a:pt x="73629" y="100013"/>
                </a:cubicBezTo>
                <a:close/>
              </a:path>
            </a:pathLst>
          </a:custGeom>
          <a:solidFill>
            <a:srgbClr val="C5A572"/>
          </a:solidFill>
          <a:ln/>
        </p:spPr>
      </p:sp>
      <p:sp>
        <p:nvSpPr>
          <p:cNvPr id="57" name="Text 55"/>
          <p:cNvSpPr/>
          <p:nvPr/>
        </p:nvSpPr>
        <p:spPr>
          <a:xfrm>
            <a:off x="8712101" y="3390900"/>
            <a:ext cx="2171700" cy="190500"/>
          </a:xfrm>
          <a:prstGeom prst="rect">
            <a:avLst/>
          </a:prstGeom>
          <a:noFill/>
          <a:ln/>
        </p:spPr>
        <p:txBody>
          <a:bodyPr wrap="square" lIns="0" tIns="0" rIns="0" bIns="0" rtlCol="0" anchor="ctr"/>
          <a:lstStyle/>
          <a:p>
            <a:pPr>
              <a:lnSpc>
                <a:spcPct val="120000"/>
              </a:lnSpc>
            </a:pPr>
            <a:r>
              <a:rPr lang="en-US" sz="1050" b="1" dirty="0">
                <a:solidFill>
                  <a:srgbClr val="FFFFFF"/>
                </a:solidFill>
                <a:latin typeface="Quattrocento Sans" pitchFamily="34" charset="0"/>
                <a:ea typeface="Quattrocento Sans" pitchFamily="34" charset="-122"/>
                <a:cs typeface="Quattrocento Sans" pitchFamily="34" charset="-120"/>
              </a:rPr>
              <a:t>Client Dependencies</a:t>
            </a:r>
            <a:endParaRPr lang="en-US" sz="1600" dirty="0"/>
          </a:p>
        </p:txBody>
      </p:sp>
      <p:sp>
        <p:nvSpPr>
          <p:cNvPr id="58" name="Text 56"/>
          <p:cNvSpPr/>
          <p:nvPr/>
        </p:nvSpPr>
        <p:spPr>
          <a:xfrm>
            <a:off x="8712101" y="3619500"/>
            <a:ext cx="2162175" cy="152400"/>
          </a:xfrm>
          <a:prstGeom prst="rect">
            <a:avLst/>
          </a:prstGeom>
          <a:noFill/>
          <a:ln/>
        </p:spPr>
        <p:txBody>
          <a:bodyPr wrap="square" lIns="0" tIns="0" rIns="0" bIns="0" rtlCol="0" anchor="ctr"/>
          <a:lstStyle/>
          <a:p>
            <a:pPr>
              <a:lnSpc>
                <a:spcPct val="110000"/>
              </a:lnSpc>
            </a:pPr>
            <a:r>
              <a:rPr lang="en-US" sz="900" dirty="0">
                <a:solidFill>
                  <a:srgbClr val="FFFFFF">
                    <a:alpha val="80000"/>
                  </a:srgbClr>
                </a:solidFill>
                <a:latin typeface="Quattrocento Sans" pitchFamily="34" charset="0"/>
                <a:ea typeface="Quattrocento Sans" pitchFamily="34" charset="-122"/>
                <a:cs typeface="Quattrocento Sans" pitchFamily="34" charset="-120"/>
              </a:rPr>
              <a:t>Reliance on Ministry of Railways approvals</a:t>
            </a:r>
            <a:endParaRPr lang="en-US" sz="1600" dirty="0"/>
          </a:p>
        </p:txBody>
      </p:sp>
      <p:sp>
        <p:nvSpPr>
          <p:cNvPr id="59" name="Shape 57"/>
          <p:cNvSpPr/>
          <p:nvPr/>
        </p:nvSpPr>
        <p:spPr>
          <a:xfrm>
            <a:off x="8112026" y="4124325"/>
            <a:ext cx="3686175" cy="1009650"/>
          </a:xfrm>
          <a:custGeom>
            <a:avLst/>
            <a:gdLst/>
            <a:ahLst/>
            <a:cxnLst/>
            <a:rect l="l" t="t" r="r" b="b"/>
            <a:pathLst>
              <a:path w="3686175" h="1009650">
                <a:moveTo>
                  <a:pt x="114302" y="0"/>
                </a:moveTo>
                <a:lnTo>
                  <a:pt x="3571873" y="0"/>
                </a:lnTo>
                <a:cubicBezTo>
                  <a:pt x="3635000" y="0"/>
                  <a:pt x="3686175" y="51175"/>
                  <a:pt x="3686175" y="114302"/>
                </a:cubicBezTo>
                <a:lnTo>
                  <a:pt x="3686175" y="895348"/>
                </a:lnTo>
                <a:cubicBezTo>
                  <a:pt x="3686175" y="958475"/>
                  <a:pt x="3635000" y="1009650"/>
                  <a:pt x="3571873" y="1009650"/>
                </a:cubicBezTo>
                <a:lnTo>
                  <a:pt x="114302" y="1009650"/>
                </a:lnTo>
                <a:cubicBezTo>
                  <a:pt x="51175" y="1009650"/>
                  <a:pt x="0" y="958475"/>
                  <a:pt x="0" y="895348"/>
                </a:cubicBezTo>
                <a:lnTo>
                  <a:pt x="0" y="114302"/>
                </a:lnTo>
                <a:cubicBezTo>
                  <a:pt x="0" y="51175"/>
                  <a:pt x="51175" y="0"/>
                  <a:pt x="114302" y="0"/>
                </a:cubicBezTo>
                <a:close/>
              </a:path>
            </a:pathLst>
          </a:custGeom>
          <a:solidFill>
            <a:srgbClr val="C5A572">
              <a:alpha val="10196"/>
            </a:srgbClr>
          </a:solidFill>
          <a:ln w="25400">
            <a:solidFill>
              <a:srgbClr val="C5A572">
                <a:alpha val="30196"/>
              </a:srgbClr>
            </a:solidFill>
            <a:prstDash val="solid"/>
          </a:ln>
        </p:spPr>
      </p:sp>
      <p:sp>
        <p:nvSpPr>
          <p:cNvPr id="60" name="Shape 58"/>
          <p:cNvSpPr/>
          <p:nvPr/>
        </p:nvSpPr>
        <p:spPr>
          <a:xfrm>
            <a:off x="8293001" y="4324350"/>
            <a:ext cx="152400" cy="152400"/>
          </a:xfrm>
          <a:custGeom>
            <a:avLst/>
            <a:gdLst/>
            <a:ahLst/>
            <a:cxnLst/>
            <a:rect l="l" t="t" r="r" b="b"/>
            <a:pathLst>
              <a:path w="152400" h="152400">
                <a:moveTo>
                  <a:pt x="19050" y="19050"/>
                </a:moveTo>
                <a:cubicBezTo>
                  <a:pt x="19050" y="13781"/>
                  <a:pt x="14794" y="9525"/>
                  <a:pt x="9525" y="9525"/>
                </a:cubicBezTo>
                <a:cubicBezTo>
                  <a:pt x="4256" y="9525"/>
                  <a:pt x="0" y="13781"/>
                  <a:pt x="0" y="19050"/>
                </a:cubicBezTo>
                <a:lnTo>
                  <a:pt x="0" y="119062"/>
                </a:lnTo>
                <a:cubicBezTo>
                  <a:pt x="0" y="132219"/>
                  <a:pt x="10656" y="142875"/>
                  <a:pt x="23813" y="142875"/>
                </a:cubicBezTo>
                <a:lnTo>
                  <a:pt x="142875" y="142875"/>
                </a:lnTo>
                <a:cubicBezTo>
                  <a:pt x="148144" y="142875"/>
                  <a:pt x="152400" y="138619"/>
                  <a:pt x="152400" y="133350"/>
                </a:cubicBezTo>
                <a:cubicBezTo>
                  <a:pt x="152400" y="128081"/>
                  <a:pt x="148144" y="123825"/>
                  <a:pt x="142875" y="123825"/>
                </a:cubicBezTo>
                <a:lnTo>
                  <a:pt x="23813" y="123825"/>
                </a:lnTo>
                <a:cubicBezTo>
                  <a:pt x="21193" y="123825"/>
                  <a:pt x="19050" y="121682"/>
                  <a:pt x="19050" y="119062"/>
                </a:cubicBezTo>
                <a:lnTo>
                  <a:pt x="19050" y="19050"/>
                </a:lnTo>
                <a:close/>
                <a:moveTo>
                  <a:pt x="140077" y="44827"/>
                </a:moveTo>
                <a:cubicBezTo>
                  <a:pt x="143798" y="41106"/>
                  <a:pt x="143798" y="35064"/>
                  <a:pt x="140077" y="31343"/>
                </a:cubicBezTo>
                <a:cubicBezTo>
                  <a:pt x="136356" y="27622"/>
                  <a:pt x="130314" y="27622"/>
                  <a:pt x="126593" y="31343"/>
                </a:cubicBezTo>
                <a:lnTo>
                  <a:pt x="95250" y="62716"/>
                </a:lnTo>
                <a:lnTo>
                  <a:pt x="78165" y="45660"/>
                </a:lnTo>
                <a:cubicBezTo>
                  <a:pt x="74444" y="41940"/>
                  <a:pt x="68401" y="41940"/>
                  <a:pt x="64681" y="45660"/>
                </a:cubicBezTo>
                <a:lnTo>
                  <a:pt x="36106" y="74235"/>
                </a:lnTo>
                <a:cubicBezTo>
                  <a:pt x="32385" y="77956"/>
                  <a:pt x="32385" y="83999"/>
                  <a:pt x="36106" y="87719"/>
                </a:cubicBezTo>
                <a:cubicBezTo>
                  <a:pt x="39826" y="91440"/>
                  <a:pt x="45869" y="91440"/>
                  <a:pt x="49590" y="87719"/>
                </a:cubicBezTo>
                <a:lnTo>
                  <a:pt x="71438" y="65871"/>
                </a:lnTo>
                <a:lnTo>
                  <a:pt x="88523" y="82957"/>
                </a:lnTo>
                <a:cubicBezTo>
                  <a:pt x="92244" y="86678"/>
                  <a:pt x="98286" y="86678"/>
                  <a:pt x="102007" y="82957"/>
                </a:cubicBezTo>
                <a:lnTo>
                  <a:pt x="140107" y="44857"/>
                </a:lnTo>
                <a:close/>
              </a:path>
            </a:pathLst>
          </a:custGeom>
          <a:solidFill>
            <a:srgbClr val="C5A572"/>
          </a:solidFill>
          <a:ln/>
        </p:spPr>
      </p:sp>
      <p:sp>
        <p:nvSpPr>
          <p:cNvPr id="61" name="Text 59"/>
          <p:cNvSpPr/>
          <p:nvPr/>
        </p:nvSpPr>
        <p:spPr>
          <a:xfrm>
            <a:off x="8540651" y="4286250"/>
            <a:ext cx="79057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Materiality</a:t>
            </a:r>
            <a:endParaRPr lang="en-US" sz="1600" dirty="0"/>
          </a:p>
        </p:txBody>
      </p:sp>
      <p:sp>
        <p:nvSpPr>
          <p:cNvPr id="62" name="Text 60"/>
          <p:cNvSpPr/>
          <p:nvPr/>
        </p:nvSpPr>
        <p:spPr>
          <a:xfrm>
            <a:off x="8273951" y="4591050"/>
            <a:ext cx="3429000" cy="3810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Revenue recognition represents the most significant risk area due to material impact on financial statements.</a:t>
            </a:r>
            <a:endParaRPr lang="en-US" sz="1600"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Text 1"/>
          <p:cNvSpPr/>
          <p:nvPr/>
        </p:nvSpPr>
        <p:spPr>
          <a:xfrm>
            <a:off x="515243" y="514350"/>
            <a:ext cx="381000" cy="304800"/>
          </a:xfrm>
          <a:prstGeom prst="rect">
            <a:avLst/>
          </a:prstGeom>
          <a:noFill/>
          <a:ln/>
        </p:spPr>
        <p:txBody>
          <a:bodyPr wrap="square" lIns="0" tIns="0" rIns="0" bIns="0" rtlCol="0" anchor="ctr"/>
          <a:lstStyle/>
          <a:p>
            <a:pPr>
              <a:lnSpc>
                <a:spcPct val="110000"/>
              </a:lnSpc>
            </a:pPr>
            <a:r>
              <a:rPr lang="en-US" sz="1800" b="1" dirty="0">
                <a:solidFill>
                  <a:srgbClr val="C5A572"/>
                </a:solidFill>
                <a:latin typeface="Quattrocento Sans" pitchFamily="34" charset="0"/>
                <a:ea typeface="Quattrocento Sans" pitchFamily="34" charset="-122"/>
                <a:cs typeface="Quattrocento Sans" pitchFamily="34" charset="-120"/>
              </a:rPr>
              <a:t>02</a:t>
            </a:r>
            <a:endParaRPr lang="en-US" sz="1600" dirty="0"/>
          </a:p>
        </p:txBody>
      </p:sp>
      <p:sp>
        <p:nvSpPr>
          <p:cNvPr id="4" name="Text 2"/>
          <p:cNvSpPr/>
          <p:nvPr/>
        </p:nvSpPr>
        <p:spPr>
          <a:xfrm>
            <a:off x="1066800" y="381000"/>
            <a:ext cx="5229225"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Key Audit Matter</a:t>
            </a:r>
            <a:endParaRPr lang="en-US" sz="1600" dirty="0"/>
          </a:p>
        </p:txBody>
      </p:sp>
      <p:sp>
        <p:nvSpPr>
          <p:cNvPr id="5" name="Text 3"/>
          <p:cNvSpPr/>
          <p:nvPr/>
        </p:nvSpPr>
        <p:spPr>
          <a:xfrm>
            <a:off x="1066800" y="571500"/>
            <a:ext cx="5334000"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Audit Responses to Revenue Risks</a:t>
            </a:r>
            <a:endParaRPr lang="en-US" sz="1600" dirty="0"/>
          </a:p>
        </p:txBody>
      </p:sp>
      <p:sp>
        <p:nvSpPr>
          <p:cNvPr id="6" name="Shape 4"/>
          <p:cNvSpPr/>
          <p:nvPr/>
        </p:nvSpPr>
        <p:spPr>
          <a:xfrm>
            <a:off x="381000" y="1162050"/>
            <a:ext cx="3705225" cy="4400550"/>
          </a:xfrm>
          <a:custGeom>
            <a:avLst/>
            <a:gdLst/>
            <a:ahLst/>
            <a:cxnLst/>
            <a:rect l="l" t="t" r="r" b="b"/>
            <a:pathLst>
              <a:path w="3705225" h="4400550">
                <a:moveTo>
                  <a:pt x="38100" y="0"/>
                </a:moveTo>
                <a:lnTo>
                  <a:pt x="3667125" y="0"/>
                </a:lnTo>
                <a:cubicBezTo>
                  <a:pt x="3688153" y="0"/>
                  <a:pt x="3705225" y="17072"/>
                  <a:pt x="3705225" y="38100"/>
                </a:cubicBezTo>
                <a:lnTo>
                  <a:pt x="3705225" y="4248154"/>
                </a:lnTo>
                <a:cubicBezTo>
                  <a:pt x="3705225" y="4332320"/>
                  <a:pt x="3636995" y="4400550"/>
                  <a:pt x="3552829" y="4400550"/>
                </a:cubicBezTo>
                <a:lnTo>
                  <a:pt x="152396" y="4400550"/>
                </a:lnTo>
                <a:cubicBezTo>
                  <a:pt x="68230" y="4400550"/>
                  <a:pt x="0" y="4332320"/>
                  <a:pt x="0" y="4248154"/>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381000" y="116205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1E3A5F"/>
          </a:solidFill>
          <a:ln/>
        </p:spPr>
      </p:sp>
      <p:sp>
        <p:nvSpPr>
          <p:cNvPr id="8" name="Shape 6"/>
          <p:cNvSpPr/>
          <p:nvPr/>
        </p:nvSpPr>
        <p:spPr>
          <a:xfrm>
            <a:off x="571500" y="1371600"/>
            <a:ext cx="447675" cy="533400"/>
          </a:xfrm>
          <a:custGeom>
            <a:avLst/>
            <a:gdLst/>
            <a:ahLst/>
            <a:cxnLst/>
            <a:rect l="l" t="t" r="r" b="b"/>
            <a:pathLst>
              <a:path w="447675" h="533400">
                <a:moveTo>
                  <a:pt x="114300" y="0"/>
                </a:moveTo>
                <a:lnTo>
                  <a:pt x="333375" y="0"/>
                </a:lnTo>
                <a:cubicBezTo>
                  <a:pt x="396501" y="0"/>
                  <a:pt x="447675" y="51174"/>
                  <a:pt x="447675" y="114300"/>
                </a:cubicBezTo>
                <a:lnTo>
                  <a:pt x="447675" y="419100"/>
                </a:lnTo>
                <a:cubicBezTo>
                  <a:pt x="447675" y="482226"/>
                  <a:pt x="396501" y="533400"/>
                  <a:pt x="333375" y="533400"/>
                </a:cubicBezTo>
                <a:lnTo>
                  <a:pt x="114300" y="533400"/>
                </a:lnTo>
                <a:cubicBezTo>
                  <a:pt x="51174" y="533400"/>
                  <a:pt x="0" y="482226"/>
                  <a:pt x="0" y="419100"/>
                </a:cubicBezTo>
                <a:lnTo>
                  <a:pt x="0" y="114300"/>
                </a:lnTo>
                <a:cubicBezTo>
                  <a:pt x="0" y="51216"/>
                  <a:pt x="51216" y="0"/>
                  <a:pt x="114300" y="0"/>
                </a:cubicBezTo>
                <a:close/>
              </a:path>
            </a:pathLst>
          </a:custGeom>
          <a:solidFill>
            <a:srgbClr val="1E3A5F">
              <a:alpha val="10196"/>
            </a:srgbClr>
          </a:solidFill>
          <a:ln/>
        </p:spPr>
      </p:sp>
      <p:sp>
        <p:nvSpPr>
          <p:cNvPr id="9" name="Shape 7"/>
          <p:cNvSpPr/>
          <p:nvPr/>
        </p:nvSpPr>
        <p:spPr>
          <a:xfrm>
            <a:off x="679549" y="1524000"/>
            <a:ext cx="228600" cy="228600"/>
          </a:xfrm>
          <a:custGeom>
            <a:avLst/>
            <a:gdLst/>
            <a:ahLst/>
            <a:cxnLst/>
            <a:rect l="l" t="t" r="r" b="b"/>
            <a:pathLst>
              <a:path w="228600" h="228600">
                <a:moveTo>
                  <a:pt x="114300" y="0"/>
                </a:moveTo>
                <a:cubicBezTo>
                  <a:pt x="116354" y="0"/>
                  <a:pt x="118408" y="446"/>
                  <a:pt x="120283" y="1295"/>
                </a:cubicBezTo>
                <a:lnTo>
                  <a:pt x="204401" y="36969"/>
                </a:lnTo>
                <a:cubicBezTo>
                  <a:pt x="214223" y="41121"/>
                  <a:pt x="221546" y="50810"/>
                  <a:pt x="221501" y="62508"/>
                </a:cubicBezTo>
                <a:cubicBezTo>
                  <a:pt x="221278" y="106799"/>
                  <a:pt x="203061" y="187836"/>
                  <a:pt x="126132" y="224671"/>
                </a:cubicBezTo>
                <a:cubicBezTo>
                  <a:pt x="118676" y="228243"/>
                  <a:pt x="110014" y="228243"/>
                  <a:pt x="102557" y="224671"/>
                </a:cubicBezTo>
                <a:cubicBezTo>
                  <a:pt x="25584" y="187836"/>
                  <a:pt x="7412" y="106799"/>
                  <a:pt x="7188" y="62508"/>
                </a:cubicBezTo>
                <a:cubicBezTo>
                  <a:pt x="7144" y="50810"/>
                  <a:pt x="14466" y="41121"/>
                  <a:pt x="24289" y="36969"/>
                </a:cubicBezTo>
                <a:lnTo>
                  <a:pt x="108362" y="1295"/>
                </a:lnTo>
                <a:cubicBezTo>
                  <a:pt x="110237" y="446"/>
                  <a:pt x="112246" y="0"/>
                  <a:pt x="114300" y="0"/>
                </a:cubicBezTo>
                <a:close/>
                <a:moveTo>
                  <a:pt x="114300" y="29825"/>
                </a:moveTo>
                <a:lnTo>
                  <a:pt x="114300" y="198641"/>
                </a:lnTo>
                <a:cubicBezTo>
                  <a:pt x="175915" y="168816"/>
                  <a:pt x="192479" y="102736"/>
                  <a:pt x="192881" y="63178"/>
                </a:cubicBezTo>
                <a:lnTo>
                  <a:pt x="114300" y="29870"/>
                </a:lnTo>
                <a:lnTo>
                  <a:pt x="114300" y="29870"/>
                </a:lnTo>
                <a:close/>
              </a:path>
            </a:pathLst>
          </a:custGeom>
          <a:solidFill>
            <a:srgbClr val="1E3A5F"/>
          </a:solidFill>
          <a:ln/>
        </p:spPr>
      </p:sp>
      <p:sp>
        <p:nvSpPr>
          <p:cNvPr id="10" name="Text 8"/>
          <p:cNvSpPr/>
          <p:nvPr/>
        </p:nvSpPr>
        <p:spPr>
          <a:xfrm>
            <a:off x="1130498" y="1371600"/>
            <a:ext cx="2867025" cy="5334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Internal Financial Controls (IFC) Testing</a:t>
            </a:r>
            <a:endParaRPr lang="en-US" sz="1600" dirty="0"/>
          </a:p>
        </p:txBody>
      </p:sp>
      <p:sp>
        <p:nvSpPr>
          <p:cNvPr id="11" name="Text 9"/>
          <p:cNvSpPr/>
          <p:nvPr/>
        </p:nvSpPr>
        <p:spPr>
          <a:xfrm>
            <a:off x="571500" y="2057400"/>
            <a:ext cx="3400425" cy="74295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Auditors conducted comprehensive testing of internal financial controls over the project lifecycle management:</a:t>
            </a:r>
            <a:endParaRPr lang="en-US" sz="1600" dirty="0"/>
          </a:p>
        </p:txBody>
      </p:sp>
      <p:sp>
        <p:nvSpPr>
          <p:cNvPr id="12" name="Shape 10"/>
          <p:cNvSpPr/>
          <p:nvPr/>
        </p:nvSpPr>
        <p:spPr>
          <a:xfrm>
            <a:off x="571500" y="297180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1E3A5F"/>
          </a:solidFill>
          <a:ln/>
        </p:spPr>
      </p:sp>
      <p:sp>
        <p:nvSpPr>
          <p:cNvPr id="13" name="Text 11"/>
          <p:cNvSpPr/>
          <p:nvPr/>
        </p:nvSpPr>
        <p:spPr>
          <a:xfrm>
            <a:off x="667643" y="3009900"/>
            <a:ext cx="9525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1</a:t>
            </a:r>
            <a:endParaRPr lang="en-US" sz="1600" dirty="0"/>
          </a:p>
        </p:txBody>
      </p:sp>
      <p:sp>
        <p:nvSpPr>
          <p:cNvPr id="14" name="Text 12"/>
          <p:cNvSpPr/>
          <p:nvPr/>
        </p:nvSpPr>
        <p:spPr>
          <a:xfrm>
            <a:off x="876300" y="2952750"/>
            <a:ext cx="3086100" cy="5715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Project Budgeting Process:</a:t>
            </a:r>
            <a:r>
              <a:rPr lang="en-US" sz="1050" dirty="0">
                <a:solidFill>
                  <a:srgbClr val="2D3748"/>
                </a:solidFill>
                <a:latin typeface="Quattrocento Sans" pitchFamily="34" charset="0"/>
                <a:ea typeface="Quattrocento Sans" pitchFamily="34" charset="-122"/>
                <a:cs typeface="Quattrocento Sans" pitchFamily="34" charset="-120"/>
              </a:rPr>
              <a:t> Controls over budget preparation, approval workflows, and variance monitoring</a:t>
            </a:r>
            <a:endParaRPr lang="en-US" sz="1600" dirty="0"/>
          </a:p>
        </p:txBody>
      </p:sp>
      <p:sp>
        <p:nvSpPr>
          <p:cNvPr id="15" name="Shape 13"/>
          <p:cNvSpPr/>
          <p:nvPr/>
        </p:nvSpPr>
        <p:spPr>
          <a:xfrm>
            <a:off x="571500" y="361950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1E3A5F"/>
          </a:solidFill>
          <a:ln/>
        </p:spPr>
      </p:sp>
      <p:sp>
        <p:nvSpPr>
          <p:cNvPr id="16" name="Text 14"/>
          <p:cNvSpPr/>
          <p:nvPr/>
        </p:nvSpPr>
        <p:spPr>
          <a:xfrm>
            <a:off x="656630" y="365760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2</a:t>
            </a:r>
            <a:endParaRPr lang="en-US" sz="1600" dirty="0"/>
          </a:p>
        </p:txBody>
      </p:sp>
      <p:sp>
        <p:nvSpPr>
          <p:cNvPr id="17" name="Text 15"/>
          <p:cNvSpPr/>
          <p:nvPr/>
        </p:nvSpPr>
        <p:spPr>
          <a:xfrm>
            <a:off x="876300" y="3600450"/>
            <a:ext cx="3086100" cy="5715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Cost Estimation Procedures:</a:t>
            </a:r>
            <a:r>
              <a:rPr lang="en-US" sz="1050" dirty="0">
                <a:solidFill>
                  <a:srgbClr val="2D3748"/>
                </a:solidFill>
                <a:latin typeface="Quattrocento Sans" pitchFamily="34" charset="0"/>
                <a:ea typeface="Quattrocento Sans" pitchFamily="34" charset="-122"/>
                <a:cs typeface="Quattrocento Sans" pitchFamily="34" charset="-120"/>
              </a:rPr>
              <a:t> Validation of methodologies used for forecasting total project costs</a:t>
            </a:r>
            <a:endParaRPr lang="en-US" sz="1600" dirty="0"/>
          </a:p>
        </p:txBody>
      </p:sp>
      <p:sp>
        <p:nvSpPr>
          <p:cNvPr id="18" name="Shape 16"/>
          <p:cNvSpPr/>
          <p:nvPr/>
        </p:nvSpPr>
        <p:spPr>
          <a:xfrm>
            <a:off x="571500" y="426720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1E3A5F"/>
          </a:solidFill>
          <a:ln/>
        </p:spPr>
      </p:sp>
      <p:sp>
        <p:nvSpPr>
          <p:cNvPr id="19" name="Text 17"/>
          <p:cNvSpPr/>
          <p:nvPr/>
        </p:nvSpPr>
        <p:spPr>
          <a:xfrm>
            <a:off x="655141" y="430530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3</a:t>
            </a:r>
            <a:endParaRPr lang="en-US" sz="1600" dirty="0"/>
          </a:p>
        </p:txBody>
      </p:sp>
      <p:sp>
        <p:nvSpPr>
          <p:cNvPr id="20" name="Text 18"/>
          <p:cNvSpPr/>
          <p:nvPr/>
        </p:nvSpPr>
        <p:spPr>
          <a:xfrm>
            <a:off x="876300" y="424815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Progress Certification:</a:t>
            </a:r>
            <a:r>
              <a:rPr lang="en-US" sz="1050" dirty="0">
                <a:solidFill>
                  <a:srgbClr val="2D3748"/>
                </a:solidFill>
                <a:latin typeface="Quattrocento Sans" pitchFamily="34" charset="0"/>
                <a:ea typeface="Quattrocento Sans" pitchFamily="34" charset="-122"/>
                <a:cs typeface="Quattrocento Sans" pitchFamily="34" charset="-120"/>
              </a:rPr>
              <a:t> Review of controls over milestone verification and certification workflows</a:t>
            </a:r>
            <a:endParaRPr lang="en-US" sz="1600" dirty="0"/>
          </a:p>
        </p:txBody>
      </p:sp>
      <p:sp>
        <p:nvSpPr>
          <p:cNvPr id="21" name="Shape 19"/>
          <p:cNvSpPr/>
          <p:nvPr/>
        </p:nvSpPr>
        <p:spPr>
          <a:xfrm>
            <a:off x="571500" y="472440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1E3A5F"/>
          </a:solidFill>
          <a:ln/>
        </p:spPr>
      </p:sp>
      <p:sp>
        <p:nvSpPr>
          <p:cNvPr id="22" name="Text 20"/>
          <p:cNvSpPr/>
          <p:nvPr/>
        </p:nvSpPr>
        <p:spPr>
          <a:xfrm>
            <a:off x="656630" y="476250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4</a:t>
            </a:r>
            <a:endParaRPr lang="en-US" sz="1600" dirty="0"/>
          </a:p>
        </p:txBody>
      </p:sp>
      <p:sp>
        <p:nvSpPr>
          <p:cNvPr id="23" name="Text 21"/>
          <p:cNvSpPr/>
          <p:nvPr/>
        </p:nvSpPr>
        <p:spPr>
          <a:xfrm>
            <a:off x="876300" y="470535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Change Order Management:</a:t>
            </a:r>
            <a:r>
              <a:rPr lang="en-US" sz="1050" dirty="0">
                <a:solidFill>
                  <a:srgbClr val="2D3748"/>
                </a:solidFill>
                <a:latin typeface="Quattrocento Sans" pitchFamily="34" charset="0"/>
                <a:ea typeface="Quattrocento Sans" pitchFamily="34" charset="-122"/>
                <a:cs typeface="Quattrocento Sans" pitchFamily="34" charset="-120"/>
              </a:rPr>
              <a:t> Controls over scope changes and cost adjustments</a:t>
            </a:r>
            <a:endParaRPr lang="en-US" sz="1600" dirty="0"/>
          </a:p>
        </p:txBody>
      </p:sp>
      <p:sp>
        <p:nvSpPr>
          <p:cNvPr id="24" name="Shape 22"/>
          <p:cNvSpPr/>
          <p:nvPr/>
        </p:nvSpPr>
        <p:spPr>
          <a:xfrm>
            <a:off x="4241750" y="1162050"/>
            <a:ext cx="3705225" cy="4400550"/>
          </a:xfrm>
          <a:custGeom>
            <a:avLst/>
            <a:gdLst/>
            <a:ahLst/>
            <a:cxnLst/>
            <a:rect l="l" t="t" r="r" b="b"/>
            <a:pathLst>
              <a:path w="3705225" h="4400550">
                <a:moveTo>
                  <a:pt x="38100" y="0"/>
                </a:moveTo>
                <a:lnTo>
                  <a:pt x="3667125" y="0"/>
                </a:lnTo>
                <a:cubicBezTo>
                  <a:pt x="3688153" y="0"/>
                  <a:pt x="3705225" y="17072"/>
                  <a:pt x="3705225" y="38100"/>
                </a:cubicBezTo>
                <a:lnTo>
                  <a:pt x="3705225" y="4248154"/>
                </a:lnTo>
                <a:cubicBezTo>
                  <a:pt x="3705225" y="4332320"/>
                  <a:pt x="3636995" y="4400550"/>
                  <a:pt x="3552829" y="4400550"/>
                </a:cubicBezTo>
                <a:lnTo>
                  <a:pt x="152396" y="4400550"/>
                </a:lnTo>
                <a:cubicBezTo>
                  <a:pt x="68230" y="4400550"/>
                  <a:pt x="0" y="4332320"/>
                  <a:pt x="0" y="4248154"/>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5" name="Shape 23"/>
          <p:cNvSpPr/>
          <p:nvPr/>
        </p:nvSpPr>
        <p:spPr>
          <a:xfrm>
            <a:off x="4241750" y="116205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5A7A96"/>
          </a:solidFill>
          <a:ln/>
        </p:spPr>
      </p:sp>
      <p:sp>
        <p:nvSpPr>
          <p:cNvPr id="26" name="Shape 24"/>
          <p:cNvSpPr/>
          <p:nvPr/>
        </p:nvSpPr>
        <p:spPr>
          <a:xfrm>
            <a:off x="4432250"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5A7A96">
              <a:alpha val="10196"/>
            </a:srgbClr>
          </a:solidFill>
          <a:ln/>
        </p:spPr>
      </p:sp>
      <p:sp>
        <p:nvSpPr>
          <p:cNvPr id="27" name="Shape 25"/>
          <p:cNvSpPr/>
          <p:nvPr/>
        </p:nvSpPr>
        <p:spPr>
          <a:xfrm>
            <a:off x="4556075" y="1524000"/>
            <a:ext cx="285750" cy="228600"/>
          </a:xfrm>
          <a:custGeom>
            <a:avLst/>
            <a:gdLst/>
            <a:ahLst/>
            <a:cxnLst/>
            <a:rect l="l" t="t" r="r" b="b"/>
            <a:pathLst>
              <a:path w="285750" h="228600">
                <a:moveTo>
                  <a:pt x="257175" y="21431"/>
                </a:moveTo>
                <a:cubicBezTo>
                  <a:pt x="257175" y="16475"/>
                  <a:pt x="254630" y="11876"/>
                  <a:pt x="250388" y="9287"/>
                </a:cubicBezTo>
                <a:cubicBezTo>
                  <a:pt x="246147" y="6697"/>
                  <a:pt x="240923" y="6429"/>
                  <a:pt x="236503" y="8662"/>
                </a:cubicBezTo>
                <a:lnTo>
                  <a:pt x="184621" y="34603"/>
                </a:lnTo>
                <a:lnTo>
                  <a:pt x="104522" y="7858"/>
                </a:lnTo>
                <a:cubicBezTo>
                  <a:pt x="100905" y="6653"/>
                  <a:pt x="97021" y="6921"/>
                  <a:pt x="93628" y="8617"/>
                </a:cubicBezTo>
                <a:lnTo>
                  <a:pt x="36478" y="37192"/>
                </a:lnTo>
                <a:cubicBezTo>
                  <a:pt x="31611" y="39648"/>
                  <a:pt x="28575" y="44604"/>
                  <a:pt x="28575" y="50006"/>
                </a:cubicBezTo>
                <a:lnTo>
                  <a:pt x="28575" y="207169"/>
                </a:lnTo>
                <a:cubicBezTo>
                  <a:pt x="28575" y="212125"/>
                  <a:pt x="31120" y="216724"/>
                  <a:pt x="35362" y="219313"/>
                </a:cubicBezTo>
                <a:cubicBezTo>
                  <a:pt x="39603" y="221903"/>
                  <a:pt x="44827" y="222171"/>
                  <a:pt x="49247" y="219938"/>
                </a:cubicBezTo>
                <a:lnTo>
                  <a:pt x="101084" y="193997"/>
                </a:lnTo>
                <a:lnTo>
                  <a:pt x="178460" y="219804"/>
                </a:lnTo>
                <a:cubicBezTo>
                  <a:pt x="176540" y="216947"/>
                  <a:pt x="174665" y="213955"/>
                  <a:pt x="172834" y="210919"/>
                </a:cubicBezTo>
                <a:cubicBezTo>
                  <a:pt x="167923" y="202749"/>
                  <a:pt x="163056" y="193372"/>
                  <a:pt x="159440" y="183326"/>
                </a:cubicBezTo>
                <a:lnTo>
                  <a:pt x="114255" y="168280"/>
                </a:lnTo>
                <a:lnTo>
                  <a:pt x="114255" y="41255"/>
                </a:lnTo>
                <a:lnTo>
                  <a:pt x="171405" y="60320"/>
                </a:lnTo>
                <a:lnTo>
                  <a:pt x="171405" y="104656"/>
                </a:lnTo>
                <a:cubicBezTo>
                  <a:pt x="185246" y="88672"/>
                  <a:pt x="205785" y="78581"/>
                  <a:pt x="228555" y="78581"/>
                </a:cubicBezTo>
                <a:cubicBezTo>
                  <a:pt x="238646" y="78581"/>
                  <a:pt x="248290" y="80546"/>
                  <a:pt x="257130" y="84162"/>
                </a:cubicBezTo>
                <a:lnTo>
                  <a:pt x="257175" y="21431"/>
                </a:lnTo>
                <a:close/>
                <a:moveTo>
                  <a:pt x="228600" y="100013"/>
                </a:moveTo>
                <a:cubicBezTo>
                  <a:pt x="198998" y="100013"/>
                  <a:pt x="175022" y="123587"/>
                  <a:pt x="175022" y="152653"/>
                </a:cubicBezTo>
                <a:cubicBezTo>
                  <a:pt x="175022" y="183416"/>
                  <a:pt x="203642" y="219804"/>
                  <a:pt x="219045" y="237173"/>
                </a:cubicBezTo>
                <a:cubicBezTo>
                  <a:pt x="224224" y="242977"/>
                  <a:pt x="233020" y="242977"/>
                  <a:pt x="238199" y="237173"/>
                </a:cubicBezTo>
                <a:cubicBezTo>
                  <a:pt x="253603" y="219804"/>
                  <a:pt x="282223" y="183416"/>
                  <a:pt x="282223" y="152653"/>
                </a:cubicBezTo>
                <a:cubicBezTo>
                  <a:pt x="282223" y="123587"/>
                  <a:pt x="258247" y="100013"/>
                  <a:pt x="228645" y="100013"/>
                </a:cubicBezTo>
                <a:close/>
                <a:moveTo>
                  <a:pt x="210741" y="153591"/>
                </a:moveTo>
                <a:cubicBezTo>
                  <a:pt x="210741" y="143734"/>
                  <a:pt x="218743" y="135731"/>
                  <a:pt x="228600" y="135731"/>
                </a:cubicBezTo>
                <a:cubicBezTo>
                  <a:pt x="238457" y="135731"/>
                  <a:pt x="246459" y="143734"/>
                  <a:pt x="246459" y="153591"/>
                </a:cubicBezTo>
                <a:cubicBezTo>
                  <a:pt x="246459" y="163447"/>
                  <a:pt x="238457" y="171450"/>
                  <a:pt x="228600" y="171450"/>
                </a:cubicBezTo>
                <a:cubicBezTo>
                  <a:pt x="218743" y="171450"/>
                  <a:pt x="210741" y="163447"/>
                  <a:pt x="210741" y="153591"/>
                </a:cubicBezTo>
                <a:close/>
              </a:path>
            </a:pathLst>
          </a:custGeom>
          <a:solidFill>
            <a:srgbClr val="5A7A96"/>
          </a:solidFill>
          <a:ln/>
        </p:spPr>
      </p:sp>
      <p:sp>
        <p:nvSpPr>
          <p:cNvPr id="28" name="Text 26"/>
          <p:cNvSpPr/>
          <p:nvPr/>
        </p:nvSpPr>
        <p:spPr>
          <a:xfrm>
            <a:off x="5079950" y="1504950"/>
            <a:ext cx="151447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Field Verification</a:t>
            </a:r>
            <a:endParaRPr lang="en-US" sz="1600" dirty="0"/>
          </a:p>
        </p:txBody>
      </p:sp>
      <p:sp>
        <p:nvSpPr>
          <p:cNvPr id="29" name="Text 27"/>
          <p:cNvSpPr/>
          <p:nvPr/>
        </p:nvSpPr>
        <p:spPr>
          <a:xfrm>
            <a:off x="4432250" y="2057400"/>
            <a:ext cx="3400425"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Both audit firms conducted extensive field work to validate reported progress:</a:t>
            </a:r>
            <a:endParaRPr lang="en-US" sz="1600" dirty="0"/>
          </a:p>
        </p:txBody>
      </p:sp>
      <p:sp>
        <p:nvSpPr>
          <p:cNvPr id="30" name="Shape 28"/>
          <p:cNvSpPr/>
          <p:nvPr/>
        </p:nvSpPr>
        <p:spPr>
          <a:xfrm>
            <a:off x="4432250" y="27241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5A7A96"/>
          </a:solidFill>
          <a:ln/>
        </p:spPr>
      </p:sp>
      <p:sp>
        <p:nvSpPr>
          <p:cNvPr id="31" name="Text 29"/>
          <p:cNvSpPr/>
          <p:nvPr/>
        </p:nvSpPr>
        <p:spPr>
          <a:xfrm>
            <a:off x="4528393" y="2762250"/>
            <a:ext cx="9525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1</a:t>
            </a:r>
            <a:endParaRPr lang="en-US" sz="1600" dirty="0"/>
          </a:p>
        </p:txBody>
      </p:sp>
      <p:sp>
        <p:nvSpPr>
          <p:cNvPr id="32" name="Text 30"/>
          <p:cNvSpPr/>
          <p:nvPr/>
        </p:nvSpPr>
        <p:spPr>
          <a:xfrm>
            <a:off x="4737050" y="2705100"/>
            <a:ext cx="3086100" cy="5715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Physical Site Visits:</a:t>
            </a:r>
            <a:r>
              <a:rPr lang="en-US" sz="1050" dirty="0">
                <a:solidFill>
                  <a:srgbClr val="2D3748"/>
                </a:solidFill>
                <a:latin typeface="Quattrocento Sans" pitchFamily="34" charset="0"/>
                <a:ea typeface="Quattrocento Sans" pitchFamily="34" charset="-122"/>
                <a:cs typeface="Quattrocento Sans" pitchFamily="34" charset="-120"/>
              </a:rPr>
              <a:t> On-site inspections at major project locations to verify actual progress against reported status</a:t>
            </a:r>
            <a:endParaRPr lang="en-US" sz="1600" dirty="0"/>
          </a:p>
        </p:txBody>
      </p:sp>
      <p:sp>
        <p:nvSpPr>
          <p:cNvPr id="33" name="Shape 31"/>
          <p:cNvSpPr/>
          <p:nvPr/>
        </p:nvSpPr>
        <p:spPr>
          <a:xfrm>
            <a:off x="4432250" y="33718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5A7A96"/>
          </a:solidFill>
          <a:ln/>
        </p:spPr>
      </p:sp>
      <p:sp>
        <p:nvSpPr>
          <p:cNvPr id="34" name="Text 32"/>
          <p:cNvSpPr/>
          <p:nvPr/>
        </p:nvSpPr>
        <p:spPr>
          <a:xfrm>
            <a:off x="4517380" y="340995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2</a:t>
            </a:r>
            <a:endParaRPr lang="en-US" sz="1600" dirty="0"/>
          </a:p>
        </p:txBody>
      </p:sp>
      <p:sp>
        <p:nvSpPr>
          <p:cNvPr id="35" name="Text 33"/>
          <p:cNvSpPr/>
          <p:nvPr/>
        </p:nvSpPr>
        <p:spPr>
          <a:xfrm>
            <a:off x="4737050" y="335280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Progress Certificates:</a:t>
            </a:r>
            <a:r>
              <a:rPr lang="en-US" sz="1050" dirty="0">
                <a:solidFill>
                  <a:srgbClr val="2D3748"/>
                </a:solidFill>
                <a:latin typeface="Quattrocento Sans" pitchFamily="34" charset="0"/>
                <a:ea typeface="Quattrocento Sans" pitchFamily="34" charset="-122"/>
                <a:cs typeface="Quattrocento Sans" pitchFamily="34" charset="-120"/>
              </a:rPr>
              <a:t> Review of certificates issued by project managers and independent engineers</a:t>
            </a:r>
            <a:endParaRPr lang="en-US" sz="1600" dirty="0"/>
          </a:p>
        </p:txBody>
      </p:sp>
      <p:sp>
        <p:nvSpPr>
          <p:cNvPr id="36" name="Shape 34"/>
          <p:cNvSpPr/>
          <p:nvPr/>
        </p:nvSpPr>
        <p:spPr>
          <a:xfrm>
            <a:off x="4432250" y="38290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5A7A96"/>
          </a:solidFill>
          <a:ln/>
        </p:spPr>
      </p:sp>
      <p:sp>
        <p:nvSpPr>
          <p:cNvPr id="37" name="Text 35"/>
          <p:cNvSpPr/>
          <p:nvPr/>
        </p:nvSpPr>
        <p:spPr>
          <a:xfrm>
            <a:off x="4515892" y="386715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3</a:t>
            </a:r>
            <a:endParaRPr lang="en-US" sz="1600" dirty="0"/>
          </a:p>
        </p:txBody>
      </p:sp>
      <p:sp>
        <p:nvSpPr>
          <p:cNvPr id="38" name="Text 36"/>
          <p:cNvSpPr/>
          <p:nvPr/>
        </p:nvSpPr>
        <p:spPr>
          <a:xfrm>
            <a:off x="4737050" y="381000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Document Verification:</a:t>
            </a:r>
            <a:r>
              <a:rPr lang="en-US" sz="1050" dirty="0">
                <a:solidFill>
                  <a:srgbClr val="2D3748"/>
                </a:solidFill>
                <a:latin typeface="Quattrocento Sans" pitchFamily="34" charset="0"/>
                <a:ea typeface="Quattrocento Sans" pitchFamily="34" charset="-122"/>
                <a:cs typeface="Quattrocento Sans" pitchFamily="34" charset="-120"/>
              </a:rPr>
              <a:t> Cross-checking of supporting documentation for claimed milestones</a:t>
            </a:r>
            <a:endParaRPr lang="en-US" sz="1600" dirty="0"/>
          </a:p>
        </p:txBody>
      </p:sp>
      <p:sp>
        <p:nvSpPr>
          <p:cNvPr id="39" name="Shape 37"/>
          <p:cNvSpPr/>
          <p:nvPr/>
        </p:nvSpPr>
        <p:spPr>
          <a:xfrm>
            <a:off x="4432250" y="42862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5A7A96"/>
          </a:solidFill>
          <a:ln/>
        </p:spPr>
      </p:sp>
      <p:sp>
        <p:nvSpPr>
          <p:cNvPr id="40" name="Text 38"/>
          <p:cNvSpPr/>
          <p:nvPr/>
        </p:nvSpPr>
        <p:spPr>
          <a:xfrm>
            <a:off x="4517380" y="432435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4</a:t>
            </a:r>
            <a:endParaRPr lang="en-US" sz="1600" dirty="0"/>
          </a:p>
        </p:txBody>
      </p:sp>
      <p:sp>
        <p:nvSpPr>
          <p:cNvPr id="41" name="Text 39"/>
          <p:cNvSpPr/>
          <p:nvPr/>
        </p:nvSpPr>
        <p:spPr>
          <a:xfrm>
            <a:off x="4737050" y="4267200"/>
            <a:ext cx="3086100" cy="5715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Stakeholder Interviews:</a:t>
            </a:r>
            <a:r>
              <a:rPr lang="en-US" sz="1050" dirty="0">
                <a:solidFill>
                  <a:srgbClr val="2D3748"/>
                </a:solidFill>
                <a:latin typeface="Quattrocento Sans" pitchFamily="34" charset="0"/>
                <a:ea typeface="Quattrocento Sans" pitchFamily="34" charset="-122"/>
                <a:cs typeface="Quattrocento Sans" pitchFamily="34" charset="-120"/>
              </a:rPr>
              <a:t> Discussions with project teams to understand progress measurement approaches</a:t>
            </a:r>
            <a:endParaRPr lang="en-US" sz="1600" dirty="0"/>
          </a:p>
        </p:txBody>
      </p:sp>
      <p:sp>
        <p:nvSpPr>
          <p:cNvPr id="42" name="Shape 40"/>
          <p:cNvSpPr/>
          <p:nvPr/>
        </p:nvSpPr>
        <p:spPr>
          <a:xfrm>
            <a:off x="8102501" y="1162050"/>
            <a:ext cx="3705225" cy="4400550"/>
          </a:xfrm>
          <a:custGeom>
            <a:avLst/>
            <a:gdLst/>
            <a:ahLst/>
            <a:cxnLst/>
            <a:rect l="l" t="t" r="r" b="b"/>
            <a:pathLst>
              <a:path w="3705225" h="4400550">
                <a:moveTo>
                  <a:pt x="38100" y="0"/>
                </a:moveTo>
                <a:lnTo>
                  <a:pt x="3667125" y="0"/>
                </a:lnTo>
                <a:cubicBezTo>
                  <a:pt x="3688153" y="0"/>
                  <a:pt x="3705225" y="17072"/>
                  <a:pt x="3705225" y="38100"/>
                </a:cubicBezTo>
                <a:lnTo>
                  <a:pt x="3705225" y="4248154"/>
                </a:lnTo>
                <a:cubicBezTo>
                  <a:pt x="3705225" y="4332320"/>
                  <a:pt x="3636995" y="4400550"/>
                  <a:pt x="3552829" y="4400550"/>
                </a:cubicBezTo>
                <a:lnTo>
                  <a:pt x="152396" y="4400550"/>
                </a:lnTo>
                <a:cubicBezTo>
                  <a:pt x="68230" y="4400550"/>
                  <a:pt x="0" y="4332320"/>
                  <a:pt x="0" y="4248154"/>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43" name="Shape 41"/>
          <p:cNvSpPr/>
          <p:nvPr/>
        </p:nvSpPr>
        <p:spPr>
          <a:xfrm>
            <a:off x="8102501" y="1162050"/>
            <a:ext cx="3705225" cy="38100"/>
          </a:xfrm>
          <a:custGeom>
            <a:avLst/>
            <a:gdLst/>
            <a:ahLst/>
            <a:cxnLst/>
            <a:rect l="l" t="t" r="r" b="b"/>
            <a:pathLst>
              <a:path w="3705225" h="38100">
                <a:moveTo>
                  <a:pt x="38100" y="0"/>
                </a:moveTo>
                <a:lnTo>
                  <a:pt x="3667125" y="0"/>
                </a:lnTo>
                <a:cubicBezTo>
                  <a:pt x="3688153" y="0"/>
                  <a:pt x="3705225" y="17072"/>
                  <a:pt x="3705225" y="38100"/>
                </a:cubicBezTo>
                <a:lnTo>
                  <a:pt x="3705225" y="38100"/>
                </a:lnTo>
                <a:lnTo>
                  <a:pt x="0" y="38100"/>
                </a:lnTo>
                <a:lnTo>
                  <a:pt x="0" y="38100"/>
                </a:lnTo>
                <a:cubicBezTo>
                  <a:pt x="0" y="17072"/>
                  <a:pt x="17072" y="0"/>
                  <a:pt x="38100" y="0"/>
                </a:cubicBezTo>
                <a:close/>
              </a:path>
            </a:pathLst>
          </a:custGeom>
          <a:solidFill>
            <a:srgbClr val="C5A572"/>
          </a:solidFill>
          <a:ln/>
        </p:spPr>
      </p:sp>
      <p:sp>
        <p:nvSpPr>
          <p:cNvPr id="44" name="Shape 42"/>
          <p:cNvSpPr/>
          <p:nvPr/>
        </p:nvSpPr>
        <p:spPr>
          <a:xfrm>
            <a:off x="8293001"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C5A572">
              <a:alpha val="10196"/>
            </a:srgbClr>
          </a:solidFill>
          <a:ln/>
        </p:spPr>
      </p:sp>
      <p:sp>
        <p:nvSpPr>
          <p:cNvPr id="45" name="Shape 43"/>
          <p:cNvSpPr/>
          <p:nvPr/>
        </p:nvSpPr>
        <p:spPr>
          <a:xfrm>
            <a:off x="8445401" y="1524000"/>
            <a:ext cx="228600" cy="228600"/>
          </a:xfrm>
          <a:custGeom>
            <a:avLst/>
            <a:gdLst/>
            <a:ahLst/>
            <a:cxnLst/>
            <a:rect l="l" t="t" r="r" b="b"/>
            <a:pathLst>
              <a:path w="228600" h="228600">
                <a:moveTo>
                  <a:pt x="14288" y="14288"/>
                </a:moveTo>
                <a:cubicBezTo>
                  <a:pt x="22190" y="14288"/>
                  <a:pt x="28575" y="20672"/>
                  <a:pt x="28575" y="28575"/>
                </a:cubicBezTo>
                <a:lnTo>
                  <a:pt x="28575" y="178594"/>
                </a:lnTo>
                <a:cubicBezTo>
                  <a:pt x="28575" y="182523"/>
                  <a:pt x="31790" y="185738"/>
                  <a:pt x="35719" y="185738"/>
                </a:cubicBezTo>
                <a:lnTo>
                  <a:pt x="214313" y="185738"/>
                </a:lnTo>
                <a:cubicBezTo>
                  <a:pt x="222215" y="185738"/>
                  <a:pt x="228600" y="192122"/>
                  <a:pt x="228600" y="200025"/>
                </a:cubicBezTo>
                <a:cubicBezTo>
                  <a:pt x="228600" y="207928"/>
                  <a:pt x="222215" y="214313"/>
                  <a:pt x="214313" y="214313"/>
                </a:cubicBezTo>
                <a:lnTo>
                  <a:pt x="35719" y="214313"/>
                </a:lnTo>
                <a:cubicBezTo>
                  <a:pt x="15984" y="214313"/>
                  <a:pt x="0" y="198328"/>
                  <a:pt x="0" y="178594"/>
                </a:cubicBezTo>
                <a:lnTo>
                  <a:pt x="0" y="28575"/>
                </a:lnTo>
                <a:cubicBezTo>
                  <a:pt x="0" y="20672"/>
                  <a:pt x="6385" y="14288"/>
                  <a:pt x="14288" y="14288"/>
                </a:cubicBezTo>
                <a:close/>
                <a:moveTo>
                  <a:pt x="57150" y="42863"/>
                </a:moveTo>
                <a:cubicBezTo>
                  <a:pt x="57150" y="34960"/>
                  <a:pt x="63535" y="28575"/>
                  <a:pt x="71438" y="28575"/>
                </a:cubicBezTo>
                <a:lnTo>
                  <a:pt x="157163" y="28575"/>
                </a:lnTo>
                <a:cubicBezTo>
                  <a:pt x="165065" y="28575"/>
                  <a:pt x="171450" y="34960"/>
                  <a:pt x="171450" y="42863"/>
                </a:cubicBezTo>
                <a:cubicBezTo>
                  <a:pt x="171450" y="50765"/>
                  <a:pt x="165065" y="57150"/>
                  <a:pt x="157163" y="57150"/>
                </a:cubicBezTo>
                <a:lnTo>
                  <a:pt x="71438" y="57150"/>
                </a:lnTo>
                <a:cubicBezTo>
                  <a:pt x="63535" y="57150"/>
                  <a:pt x="57150" y="50765"/>
                  <a:pt x="57150" y="42863"/>
                </a:cubicBezTo>
                <a:close/>
                <a:moveTo>
                  <a:pt x="71438" y="78581"/>
                </a:moveTo>
                <a:lnTo>
                  <a:pt x="128588" y="78581"/>
                </a:lnTo>
                <a:cubicBezTo>
                  <a:pt x="136490" y="78581"/>
                  <a:pt x="142875" y="84966"/>
                  <a:pt x="142875" y="92869"/>
                </a:cubicBezTo>
                <a:cubicBezTo>
                  <a:pt x="142875" y="100772"/>
                  <a:pt x="136490" y="107156"/>
                  <a:pt x="128588" y="107156"/>
                </a:cubicBezTo>
                <a:lnTo>
                  <a:pt x="71438" y="107156"/>
                </a:lnTo>
                <a:cubicBezTo>
                  <a:pt x="63535" y="107156"/>
                  <a:pt x="57150" y="100772"/>
                  <a:pt x="57150" y="92869"/>
                </a:cubicBezTo>
                <a:cubicBezTo>
                  <a:pt x="57150" y="84966"/>
                  <a:pt x="63535" y="78581"/>
                  <a:pt x="71438" y="78581"/>
                </a:cubicBezTo>
                <a:close/>
                <a:moveTo>
                  <a:pt x="71438" y="128588"/>
                </a:moveTo>
                <a:lnTo>
                  <a:pt x="185738" y="128588"/>
                </a:lnTo>
                <a:cubicBezTo>
                  <a:pt x="193640" y="128588"/>
                  <a:pt x="200025" y="134972"/>
                  <a:pt x="200025" y="142875"/>
                </a:cubicBezTo>
                <a:cubicBezTo>
                  <a:pt x="200025" y="150778"/>
                  <a:pt x="193640" y="157163"/>
                  <a:pt x="185738" y="157163"/>
                </a:cubicBezTo>
                <a:lnTo>
                  <a:pt x="71438" y="157163"/>
                </a:lnTo>
                <a:cubicBezTo>
                  <a:pt x="63535" y="157163"/>
                  <a:pt x="57150" y="150778"/>
                  <a:pt x="57150" y="142875"/>
                </a:cubicBezTo>
                <a:cubicBezTo>
                  <a:pt x="57150" y="134972"/>
                  <a:pt x="63535" y="128588"/>
                  <a:pt x="71438" y="128588"/>
                </a:cubicBezTo>
                <a:close/>
              </a:path>
            </a:pathLst>
          </a:custGeom>
          <a:solidFill>
            <a:srgbClr val="C5A572"/>
          </a:solidFill>
          <a:ln/>
        </p:spPr>
      </p:sp>
      <p:sp>
        <p:nvSpPr>
          <p:cNvPr id="46" name="Text 44"/>
          <p:cNvSpPr/>
          <p:nvPr/>
        </p:nvSpPr>
        <p:spPr>
          <a:xfrm>
            <a:off x="8940701" y="1504950"/>
            <a:ext cx="192405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Analytical Procedures</a:t>
            </a:r>
            <a:endParaRPr lang="en-US" sz="1600" dirty="0"/>
          </a:p>
        </p:txBody>
      </p:sp>
      <p:sp>
        <p:nvSpPr>
          <p:cNvPr id="47" name="Text 45"/>
          <p:cNvSpPr/>
          <p:nvPr/>
        </p:nvSpPr>
        <p:spPr>
          <a:xfrm>
            <a:off x="8293001" y="2057400"/>
            <a:ext cx="3400425"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Comprehensive analytical review to assess reasonableness of estimates:</a:t>
            </a:r>
            <a:endParaRPr lang="en-US" sz="1600" dirty="0"/>
          </a:p>
        </p:txBody>
      </p:sp>
      <p:sp>
        <p:nvSpPr>
          <p:cNvPr id="48" name="Shape 46"/>
          <p:cNvSpPr/>
          <p:nvPr/>
        </p:nvSpPr>
        <p:spPr>
          <a:xfrm>
            <a:off x="8293001" y="27241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C5A572"/>
          </a:solidFill>
          <a:ln/>
        </p:spPr>
      </p:sp>
      <p:sp>
        <p:nvSpPr>
          <p:cNvPr id="49" name="Text 47"/>
          <p:cNvSpPr/>
          <p:nvPr/>
        </p:nvSpPr>
        <p:spPr>
          <a:xfrm>
            <a:off x="8389144" y="2762250"/>
            <a:ext cx="9525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1</a:t>
            </a:r>
            <a:endParaRPr lang="en-US" sz="1600" dirty="0"/>
          </a:p>
        </p:txBody>
      </p:sp>
      <p:sp>
        <p:nvSpPr>
          <p:cNvPr id="50" name="Text 48"/>
          <p:cNvSpPr/>
          <p:nvPr/>
        </p:nvSpPr>
        <p:spPr>
          <a:xfrm>
            <a:off x="8597801" y="270510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Historical Accuracy:</a:t>
            </a:r>
            <a:r>
              <a:rPr lang="en-US" sz="1050" dirty="0">
                <a:solidFill>
                  <a:srgbClr val="2D3748"/>
                </a:solidFill>
                <a:latin typeface="Quattrocento Sans" pitchFamily="34" charset="0"/>
                <a:ea typeface="Quattrocento Sans" pitchFamily="34" charset="-122"/>
                <a:cs typeface="Quattrocento Sans" pitchFamily="34" charset="-120"/>
              </a:rPr>
              <a:t> Evaluation of management's past performance in estimating total project costs</a:t>
            </a:r>
            <a:endParaRPr lang="en-US" sz="1600" dirty="0"/>
          </a:p>
        </p:txBody>
      </p:sp>
      <p:sp>
        <p:nvSpPr>
          <p:cNvPr id="51" name="Shape 49"/>
          <p:cNvSpPr/>
          <p:nvPr/>
        </p:nvSpPr>
        <p:spPr>
          <a:xfrm>
            <a:off x="8293001" y="31813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C5A572"/>
          </a:solidFill>
          <a:ln/>
        </p:spPr>
      </p:sp>
      <p:sp>
        <p:nvSpPr>
          <p:cNvPr id="52" name="Text 50"/>
          <p:cNvSpPr/>
          <p:nvPr/>
        </p:nvSpPr>
        <p:spPr>
          <a:xfrm>
            <a:off x="8378130" y="321945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2</a:t>
            </a:r>
            <a:endParaRPr lang="en-US" sz="1600" dirty="0"/>
          </a:p>
        </p:txBody>
      </p:sp>
      <p:sp>
        <p:nvSpPr>
          <p:cNvPr id="53" name="Text 51"/>
          <p:cNvSpPr/>
          <p:nvPr/>
        </p:nvSpPr>
        <p:spPr>
          <a:xfrm>
            <a:off x="8597801" y="316230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Cost Overrun Analysis:</a:t>
            </a:r>
            <a:r>
              <a:rPr lang="en-US" sz="1050" dirty="0">
                <a:solidFill>
                  <a:srgbClr val="2D3748"/>
                </a:solidFill>
                <a:latin typeface="Quattrocento Sans" pitchFamily="34" charset="0"/>
                <a:ea typeface="Quattrocento Sans" pitchFamily="34" charset="-122"/>
                <a:cs typeface="Quattrocento Sans" pitchFamily="34" charset="-120"/>
              </a:rPr>
              <a:t> Identification of potential cost overruns and their financial impact</a:t>
            </a:r>
            <a:endParaRPr lang="en-US" sz="1600" dirty="0"/>
          </a:p>
        </p:txBody>
      </p:sp>
      <p:sp>
        <p:nvSpPr>
          <p:cNvPr id="54" name="Shape 52"/>
          <p:cNvSpPr/>
          <p:nvPr/>
        </p:nvSpPr>
        <p:spPr>
          <a:xfrm>
            <a:off x="8293001" y="36385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C5A572"/>
          </a:solidFill>
          <a:ln/>
        </p:spPr>
      </p:sp>
      <p:sp>
        <p:nvSpPr>
          <p:cNvPr id="55" name="Text 53"/>
          <p:cNvSpPr/>
          <p:nvPr/>
        </p:nvSpPr>
        <p:spPr>
          <a:xfrm>
            <a:off x="8376642" y="367665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3</a:t>
            </a:r>
            <a:endParaRPr lang="en-US" sz="1600" dirty="0"/>
          </a:p>
        </p:txBody>
      </p:sp>
      <p:sp>
        <p:nvSpPr>
          <p:cNvPr id="56" name="Text 54"/>
          <p:cNvSpPr/>
          <p:nvPr/>
        </p:nvSpPr>
        <p:spPr>
          <a:xfrm>
            <a:off x="8597801" y="361950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Provision Adequacy:</a:t>
            </a:r>
            <a:r>
              <a:rPr lang="en-US" sz="1050" dirty="0">
                <a:solidFill>
                  <a:srgbClr val="2D3748"/>
                </a:solidFill>
                <a:latin typeface="Quattrocento Sans" pitchFamily="34" charset="0"/>
                <a:ea typeface="Quattrocento Sans" pitchFamily="34" charset="-122"/>
                <a:cs typeface="Quattrocento Sans" pitchFamily="34" charset="-120"/>
              </a:rPr>
              <a:t> Assessment of provisions for foreseeable losses</a:t>
            </a:r>
            <a:endParaRPr lang="en-US" sz="1600" dirty="0"/>
          </a:p>
        </p:txBody>
      </p:sp>
      <p:sp>
        <p:nvSpPr>
          <p:cNvPr id="57" name="Shape 55"/>
          <p:cNvSpPr/>
          <p:nvPr/>
        </p:nvSpPr>
        <p:spPr>
          <a:xfrm>
            <a:off x="8293001" y="4095750"/>
            <a:ext cx="228600" cy="228600"/>
          </a:xfrm>
          <a:custGeom>
            <a:avLst/>
            <a:gdLst/>
            <a:ahLst/>
            <a:cxnLst/>
            <a:rect l="l" t="t" r="r" b="b"/>
            <a:pathLst>
              <a:path w="228600" h="228600">
                <a:moveTo>
                  <a:pt x="114300" y="0"/>
                </a:moveTo>
                <a:lnTo>
                  <a:pt x="114300" y="0"/>
                </a:lnTo>
                <a:cubicBezTo>
                  <a:pt x="177384" y="0"/>
                  <a:pt x="228600" y="51216"/>
                  <a:pt x="228600" y="114300"/>
                </a:cubicBezTo>
                <a:lnTo>
                  <a:pt x="228600" y="114300"/>
                </a:lnTo>
                <a:cubicBezTo>
                  <a:pt x="228600" y="177384"/>
                  <a:pt x="177384" y="228600"/>
                  <a:pt x="114300" y="228600"/>
                </a:cubicBezTo>
                <a:lnTo>
                  <a:pt x="114300" y="228600"/>
                </a:lnTo>
                <a:cubicBezTo>
                  <a:pt x="51216" y="228600"/>
                  <a:pt x="0" y="177384"/>
                  <a:pt x="0" y="114300"/>
                </a:cubicBezTo>
                <a:lnTo>
                  <a:pt x="0" y="114300"/>
                </a:lnTo>
                <a:cubicBezTo>
                  <a:pt x="0" y="51216"/>
                  <a:pt x="51216" y="0"/>
                  <a:pt x="114300" y="0"/>
                </a:cubicBezTo>
                <a:close/>
              </a:path>
            </a:pathLst>
          </a:custGeom>
          <a:solidFill>
            <a:srgbClr val="C5A572"/>
          </a:solidFill>
          <a:ln/>
        </p:spPr>
      </p:sp>
      <p:sp>
        <p:nvSpPr>
          <p:cNvPr id="58" name="Text 56"/>
          <p:cNvSpPr/>
          <p:nvPr/>
        </p:nvSpPr>
        <p:spPr>
          <a:xfrm>
            <a:off x="8378130" y="4133850"/>
            <a:ext cx="114300" cy="152400"/>
          </a:xfrm>
          <a:prstGeom prst="rect">
            <a:avLst/>
          </a:prstGeom>
          <a:noFill/>
          <a:ln/>
        </p:spPr>
        <p:txBody>
          <a:bodyPr wrap="square" lIns="0" tIns="0" rIns="0" bIns="0" rtlCol="0" anchor="ctr"/>
          <a:lstStyle/>
          <a:p>
            <a:pPr>
              <a:lnSpc>
                <a:spcPct val="110000"/>
              </a:lnSpc>
            </a:pPr>
            <a:r>
              <a:rPr lang="en-US" sz="900" b="1" dirty="0">
                <a:solidFill>
                  <a:srgbClr val="FFFFFF"/>
                </a:solidFill>
                <a:latin typeface="Quattrocento Sans" pitchFamily="34" charset="0"/>
                <a:ea typeface="Quattrocento Sans" pitchFamily="34" charset="-122"/>
                <a:cs typeface="Quattrocento Sans" pitchFamily="34" charset="-120"/>
              </a:rPr>
              <a:t>4</a:t>
            </a:r>
            <a:endParaRPr lang="en-US" sz="1600" dirty="0"/>
          </a:p>
        </p:txBody>
      </p:sp>
      <p:sp>
        <p:nvSpPr>
          <p:cNvPr id="59" name="Text 57"/>
          <p:cNvSpPr/>
          <p:nvPr/>
        </p:nvSpPr>
        <p:spPr>
          <a:xfrm>
            <a:off x="8597801" y="4076700"/>
            <a:ext cx="3086100" cy="381000"/>
          </a:xfrm>
          <a:prstGeom prst="rect">
            <a:avLst/>
          </a:prstGeom>
          <a:noFill/>
          <a:ln/>
        </p:spPr>
        <p:txBody>
          <a:bodyPr wrap="square" lIns="0" tIns="0" rIns="0" bIns="0" rtlCol="0" anchor="ctr"/>
          <a:lstStyle/>
          <a:p>
            <a:pPr>
              <a:lnSpc>
                <a:spcPct val="120000"/>
              </a:lnSpc>
            </a:pPr>
            <a:r>
              <a:rPr lang="en-US" sz="1050" b="1" dirty="0">
                <a:solidFill>
                  <a:srgbClr val="2D3748"/>
                </a:solidFill>
                <a:latin typeface="Quattrocento Sans" pitchFamily="34" charset="0"/>
                <a:ea typeface="Quattrocento Sans" pitchFamily="34" charset="-122"/>
                <a:cs typeface="Quattrocento Sans" pitchFamily="34" charset="-120"/>
              </a:rPr>
              <a:t>Trend Analysis:</a:t>
            </a:r>
            <a:r>
              <a:rPr lang="en-US" sz="1050" dirty="0">
                <a:solidFill>
                  <a:srgbClr val="2D3748"/>
                </a:solidFill>
                <a:latin typeface="Quattrocento Sans" pitchFamily="34" charset="0"/>
                <a:ea typeface="Quattrocento Sans" pitchFamily="34" charset="-122"/>
                <a:cs typeface="Quattrocento Sans" pitchFamily="34" charset="-120"/>
              </a:rPr>
              <a:t> Comparison of budget vs. actual costs across similar projects</a:t>
            </a:r>
            <a:endParaRPr lang="en-US" sz="1600" dirty="0"/>
          </a:p>
        </p:txBody>
      </p:sp>
      <p:sp>
        <p:nvSpPr>
          <p:cNvPr id="60" name="Shape 58"/>
          <p:cNvSpPr/>
          <p:nvPr/>
        </p:nvSpPr>
        <p:spPr>
          <a:xfrm>
            <a:off x="400050" y="5715000"/>
            <a:ext cx="11410950" cy="762000"/>
          </a:xfrm>
          <a:custGeom>
            <a:avLst/>
            <a:gdLst/>
            <a:ahLst/>
            <a:cxnLst/>
            <a:rect l="l" t="t" r="r" b="b"/>
            <a:pathLst>
              <a:path w="11410950" h="762000">
                <a:moveTo>
                  <a:pt x="38100" y="0"/>
                </a:moveTo>
                <a:lnTo>
                  <a:pt x="11296650" y="0"/>
                </a:lnTo>
                <a:cubicBezTo>
                  <a:pt x="11359734" y="0"/>
                  <a:pt x="11410950" y="51216"/>
                  <a:pt x="11410950" y="114300"/>
                </a:cubicBezTo>
                <a:lnTo>
                  <a:pt x="11410950" y="647700"/>
                </a:lnTo>
                <a:cubicBezTo>
                  <a:pt x="11410950" y="710784"/>
                  <a:pt x="11359734" y="762000"/>
                  <a:pt x="11296650" y="762000"/>
                </a:cubicBezTo>
                <a:lnTo>
                  <a:pt x="38100" y="762000"/>
                </a:lnTo>
                <a:cubicBezTo>
                  <a:pt x="17072" y="762000"/>
                  <a:pt x="0" y="744928"/>
                  <a:pt x="0" y="723900"/>
                </a:cubicBezTo>
                <a:lnTo>
                  <a:pt x="0" y="38100"/>
                </a:lnTo>
                <a:cubicBezTo>
                  <a:pt x="0" y="17072"/>
                  <a:pt x="17072" y="0"/>
                  <a:pt x="38100" y="0"/>
                </a:cubicBezTo>
                <a:close/>
              </a:path>
            </a:pathLst>
          </a:custGeom>
          <a:solidFill>
            <a:srgbClr val="1E3A5F">
              <a:alpha val="5098"/>
            </a:srgbClr>
          </a:solidFill>
          <a:ln/>
        </p:spPr>
      </p:sp>
      <p:sp>
        <p:nvSpPr>
          <p:cNvPr id="61" name="Shape 59"/>
          <p:cNvSpPr/>
          <p:nvPr/>
        </p:nvSpPr>
        <p:spPr>
          <a:xfrm>
            <a:off x="400050" y="5715000"/>
            <a:ext cx="38100" cy="762000"/>
          </a:xfrm>
          <a:custGeom>
            <a:avLst/>
            <a:gdLst/>
            <a:ahLst/>
            <a:cxnLst/>
            <a:rect l="l" t="t" r="r" b="b"/>
            <a:pathLst>
              <a:path w="38100" h="762000">
                <a:moveTo>
                  <a:pt x="38100" y="0"/>
                </a:moveTo>
                <a:lnTo>
                  <a:pt x="38100" y="0"/>
                </a:lnTo>
                <a:lnTo>
                  <a:pt x="38100" y="762000"/>
                </a:lnTo>
                <a:lnTo>
                  <a:pt x="38100" y="762000"/>
                </a:lnTo>
                <a:cubicBezTo>
                  <a:pt x="17072" y="762000"/>
                  <a:pt x="0" y="744928"/>
                  <a:pt x="0" y="723900"/>
                </a:cubicBezTo>
                <a:lnTo>
                  <a:pt x="0" y="38100"/>
                </a:lnTo>
                <a:cubicBezTo>
                  <a:pt x="0" y="17072"/>
                  <a:pt x="17072" y="0"/>
                  <a:pt x="38100" y="0"/>
                </a:cubicBezTo>
                <a:close/>
              </a:path>
            </a:pathLst>
          </a:custGeom>
          <a:solidFill>
            <a:srgbClr val="1E3A5F"/>
          </a:solidFill>
          <a:ln/>
        </p:spPr>
      </p:sp>
      <p:sp>
        <p:nvSpPr>
          <p:cNvPr id="62" name="Shape 60"/>
          <p:cNvSpPr/>
          <p:nvPr/>
        </p:nvSpPr>
        <p:spPr>
          <a:xfrm>
            <a:off x="609600" y="5905500"/>
            <a:ext cx="114300" cy="152400"/>
          </a:xfrm>
          <a:custGeom>
            <a:avLst/>
            <a:gdLst/>
            <a:ahLst/>
            <a:cxnLst/>
            <a:rect l="l" t="t" r="r" b="b"/>
            <a:pathLst>
              <a:path w="114300" h="152400">
                <a:moveTo>
                  <a:pt x="87184" y="114300"/>
                </a:moveTo>
                <a:cubicBezTo>
                  <a:pt x="89356" y="107662"/>
                  <a:pt x="93702" y="101650"/>
                  <a:pt x="98614" y="96470"/>
                </a:cubicBezTo>
                <a:cubicBezTo>
                  <a:pt x="108347" y="86231"/>
                  <a:pt x="114300" y="72390"/>
                  <a:pt x="114300" y="57150"/>
                </a:cubicBezTo>
                <a:cubicBezTo>
                  <a:pt x="114300" y="25598"/>
                  <a:pt x="88702" y="0"/>
                  <a:pt x="57150" y="0"/>
                </a:cubicBezTo>
                <a:cubicBezTo>
                  <a:pt x="25598" y="0"/>
                  <a:pt x="0" y="25598"/>
                  <a:pt x="0" y="57150"/>
                </a:cubicBezTo>
                <a:cubicBezTo>
                  <a:pt x="0" y="72390"/>
                  <a:pt x="5953" y="86231"/>
                  <a:pt x="15686" y="96470"/>
                </a:cubicBezTo>
                <a:cubicBezTo>
                  <a:pt x="20598" y="101650"/>
                  <a:pt x="24973" y="107662"/>
                  <a:pt x="27116" y="114300"/>
                </a:cubicBezTo>
                <a:lnTo>
                  <a:pt x="87154" y="114300"/>
                </a:lnTo>
                <a:close/>
                <a:moveTo>
                  <a:pt x="85725" y="128588"/>
                </a:moveTo>
                <a:lnTo>
                  <a:pt x="28575" y="128588"/>
                </a:lnTo>
                <a:lnTo>
                  <a:pt x="28575" y="133350"/>
                </a:lnTo>
                <a:cubicBezTo>
                  <a:pt x="28575" y="146506"/>
                  <a:pt x="39231" y="157163"/>
                  <a:pt x="52388" y="157163"/>
                </a:cubicBezTo>
                <a:lnTo>
                  <a:pt x="61912" y="157163"/>
                </a:lnTo>
                <a:cubicBezTo>
                  <a:pt x="75069" y="157163"/>
                  <a:pt x="85725" y="146506"/>
                  <a:pt x="85725" y="133350"/>
                </a:cubicBezTo>
                <a:lnTo>
                  <a:pt x="85725" y="128588"/>
                </a:lnTo>
                <a:close/>
                <a:moveTo>
                  <a:pt x="54769" y="33338"/>
                </a:moveTo>
                <a:cubicBezTo>
                  <a:pt x="42922" y="33338"/>
                  <a:pt x="33338" y="42922"/>
                  <a:pt x="33338" y="54769"/>
                </a:cubicBezTo>
                <a:cubicBezTo>
                  <a:pt x="33338" y="58728"/>
                  <a:pt x="30153" y="61912"/>
                  <a:pt x="26194" y="61912"/>
                </a:cubicBezTo>
                <a:cubicBezTo>
                  <a:pt x="22235" y="61912"/>
                  <a:pt x="19050" y="58728"/>
                  <a:pt x="19050" y="54769"/>
                </a:cubicBezTo>
                <a:cubicBezTo>
                  <a:pt x="19050" y="35034"/>
                  <a:pt x="35034" y="19050"/>
                  <a:pt x="54769" y="19050"/>
                </a:cubicBezTo>
                <a:cubicBezTo>
                  <a:pt x="58728" y="19050"/>
                  <a:pt x="61912" y="22235"/>
                  <a:pt x="61912" y="26194"/>
                </a:cubicBezTo>
                <a:cubicBezTo>
                  <a:pt x="61912" y="30153"/>
                  <a:pt x="58728" y="33338"/>
                  <a:pt x="54769" y="33338"/>
                </a:cubicBezTo>
                <a:close/>
              </a:path>
            </a:pathLst>
          </a:custGeom>
          <a:solidFill>
            <a:srgbClr val="C5A572"/>
          </a:solidFill>
          <a:ln/>
        </p:spPr>
      </p:sp>
      <p:sp>
        <p:nvSpPr>
          <p:cNvPr id="63" name="Text 61"/>
          <p:cNvSpPr/>
          <p:nvPr/>
        </p:nvSpPr>
        <p:spPr>
          <a:xfrm>
            <a:off x="819150" y="5867400"/>
            <a:ext cx="10915650" cy="457200"/>
          </a:xfrm>
          <a:prstGeom prst="rect">
            <a:avLst/>
          </a:prstGeom>
          <a:noFill/>
          <a:ln/>
        </p:spPr>
        <p:txBody>
          <a:bodyPr wrap="square" lIns="0" tIns="0" rIns="0" bIns="0" rtlCol="0" anchor="ctr"/>
          <a:lstStyle/>
          <a:p>
            <a:pPr>
              <a:lnSpc>
                <a:spcPct val="130000"/>
              </a:lnSpc>
            </a:pPr>
            <a:r>
              <a:rPr lang="en-US" sz="1200" b="1" dirty="0">
                <a:solidFill>
                  <a:srgbClr val="2D3748"/>
                </a:solidFill>
                <a:latin typeface="Quattrocento Sans" pitchFamily="34" charset="0"/>
                <a:ea typeface="Quattrocento Sans" pitchFamily="34" charset="-122"/>
                <a:cs typeface="Quattrocento Sans" pitchFamily="34" charset="-120"/>
              </a:rPr>
              <a:t>Audit Conclusion:</a:t>
            </a:r>
            <a:r>
              <a:rPr lang="en-US" sz="1200" dirty="0">
                <a:solidFill>
                  <a:srgbClr val="2D3748"/>
                </a:solidFill>
                <a:latin typeface="Quattrocento Sans" pitchFamily="34" charset="0"/>
                <a:ea typeface="Quattrocento Sans" pitchFamily="34" charset="-122"/>
                <a:cs typeface="Quattrocento Sans" pitchFamily="34" charset="-120"/>
              </a:rPr>
              <a:t> Both auditors employed a multi-faceted approach combining controls testing, physical verification, and analytical review to obtain sufficient appropriate audit evidence regarding revenue recognition.</a:t>
            </a:r>
            <a:endParaRPr lang="en-US" sz="16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Text 1"/>
          <p:cNvSpPr/>
          <p:nvPr/>
        </p:nvSpPr>
        <p:spPr>
          <a:xfrm>
            <a:off x="512266" y="514350"/>
            <a:ext cx="381000" cy="304800"/>
          </a:xfrm>
          <a:prstGeom prst="rect">
            <a:avLst/>
          </a:prstGeom>
          <a:noFill/>
          <a:ln/>
        </p:spPr>
        <p:txBody>
          <a:bodyPr wrap="square" lIns="0" tIns="0" rIns="0" bIns="0" rtlCol="0" anchor="ctr"/>
          <a:lstStyle/>
          <a:p>
            <a:pPr>
              <a:lnSpc>
                <a:spcPct val="110000"/>
              </a:lnSpc>
            </a:pPr>
            <a:r>
              <a:rPr lang="en-US" sz="1800" b="1" dirty="0">
                <a:solidFill>
                  <a:srgbClr val="C5A572"/>
                </a:solidFill>
                <a:latin typeface="Quattrocento Sans" pitchFamily="34" charset="0"/>
                <a:ea typeface="Quattrocento Sans" pitchFamily="34" charset="-122"/>
                <a:cs typeface="Quattrocento Sans" pitchFamily="34" charset="-120"/>
              </a:rPr>
              <a:t>03</a:t>
            </a:r>
            <a:endParaRPr lang="en-US" sz="1600" dirty="0"/>
          </a:p>
        </p:txBody>
      </p:sp>
      <p:sp>
        <p:nvSpPr>
          <p:cNvPr id="4" name="Text 2"/>
          <p:cNvSpPr/>
          <p:nvPr/>
        </p:nvSpPr>
        <p:spPr>
          <a:xfrm>
            <a:off x="1066800" y="381000"/>
            <a:ext cx="6276975"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Key Audit Matter</a:t>
            </a:r>
            <a:endParaRPr lang="en-US" sz="1600" dirty="0"/>
          </a:p>
        </p:txBody>
      </p:sp>
      <p:sp>
        <p:nvSpPr>
          <p:cNvPr id="5" name="Text 3"/>
          <p:cNvSpPr/>
          <p:nvPr/>
        </p:nvSpPr>
        <p:spPr>
          <a:xfrm>
            <a:off x="1066800" y="571500"/>
            <a:ext cx="6381750"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Service Concession Arrangements (SCA)</a:t>
            </a:r>
            <a:endParaRPr lang="en-US" sz="1600" dirty="0"/>
          </a:p>
        </p:txBody>
      </p:sp>
      <p:sp>
        <p:nvSpPr>
          <p:cNvPr id="6" name="Shape 4"/>
          <p:cNvSpPr/>
          <p:nvPr/>
        </p:nvSpPr>
        <p:spPr>
          <a:xfrm>
            <a:off x="381000" y="1143000"/>
            <a:ext cx="6743700" cy="1752600"/>
          </a:xfrm>
          <a:custGeom>
            <a:avLst/>
            <a:gdLst/>
            <a:ahLst/>
            <a:cxnLst/>
            <a:rect l="l" t="t" r="r" b="b"/>
            <a:pathLst>
              <a:path w="6743700" h="1752600">
                <a:moveTo>
                  <a:pt x="152406" y="0"/>
                </a:moveTo>
                <a:lnTo>
                  <a:pt x="6591294" y="0"/>
                </a:lnTo>
                <a:cubicBezTo>
                  <a:pt x="6675465" y="0"/>
                  <a:pt x="6743700" y="68235"/>
                  <a:pt x="6743700" y="152406"/>
                </a:cubicBezTo>
                <a:lnTo>
                  <a:pt x="6743700" y="1600194"/>
                </a:lnTo>
                <a:cubicBezTo>
                  <a:pt x="6743700" y="1684365"/>
                  <a:pt x="6675465" y="1752600"/>
                  <a:pt x="6591294" y="1752600"/>
                </a:cubicBezTo>
                <a:lnTo>
                  <a:pt x="152406" y="1752600"/>
                </a:lnTo>
                <a:cubicBezTo>
                  <a:pt x="68235" y="1752600"/>
                  <a:pt x="0" y="1684365"/>
                  <a:pt x="0" y="1600194"/>
                </a:cubicBezTo>
                <a:lnTo>
                  <a:pt x="0" y="152406"/>
                </a:lnTo>
                <a:cubicBezTo>
                  <a:pt x="0" y="68291"/>
                  <a:pt x="68291" y="0"/>
                  <a:pt x="152406" y="0"/>
                </a:cubicBezTo>
                <a:close/>
              </a:path>
            </a:pathLst>
          </a:custGeom>
          <a:solidFill>
            <a:srgbClr val="1E3A5F"/>
          </a:solidFill>
          <a:ln/>
        </p:spPr>
      </p:sp>
      <p:sp>
        <p:nvSpPr>
          <p:cNvPr id="7" name="Shape 5"/>
          <p:cNvSpPr/>
          <p:nvPr/>
        </p:nvSpPr>
        <p:spPr>
          <a:xfrm>
            <a:off x="585788" y="1352550"/>
            <a:ext cx="257175" cy="228600"/>
          </a:xfrm>
          <a:custGeom>
            <a:avLst/>
            <a:gdLst/>
            <a:ahLst/>
            <a:cxnLst/>
            <a:rect l="l" t="t" r="r" b="b"/>
            <a:pathLst>
              <a:path w="257175" h="228600">
                <a:moveTo>
                  <a:pt x="138187" y="-8439"/>
                </a:moveTo>
                <a:cubicBezTo>
                  <a:pt x="136356" y="-12010"/>
                  <a:pt x="132651" y="-14287"/>
                  <a:pt x="128632" y="-14287"/>
                </a:cubicBezTo>
                <a:cubicBezTo>
                  <a:pt x="124614" y="-14287"/>
                  <a:pt x="120908" y="-12010"/>
                  <a:pt x="119077" y="-8439"/>
                </a:cubicBezTo>
                <a:lnTo>
                  <a:pt x="86216" y="55944"/>
                </a:lnTo>
                <a:lnTo>
                  <a:pt x="14823" y="67285"/>
                </a:lnTo>
                <a:cubicBezTo>
                  <a:pt x="10850" y="67910"/>
                  <a:pt x="7546" y="70723"/>
                  <a:pt x="6295" y="74563"/>
                </a:cubicBezTo>
                <a:cubicBezTo>
                  <a:pt x="5045" y="78403"/>
                  <a:pt x="6072" y="82600"/>
                  <a:pt x="8885" y="85457"/>
                </a:cubicBezTo>
                <a:lnTo>
                  <a:pt x="59963" y="136580"/>
                </a:lnTo>
                <a:lnTo>
                  <a:pt x="48711" y="207972"/>
                </a:lnTo>
                <a:cubicBezTo>
                  <a:pt x="48086" y="211946"/>
                  <a:pt x="49738" y="215964"/>
                  <a:pt x="52998" y="218331"/>
                </a:cubicBezTo>
                <a:cubicBezTo>
                  <a:pt x="56257" y="220697"/>
                  <a:pt x="60543" y="221054"/>
                  <a:pt x="64160" y="219224"/>
                </a:cubicBezTo>
                <a:lnTo>
                  <a:pt x="128632" y="186452"/>
                </a:lnTo>
                <a:lnTo>
                  <a:pt x="193060" y="219224"/>
                </a:lnTo>
                <a:cubicBezTo>
                  <a:pt x="196632" y="221054"/>
                  <a:pt x="200963" y="220697"/>
                  <a:pt x="204222" y="218331"/>
                </a:cubicBezTo>
                <a:cubicBezTo>
                  <a:pt x="207481" y="215964"/>
                  <a:pt x="209133" y="211991"/>
                  <a:pt x="208508" y="207972"/>
                </a:cubicBezTo>
                <a:lnTo>
                  <a:pt x="197212" y="136580"/>
                </a:lnTo>
                <a:lnTo>
                  <a:pt x="248290" y="85457"/>
                </a:lnTo>
                <a:cubicBezTo>
                  <a:pt x="251147" y="82600"/>
                  <a:pt x="252130" y="78403"/>
                  <a:pt x="250880" y="74563"/>
                </a:cubicBezTo>
                <a:cubicBezTo>
                  <a:pt x="249629" y="70723"/>
                  <a:pt x="246370" y="67910"/>
                  <a:pt x="242352" y="67285"/>
                </a:cubicBezTo>
                <a:lnTo>
                  <a:pt x="171004" y="55944"/>
                </a:lnTo>
                <a:lnTo>
                  <a:pt x="138187" y="-8439"/>
                </a:lnTo>
                <a:close/>
              </a:path>
            </a:pathLst>
          </a:custGeom>
          <a:solidFill>
            <a:srgbClr val="C5A572"/>
          </a:solidFill>
          <a:ln/>
        </p:spPr>
      </p:sp>
      <p:sp>
        <p:nvSpPr>
          <p:cNvPr id="8" name="Text 6"/>
          <p:cNvSpPr/>
          <p:nvPr/>
        </p:nvSpPr>
        <p:spPr>
          <a:xfrm>
            <a:off x="971550" y="1333500"/>
            <a:ext cx="1819275"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Liter" pitchFamily="34" charset="0"/>
                <a:ea typeface="Liter" pitchFamily="34" charset="-122"/>
                <a:cs typeface="Liter" pitchFamily="34" charset="-120"/>
              </a:rPr>
              <a:t>FY25 Specific Focus</a:t>
            </a:r>
            <a:endParaRPr lang="en-US" sz="1600" dirty="0"/>
          </a:p>
        </p:txBody>
      </p:sp>
      <p:sp>
        <p:nvSpPr>
          <p:cNvPr id="9" name="Text 7"/>
          <p:cNvSpPr/>
          <p:nvPr/>
        </p:nvSpPr>
        <p:spPr>
          <a:xfrm>
            <a:off x="571500" y="1714500"/>
            <a:ext cx="6438900" cy="990600"/>
          </a:xfrm>
          <a:prstGeom prst="rect">
            <a:avLst/>
          </a:prstGeom>
          <a:noFill/>
          <a:ln/>
        </p:spPr>
        <p:txBody>
          <a:bodyPr wrap="square" lIns="0" tIns="0" rIns="0" bIns="0" rtlCol="0" anchor="ctr"/>
          <a:lstStyle/>
          <a:p>
            <a:pPr>
              <a:lnSpc>
                <a:spcPct val="140000"/>
              </a:lnSpc>
            </a:pPr>
            <a:r>
              <a:rPr lang="en-US" sz="1200" dirty="0">
                <a:solidFill>
                  <a:srgbClr val="FFFFFF">
                    <a:alpha val="90000"/>
                  </a:srgbClr>
                </a:solidFill>
                <a:latin typeface="Quattrocento Sans" pitchFamily="34" charset="0"/>
                <a:ea typeface="Quattrocento Sans" pitchFamily="34" charset="-122"/>
                <a:cs typeface="Quattrocento Sans" pitchFamily="34" charset="-120"/>
              </a:rPr>
              <a:t>The transition to the new auditor (Gandhi Minocha &amp; Co.) brought a </a:t>
            </a:r>
            <a:r>
              <a:rPr lang="en-US" sz="1200" b="1" dirty="0">
                <a:solidFill>
                  <a:srgbClr val="FFFFFF">
                    <a:alpha val="90000"/>
                  </a:srgbClr>
                </a:solidFill>
                <a:latin typeface="Quattrocento Sans" pitchFamily="34" charset="0"/>
                <a:ea typeface="Quattrocento Sans" pitchFamily="34" charset="-122"/>
                <a:cs typeface="Quattrocento Sans" pitchFamily="34" charset="-120"/>
              </a:rPr>
              <a:t>heightened focus</a:t>
            </a:r>
            <a:r>
              <a:rPr lang="en-US" sz="1200" dirty="0">
                <a:solidFill>
                  <a:srgbClr val="FFFFFF">
                    <a:alpha val="90000"/>
                  </a:srgbClr>
                </a:solidFill>
                <a:latin typeface="Quattrocento Sans" pitchFamily="34" charset="0"/>
                <a:ea typeface="Quattrocento Sans" pitchFamily="34" charset="-122"/>
                <a:cs typeface="Quattrocento Sans" pitchFamily="34" charset="-120"/>
              </a:rPr>
              <a:t> on Ind AS 115 "Revenue from Contracts with Customers" and Service Concession Arrangement accounting. This reflects evolving accounting standards and increased scrutiny of infrastructure project classifications.</a:t>
            </a:r>
            <a:endParaRPr lang="en-US" sz="1600" dirty="0"/>
          </a:p>
        </p:txBody>
      </p:sp>
      <p:sp>
        <p:nvSpPr>
          <p:cNvPr id="10" name="Shape 8"/>
          <p:cNvSpPr/>
          <p:nvPr/>
        </p:nvSpPr>
        <p:spPr>
          <a:xfrm>
            <a:off x="400050" y="3048000"/>
            <a:ext cx="3276600" cy="3600450"/>
          </a:xfrm>
          <a:custGeom>
            <a:avLst/>
            <a:gdLst/>
            <a:ahLst/>
            <a:cxnLst/>
            <a:rect l="l" t="t" r="r" b="b"/>
            <a:pathLst>
              <a:path w="3276600" h="3600450">
                <a:moveTo>
                  <a:pt x="38100" y="0"/>
                </a:moveTo>
                <a:lnTo>
                  <a:pt x="3124205" y="0"/>
                </a:lnTo>
                <a:cubicBezTo>
                  <a:pt x="3208371" y="0"/>
                  <a:pt x="3276600" y="68229"/>
                  <a:pt x="3276600" y="152395"/>
                </a:cubicBezTo>
                <a:lnTo>
                  <a:pt x="3276600" y="3448055"/>
                </a:lnTo>
                <a:cubicBezTo>
                  <a:pt x="3276600" y="3532221"/>
                  <a:pt x="3208371" y="3600450"/>
                  <a:pt x="3124205" y="3600450"/>
                </a:cubicBezTo>
                <a:lnTo>
                  <a:pt x="38100" y="3600450"/>
                </a:lnTo>
                <a:cubicBezTo>
                  <a:pt x="17072" y="3600450"/>
                  <a:pt x="0" y="3583378"/>
                  <a:pt x="0" y="3562350"/>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11" name="Shape 9"/>
          <p:cNvSpPr/>
          <p:nvPr/>
        </p:nvSpPr>
        <p:spPr>
          <a:xfrm>
            <a:off x="400050" y="3048000"/>
            <a:ext cx="38100" cy="3600450"/>
          </a:xfrm>
          <a:custGeom>
            <a:avLst/>
            <a:gdLst/>
            <a:ahLst/>
            <a:cxnLst/>
            <a:rect l="l" t="t" r="r" b="b"/>
            <a:pathLst>
              <a:path w="38100" h="3600450">
                <a:moveTo>
                  <a:pt x="38100" y="0"/>
                </a:moveTo>
                <a:lnTo>
                  <a:pt x="38100" y="0"/>
                </a:lnTo>
                <a:lnTo>
                  <a:pt x="38100" y="3600450"/>
                </a:lnTo>
                <a:lnTo>
                  <a:pt x="38100" y="3600450"/>
                </a:lnTo>
                <a:cubicBezTo>
                  <a:pt x="17072" y="3600450"/>
                  <a:pt x="0" y="3583378"/>
                  <a:pt x="0" y="3562350"/>
                </a:cubicBezTo>
                <a:lnTo>
                  <a:pt x="0" y="38100"/>
                </a:lnTo>
                <a:cubicBezTo>
                  <a:pt x="0" y="17072"/>
                  <a:pt x="17072" y="0"/>
                  <a:pt x="38100" y="0"/>
                </a:cubicBezTo>
                <a:close/>
              </a:path>
            </a:pathLst>
          </a:custGeom>
          <a:solidFill>
            <a:srgbClr val="1E3A5F"/>
          </a:solidFill>
          <a:ln/>
        </p:spPr>
      </p:sp>
      <p:sp>
        <p:nvSpPr>
          <p:cNvPr id="12" name="Shape 10"/>
          <p:cNvSpPr/>
          <p:nvPr/>
        </p:nvSpPr>
        <p:spPr>
          <a:xfrm>
            <a:off x="609600" y="3238500"/>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1E3A5F">
              <a:alpha val="10196"/>
            </a:srgbClr>
          </a:solidFill>
          <a:ln/>
        </p:spPr>
      </p:sp>
      <p:sp>
        <p:nvSpPr>
          <p:cNvPr id="13" name="Shape 11"/>
          <p:cNvSpPr/>
          <p:nvPr/>
        </p:nvSpPr>
        <p:spPr>
          <a:xfrm>
            <a:off x="719138" y="3371850"/>
            <a:ext cx="238125" cy="190500"/>
          </a:xfrm>
          <a:custGeom>
            <a:avLst/>
            <a:gdLst/>
            <a:ahLst/>
            <a:cxnLst/>
            <a:rect l="l" t="t" r="r" b="b"/>
            <a:pathLst>
              <a:path w="238125" h="190500">
                <a:moveTo>
                  <a:pt x="142875" y="11906"/>
                </a:moveTo>
                <a:lnTo>
                  <a:pt x="190500" y="11906"/>
                </a:lnTo>
                <a:cubicBezTo>
                  <a:pt x="197086" y="11906"/>
                  <a:pt x="202406" y="17227"/>
                  <a:pt x="202406" y="23812"/>
                </a:cubicBezTo>
                <a:cubicBezTo>
                  <a:pt x="202406" y="30398"/>
                  <a:pt x="197086" y="35719"/>
                  <a:pt x="190500" y="35719"/>
                </a:cubicBezTo>
                <a:lnTo>
                  <a:pt x="148233" y="35719"/>
                </a:lnTo>
                <a:cubicBezTo>
                  <a:pt x="146298" y="45318"/>
                  <a:pt x="139712" y="53243"/>
                  <a:pt x="130969" y="57038"/>
                </a:cubicBezTo>
                <a:lnTo>
                  <a:pt x="130969" y="166688"/>
                </a:lnTo>
                <a:lnTo>
                  <a:pt x="190500" y="166688"/>
                </a:lnTo>
                <a:cubicBezTo>
                  <a:pt x="197086" y="166688"/>
                  <a:pt x="202406" y="172008"/>
                  <a:pt x="202406" y="178594"/>
                </a:cubicBezTo>
                <a:cubicBezTo>
                  <a:pt x="202406" y="185179"/>
                  <a:pt x="197086" y="190500"/>
                  <a:pt x="190500" y="190500"/>
                </a:cubicBezTo>
                <a:lnTo>
                  <a:pt x="47625" y="190500"/>
                </a:lnTo>
                <a:cubicBezTo>
                  <a:pt x="41039" y="190500"/>
                  <a:pt x="35719" y="185179"/>
                  <a:pt x="35719" y="178594"/>
                </a:cubicBezTo>
                <a:cubicBezTo>
                  <a:pt x="35719" y="172008"/>
                  <a:pt x="41039" y="166688"/>
                  <a:pt x="47625" y="166688"/>
                </a:cubicBezTo>
                <a:lnTo>
                  <a:pt x="107156" y="166688"/>
                </a:lnTo>
                <a:lnTo>
                  <a:pt x="107156" y="57038"/>
                </a:lnTo>
                <a:cubicBezTo>
                  <a:pt x="98413" y="53206"/>
                  <a:pt x="91827" y="45281"/>
                  <a:pt x="89892" y="35719"/>
                </a:cubicBezTo>
                <a:lnTo>
                  <a:pt x="47625" y="35719"/>
                </a:lnTo>
                <a:cubicBezTo>
                  <a:pt x="41039" y="35719"/>
                  <a:pt x="35719" y="30398"/>
                  <a:pt x="35719" y="23812"/>
                </a:cubicBezTo>
                <a:cubicBezTo>
                  <a:pt x="35719" y="17227"/>
                  <a:pt x="41039" y="11906"/>
                  <a:pt x="47625" y="11906"/>
                </a:cubicBezTo>
                <a:lnTo>
                  <a:pt x="95250" y="11906"/>
                </a:lnTo>
                <a:cubicBezTo>
                  <a:pt x="100682" y="4688"/>
                  <a:pt x="109314" y="0"/>
                  <a:pt x="119063" y="0"/>
                </a:cubicBezTo>
                <a:cubicBezTo>
                  <a:pt x="128811" y="0"/>
                  <a:pt x="137443" y="4688"/>
                  <a:pt x="142875" y="11906"/>
                </a:cubicBezTo>
                <a:close/>
                <a:moveTo>
                  <a:pt x="163562" y="119063"/>
                </a:moveTo>
                <a:lnTo>
                  <a:pt x="217438" y="119063"/>
                </a:lnTo>
                <a:lnTo>
                  <a:pt x="190500" y="72851"/>
                </a:lnTo>
                <a:lnTo>
                  <a:pt x="163562" y="119063"/>
                </a:lnTo>
                <a:close/>
                <a:moveTo>
                  <a:pt x="190500" y="154781"/>
                </a:moveTo>
                <a:cubicBezTo>
                  <a:pt x="167097" y="154781"/>
                  <a:pt x="147638" y="142131"/>
                  <a:pt x="143619" y="125425"/>
                </a:cubicBezTo>
                <a:cubicBezTo>
                  <a:pt x="142652" y="121332"/>
                  <a:pt x="143991" y="117128"/>
                  <a:pt x="146112" y="113481"/>
                </a:cubicBezTo>
                <a:lnTo>
                  <a:pt x="181533" y="52760"/>
                </a:lnTo>
                <a:cubicBezTo>
                  <a:pt x="183393" y="49560"/>
                  <a:pt x="186817" y="47625"/>
                  <a:pt x="190500" y="47625"/>
                </a:cubicBezTo>
                <a:cubicBezTo>
                  <a:pt x="194183" y="47625"/>
                  <a:pt x="197607" y="49597"/>
                  <a:pt x="199467" y="52760"/>
                </a:cubicBezTo>
                <a:lnTo>
                  <a:pt x="234888" y="113481"/>
                </a:lnTo>
                <a:cubicBezTo>
                  <a:pt x="237009" y="117128"/>
                  <a:pt x="238348" y="121332"/>
                  <a:pt x="237381" y="125425"/>
                </a:cubicBezTo>
                <a:cubicBezTo>
                  <a:pt x="233363" y="142094"/>
                  <a:pt x="213903" y="154781"/>
                  <a:pt x="190500" y="154781"/>
                </a:cubicBezTo>
                <a:close/>
                <a:moveTo>
                  <a:pt x="47179" y="72851"/>
                </a:moveTo>
                <a:lnTo>
                  <a:pt x="20241" y="119063"/>
                </a:lnTo>
                <a:lnTo>
                  <a:pt x="74154" y="119063"/>
                </a:lnTo>
                <a:lnTo>
                  <a:pt x="47179" y="72851"/>
                </a:lnTo>
                <a:close/>
                <a:moveTo>
                  <a:pt x="335" y="125425"/>
                </a:moveTo>
                <a:cubicBezTo>
                  <a:pt x="-633" y="121332"/>
                  <a:pt x="707" y="117128"/>
                  <a:pt x="2828" y="113481"/>
                </a:cubicBezTo>
                <a:lnTo>
                  <a:pt x="38249" y="52760"/>
                </a:lnTo>
                <a:cubicBezTo>
                  <a:pt x="40109" y="49560"/>
                  <a:pt x="43532" y="47625"/>
                  <a:pt x="47216" y="47625"/>
                </a:cubicBezTo>
                <a:cubicBezTo>
                  <a:pt x="50899" y="47625"/>
                  <a:pt x="54322" y="49597"/>
                  <a:pt x="56183" y="52760"/>
                </a:cubicBezTo>
                <a:lnTo>
                  <a:pt x="91604" y="113481"/>
                </a:lnTo>
                <a:cubicBezTo>
                  <a:pt x="93725" y="117128"/>
                  <a:pt x="95064" y="121332"/>
                  <a:pt x="94097" y="125425"/>
                </a:cubicBezTo>
                <a:cubicBezTo>
                  <a:pt x="90078" y="142094"/>
                  <a:pt x="70619" y="154781"/>
                  <a:pt x="47216" y="154781"/>
                </a:cubicBezTo>
                <a:cubicBezTo>
                  <a:pt x="23812" y="154781"/>
                  <a:pt x="4353" y="142131"/>
                  <a:pt x="335" y="125425"/>
                </a:cubicBezTo>
                <a:close/>
              </a:path>
            </a:pathLst>
          </a:custGeom>
          <a:solidFill>
            <a:srgbClr val="1E3A5F"/>
          </a:solidFill>
          <a:ln/>
        </p:spPr>
      </p:sp>
      <p:sp>
        <p:nvSpPr>
          <p:cNvPr id="14" name="Text 12"/>
          <p:cNvSpPr/>
          <p:nvPr/>
        </p:nvSpPr>
        <p:spPr>
          <a:xfrm>
            <a:off x="1181100" y="3333750"/>
            <a:ext cx="1581150"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Asset Classification</a:t>
            </a:r>
            <a:endParaRPr lang="en-US" sz="1600" dirty="0"/>
          </a:p>
        </p:txBody>
      </p:sp>
      <p:sp>
        <p:nvSpPr>
          <p:cNvPr id="15" name="Text 13"/>
          <p:cNvSpPr/>
          <p:nvPr/>
        </p:nvSpPr>
        <p:spPr>
          <a:xfrm>
            <a:off x="609600" y="3848100"/>
            <a:ext cx="2952750"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Auditors analyzed the classification of projects as:</a:t>
            </a:r>
            <a:endParaRPr lang="en-US" sz="1600" dirty="0"/>
          </a:p>
        </p:txBody>
      </p:sp>
      <p:sp>
        <p:nvSpPr>
          <p:cNvPr id="16" name="Shape 14"/>
          <p:cNvSpPr/>
          <p:nvPr/>
        </p:nvSpPr>
        <p:spPr>
          <a:xfrm>
            <a:off x="609600" y="4457700"/>
            <a:ext cx="2876550" cy="609600"/>
          </a:xfrm>
          <a:custGeom>
            <a:avLst/>
            <a:gdLst/>
            <a:ahLst/>
            <a:cxnLst/>
            <a:rect l="l" t="t" r="r" b="b"/>
            <a:pathLst>
              <a:path w="2876550" h="609600">
                <a:moveTo>
                  <a:pt x="76200" y="0"/>
                </a:moveTo>
                <a:lnTo>
                  <a:pt x="2800350" y="0"/>
                </a:lnTo>
                <a:cubicBezTo>
                  <a:pt x="2842406" y="0"/>
                  <a:pt x="2876550" y="34144"/>
                  <a:pt x="2876550" y="76200"/>
                </a:cubicBezTo>
                <a:lnTo>
                  <a:pt x="2876550" y="533400"/>
                </a:lnTo>
                <a:cubicBezTo>
                  <a:pt x="2876550" y="575456"/>
                  <a:pt x="2842406" y="609600"/>
                  <a:pt x="2800350" y="609600"/>
                </a:cubicBezTo>
                <a:lnTo>
                  <a:pt x="76200" y="609600"/>
                </a:lnTo>
                <a:cubicBezTo>
                  <a:pt x="34144" y="609600"/>
                  <a:pt x="0" y="575456"/>
                  <a:pt x="0" y="533400"/>
                </a:cubicBezTo>
                <a:lnTo>
                  <a:pt x="0" y="76200"/>
                </a:lnTo>
                <a:cubicBezTo>
                  <a:pt x="0" y="34144"/>
                  <a:pt x="34144" y="0"/>
                  <a:pt x="76200" y="0"/>
                </a:cubicBezTo>
                <a:close/>
              </a:path>
            </a:pathLst>
          </a:custGeom>
          <a:solidFill>
            <a:srgbClr val="1E3A5F">
              <a:alpha val="5098"/>
            </a:srgbClr>
          </a:solidFill>
          <a:ln/>
        </p:spPr>
      </p:sp>
      <p:sp>
        <p:nvSpPr>
          <p:cNvPr id="17" name="Text 15"/>
          <p:cNvSpPr/>
          <p:nvPr/>
        </p:nvSpPr>
        <p:spPr>
          <a:xfrm>
            <a:off x="723900" y="4572000"/>
            <a:ext cx="2714625" cy="190500"/>
          </a:xfrm>
          <a:prstGeom prst="rect">
            <a:avLst/>
          </a:prstGeom>
          <a:noFill/>
          <a:ln/>
        </p:spPr>
        <p:txBody>
          <a:bodyPr wrap="square" lIns="0" tIns="0" rIns="0" bIns="0" rtlCol="0" anchor="ctr"/>
          <a:lstStyle/>
          <a:p>
            <a:pPr>
              <a:lnSpc>
                <a:spcPct val="120000"/>
              </a:lnSpc>
            </a:pPr>
            <a:r>
              <a:rPr lang="en-US" sz="1050" b="1" dirty="0">
                <a:solidFill>
                  <a:srgbClr val="1E3A5F"/>
                </a:solidFill>
                <a:latin typeface="Quattrocento Sans" pitchFamily="34" charset="0"/>
                <a:ea typeface="Quattrocento Sans" pitchFamily="34" charset="-122"/>
                <a:cs typeface="Quattrocento Sans" pitchFamily="34" charset="-120"/>
              </a:rPr>
              <a:t>Financial Assets</a:t>
            </a:r>
            <a:endParaRPr lang="en-US" sz="1600" dirty="0"/>
          </a:p>
        </p:txBody>
      </p:sp>
      <p:sp>
        <p:nvSpPr>
          <p:cNvPr id="18" name="Text 16"/>
          <p:cNvSpPr/>
          <p:nvPr/>
        </p:nvSpPr>
        <p:spPr>
          <a:xfrm>
            <a:off x="723900" y="4800600"/>
            <a:ext cx="2705100" cy="1524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When contractual right to receive cash exists</a:t>
            </a:r>
            <a:endParaRPr lang="en-US" sz="1600" dirty="0"/>
          </a:p>
        </p:txBody>
      </p:sp>
      <p:sp>
        <p:nvSpPr>
          <p:cNvPr id="19" name="Shape 17"/>
          <p:cNvSpPr/>
          <p:nvPr/>
        </p:nvSpPr>
        <p:spPr>
          <a:xfrm>
            <a:off x="609600" y="5143500"/>
            <a:ext cx="2876550" cy="609600"/>
          </a:xfrm>
          <a:custGeom>
            <a:avLst/>
            <a:gdLst/>
            <a:ahLst/>
            <a:cxnLst/>
            <a:rect l="l" t="t" r="r" b="b"/>
            <a:pathLst>
              <a:path w="2876550" h="609600">
                <a:moveTo>
                  <a:pt x="76200" y="0"/>
                </a:moveTo>
                <a:lnTo>
                  <a:pt x="2800350" y="0"/>
                </a:lnTo>
                <a:cubicBezTo>
                  <a:pt x="2842406" y="0"/>
                  <a:pt x="2876550" y="34144"/>
                  <a:pt x="2876550" y="76200"/>
                </a:cubicBezTo>
                <a:lnTo>
                  <a:pt x="2876550" y="533400"/>
                </a:lnTo>
                <a:cubicBezTo>
                  <a:pt x="2876550" y="575456"/>
                  <a:pt x="2842406" y="609600"/>
                  <a:pt x="2800350" y="609600"/>
                </a:cubicBezTo>
                <a:lnTo>
                  <a:pt x="76200" y="609600"/>
                </a:lnTo>
                <a:cubicBezTo>
                  <a:pt x="34144" y="609600"/>
                  <a:pt x="0" y="575456"/>
                  <a:pt x="0" y="533400"/>
                </a:cubicBezTo>
                <a:lnTo>
                  <a:pt x="0" y="76200"/>
                </a:lnTo>
                <a:cubicBezTo>
                  <a:pt x="0" y="34144"/>
                  <a:pt x="34144" y="0"/>
                  <a:pt x="76200" y="0"/>
                </a:cubicBezTo>
                <a:close/>
              </a:path>
            </a:pathLst>
          </a:custGeom>
          <a:solidFill>
            <a:srgbClr val="5A7A96">
              <a:alpha val="5098"/>
            </a:srgbClr>
          </a:solidFill>
          <a:ln/>
        </p:spPr>
      </p:sp>
      <p:sp>
        <p:nvSpPr>
          <p:cNvPr id="20" name="Text 18"/>
          <p:cNvSpPr/>
          <p:nvPr/>
        </p:nvSpPr>
        <p:spPr>
          <a:xfrm>
            <a:off x="723900" y="5257800"/>
            <a:ext cx="2714625" cy="190500"/>
          </a:xfrm>
          <a:prstGeom prst="rect">
            <a:avLst/>
          </a:prstGeom>
          <a:noFill/>
          <a:ln/>
        </p:spPr>
        <p:txBody>
          <a:bodyPr wrap="square" lIns="0" tIns="0" rIns="0" bIns="0" rtlCol="0" anchor="ctr"/>
          <a:lstStyle/>
          <a:p>
            <a:pPr>
              <a:lnSpc>
                <a:spcPct val="120000"/>
              </a:lnSpc>
            </a:pPr>
            <a:r>
              <a:rPr lang="en-US" sz="1050" b="1" dirty="0">
                <a:solidFill>
                  <a:srgbClr val="5A7A96"/>
                </a:solidFill>
                <a:latin typeface="Quattrocento Sans" pitchFamily="34" charset="0"/>
                <a:ea typeface="Quattrocento Sans" pitchFamily="34" charset="-122"/>
                <a:cs typeface="Quattrocento Sans" pitchFamily="34" charset="-120"/>
              </a:rPr>
              <a:t>Intangible Assets</a:t>
            </a:r>
            <a:endParaRPr lang="en-US" sz="1600" dirty="0"/>
          </a:p>
        </p:txBody>
      </p:sp>
      <p:sp>
        <p:nvSpPr>
          <p:cNvPr id="21" name="Text 19"/>
          <p:cNvSpPr/>
          <p:nvPr/>
        </p:nvSpPr>
        <p:spPr>
          <a:xfrm>
            <a:off x="723900" y="5486400"/>
            <a:ext cx="2705100" cy="152400"/>
          </a:xfrm>
          <a:prstGeom prst="rect">
            <a:avLst/>
          </a:prstGeom>
          <a:noFill/>
          <a:ln/>
        </p:spPr>
        <p:txBody>
          <a:bodyPr wrap="square" lIns="0" tIns="0" rIns="0" bIns="0" rtlCol="0" anchor="ctr"/>
          <a:lstStyle/>
          <a:p>
            <a:pPr>
              <a:lnSpc>
                <a:spcPct val="110000"/>
              </a:lnSpc>
            </a:pPr>
            <a:r>
              <a:rPr lang="en-US" sz="900" dirty="0">
                <a:solidFill>
                  <a:srgbClr val="2D3748">
                    <a:alpha val="80000"/>
                  </a:srgbClr>
                </a:solidFill>
                <a:latin typeface="Quattrocento Sans" pitchFamily="34" charset="0"/>
                <a:ea typeface="Quattrocento Sans" pitchFamily="34" charset="-122"/>
                <a:cs typeface="Quattrocento Sans" pitchFamily="34" charset="-120"/>
              </a:rPr>
              <a:t>When right to charge users exists</a:t>
            </a:r>
            <a:endParaRPr lang="en-US" sz="1600" dirty="0"/>
          </a:p>
        </p:txBody>
      </p:sp>
      <p:sp>
        <p:nvSpPr>
          <p:cNvPr id="22" name="Shape 20"/>
          <p:cNvSpPr/>
          <p:nvPr/>
        </p:nvSpPr>
        <p:spPr>
          <a:xfrm>
            <a:off x="3848100" y="3048000"/>
            <a:ext cx="3276600" cy="3600450"/>
          </a:xfrm>
          <a:custGeom>
            <a:avLst/>
            <a:gdLst/>
            <a:ahLst/>
            <a:cxnLst/>
            <a:rect l="l" t="t" r="r" b="b"/>
            <a:pathLst>
              <a:path w="3276600" h="3600450">
                <a:moveTo>
                  <a:pt x="38100" y="0"/>
                </a:moveTo>
                <a:lnTo>
                  <a:pt x="3124205" y="0"/>
                </a:lnTo>
                <a:cubicBezTo>
                  <a:pt x="3208371" y="0"/>
                  <a:pt x="3276600" y="68229"/>
                  <a:pt x="3276600" y="152395"/>
                </a:cubicBezTo>
                <a:lnTo>
                  <a:pt x="3276600" y="3448055"/>
                </a:lnTo>
                <a:cubicBezTo>
                  <a:pt x="3276600" y="3532221"/>
                  <a:pt x="3208371" y="3600450"/>
                  <a:pt x="3124205" y="3600450"/>
                </a:cubicBezTo>
                <a:lnTo>
                  <a:pt x="38100" y="3600450"/>
                </a:lnTo>
                <a:cubicBezTo>
                  <a:pt x="17072" y="3600450"/>
                  <a:pt x="0" y="3583378"/>
                  <a:pt x="0" y="3562350"/>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3" name="Shape 21"/>
          <p:cNvSpPr/>
          <p:nvPr/>
        </p:nvSpPr>
        <p:spPr>
          <a:xfrm>
            <a:off x="3848100" y="3048000"/>
            <a:ext cx="38100" cy="3600450"/>
          </a:xfrm>
          <a:custGeom>
            <a:avLst/>
            <a:gdLst/>
            <a:ahLst/>
            <a:cxnLst/>
            <a:rect l="l" t="t" r="r" b="b"/>
            <a:pathLst>
              <a:path w="38100" h="3600450">
                <a:moveTo>
                  <a:pt x="38100" y="0"/>
                </a:moveTo>
                <a:lnTo>
                  <a:pt x="38100" y="0"/>
                </a:lnTo>
                <a:lnTo>
                  <a:pt x="38100" y="3600450"/>
                </a:lnTo>
                <a:lnTo>
                  <a:pt x="38100" y="3600450"/>
                </a:lnTo>
                <a:cubicBezTo>
                  <a:pt x="17072" y="3600450"/>
                  <a:pt x="0" y="3583378"/>
                  <a:pt x="0" y="3562350"/>
                </a:cubicBezTo>
                <a:lnTo>
                  <a:pt x="0" y="38100"/>
                </a:lnTo>
                <a:cubicBezTo>
                  <a:pt x="0" y="17072"/>
                  <a:pt x="17072" y="0"/>
                  <a:pt x="38100" y="0"/>
                </a:cubicBezTo>
                <a:close/>
              </a:path>
            </a:pathLst>
          </a:custGeom>
          <a:solidFill>
            <a:srgbClr val="C5A572"/>
          </a:solidFill>
          <a:ln/>
        </p:spPr>
      </p:sp>
      <p:sp>
        <p:nvSpPr>
          <p:cNvPr id="24" name="Shape 22"/>
          <p:cNvSpPr/>
          <p:nvPr/>
        </p:nvSpPr>
        <p:spPr>
          <a:xfrm>
            <a:off x="4057650" y="3238500"/>
            <a:ext cx="457200" cy="457200"/>
          </a:xfrm>
          <a:custGeom>
            <a:avLst/>
            <a:gdLst/>
            <a:ahLst/>
            <a:cxnLst/>
            <a:rect l="l" t="t" r="r" b="b"/>
            <a:pathLst>
              <a:path w="457200" h="457200">
                <a:moveTo>
                  <a:pt x="114300" y="0"/>
                </a:moveTo>
                <a:lnTo>
                  <a:pt x="342900" y="0"/>
                </a:lnTo>
                <a:cubicBezTo>
                  <a:pt x="405984" y="0"/>
                  <a:pt x="457200" y="51216"/>
                  <a:pt x="457200" y="114300"/>
                </a:cubicBezTo>
                <a:lnTo>
                  <a:pt x="457200" y="342900"/>
                </a:lnTo>
                <a:cubicBezTo>
                  <a:pt x="457200" y="405984"/>
                  <a:pt x="405984" y="457200"/>
                  <a:pt x="342900" y="457200"/>
                </a:cubicBezTo>
                <a:lnTo>
                  <a:pt x="114300" y="457200"/>
                </a:lnTo>
                <a:cubicBezTo>
                  <a:pt x="51216" y="457200"/>
                  <a:pt x="0" y="405984"/>
                  <a:pt x="0" y="342900"/>
                </a:cubicBezTo>
                <a:lnTo>
                  <a:pt x="0" y="114300"/>
                </a:lnTo>
                <a:cubicBezTo>
                  <a:pt x="0" y="51216"/>
                  <a:pt x="51216" y="0"/>
                  <a:pt x="114300" y="0"/>
                </a:cubicBezTo>
                <a:close/>
              </a:path>
            </a:pathLst>
          </a:custGeom>
          <a:solidFill>
            <a:srgbClr val="C5A572">
              <a:alpha val="10196"/>
            </a:srgbClr>
          </a:solidFill>
          <a:ln/>
        </p:spPr>
      </p:sp>
      <p:sp>
        <p:nvSpPr>
          <p:cNvPr id="25" name="Shape 23"/>
          <p:cNvSpPr/>
          <p:nvPr/>
        </p:nvSpPr>
        <p:spPr>
          <a:xfrm>
            <a:off x="4179094" y="3371850"/>
            <a:ext cx="214313" cy="190500"/>
          </a:xfrm>
          <a:custGeom>
            <a:avLst/>
            <a:gdLst/>
            <a:ahLst/>
            <a:cxnLst/>
            <a:rect l="l" t="t" r="r" b="b"/>
            <a:pathLst>
              <a:path w="214313" h="190500">
                <a:moveTo>
                  <a:pt x="100050" y="31700"/>
                </a:moveTo>
                <a:lnTo>
                  <a:pt x="56666" y="79921"/>
                </a:lnTo>
                <a:cubicBezTo>
                  <a:pt x="54955" y="81818"/>
                  <a:pt x="55029" y="84758"/>
                  <a:pt x="56852" y="86581"/>
                </a:cubicBezTo>
                <a:cubicBezTo>
                  <a:pt x="68200" y="97929"/>
                  <a:pt x="86618" y="97929"/>
                  <a:pt x="97966" y="86581"/>
                </a:cubicBezTo>
                <a:lnTo>
                  <a:pt x="109798" y="74749"/>
                </a:lnTo>
                <a:cubicBezTo>
                  <a:pt x="111361" y="73186"/>
                  <a:pt x="113333" y="72330"/>
                  <a:pt x="115342" y="72182"/>
                </a:cubicBezTo>
                <a:cubicBezTo>
                  <a:pt x="117872" y="71958"/>
                  <a:pt x="120476" y="72814"/>
                  <a:pt x="122411" y="74749"/>
                </a:cubicBezTo>
                <a:lnTo>
                  <a:pt x="188119" y="139898"/>
                </a:lnTo>
                <a:lnTo>
                  <a:pt x="214313" y="119063"/>
                </a:lnTo>
                <a:lnTo>
                  <a:pt x="214313" y="11906"/>
                </a:lnTo>
                <a:lnTo>
                  <a:pt x="172641" y="35719"/>
                </a:lnTo>
                <a:lnTo>
                  <a:pt x="163785" y="29803"/>
                </a:lnTo>
                <a:cubicBezTo>
                  <a:pt x="157907" y="25896"/>
                  <a:pt x="151023" y="23812"/>
                  <a:pt x="143954" y="23812"/>
                </a:cubicBezTo>
                <a:lnTo>
                  <a:pt x="117760" y="23812"/>
                </a:lnTo>
                <a:cubicBezTo>
                  <a:pt x="117351" y="23812"/>
                  <a:pt x="116904" y="23812"/>
                  <a:pt x="116495" y="23850"/>
                </a:cubicBezTo>
                <a:cubicBezTo>
                  <a:pt x="110207" y="24185"/>
                  <a:pt x="104291" y="27012"/>
                  <a:pt x="100050" y="31700"/>
                </a:cubicBezTo>
                <a:close/>
                <a:moveTo>
                  <a:pt x="43383" y="67977"/>
                </a:moveTo>
                <a:lnTo>
                  <a:pt x="83121" y="23812"/>
                </a:lnTo>
                <a:lnTo>
                  <a:pt x="68387" y="23812"/>
                </a:lnTo>
                <a:cubicBezTo>
                  <a:pt x="58899" y="23812"/>
                  <a:pt x="49820" y="27570"/>
                  <a:pt x="43123" y="34268"/>
                </a:cubicBezTo>
                <a:lnTo>
                  <a:pt x="41672" y="35719"/>
                </a:lnTo>
                <a:lnTo>
                  <a:pt x="0" y="11906"/>
                </a:lnTo>
                <a:lnTo>
                  <a:pt x="0" y="119063"/>
                </a:lnTo>
                <a:lnTo>
                  <a:pt x="58192" y="167543"/>
                </a:lnTo>
                <a:cubicBezTo>
                  <a:pt x="66749" y="174687"/>
                  <a:pt x="77539" y="178594"/>
                  <a:pt x="88664" y="178594"/>
                </a:cubicBezTo>
                <a:lnTo>
                  <a:pt x="94506" y="178594"/>
                </a:lnTo>
                <a:lnTo>
                  <a:pt x="91901" y="175989"/>
                </a:lnTo>
                <a:cubicBezTo>
                  <a:pt x="88404" y="172492"/>
                  <a:pt x="88404" y="166836"/>
                  <a:pt x="91901" y="163376"/>
                </a:cubicBezTo>
                <a:cubicBezTo>
                  <a:pt x="95399" y="159916"/>
                  <a:pt x="101054" y="159879"/>
                  <a:pt x="104515" y="163376"/>
                </a:cubicBezTo>
                <a:lnTo>
                  <a:pt x="119769" y="178631"/>
                </a:lnTo>
                <a:lnTo>
                  <a:pt x="123118" y="178631"/>
                </a:lnTo>
                <a:cubicBezTo>
                  <a:pt x="130225" y="178631"/>
                  <a:pt x="137182" y="177031"/>
                  <a:pt x="143508" y="174054"/>
                </a:cubicBezTo>
                <a:lnTo>
                  <a:pt x="133573" y="164083"/>
                </a:lnTo>
                <a:cubicBezTo>
                  <a:pt x="130076" y="160586"/>
                  <a:pt x="130076" y="154930"/>
                  <a:pt x="133573" y="151470"/>
                </a:cubicBezTo>
                <a:cubicBezTo>
                  <a:pt x="137071" y="148010"/>
                  <a:pt x="142726" y="147972"/>
                  <a:pt x="146186" y="151470"/>
                </a:cubicBezTo>
                <a:lnTo>
                  <a:pt x="158093" y="163376"/>
                </a:lnTo>
                <a:lnTo>
                  <a:pt x="164604" y="156865"/>
                </a:lnTo>
                <a:cubicBezTo>
                  <a:pt x="167915" y="153553"/>
                  <a:pt x="168883" y="148754"/>
                  <a:pt x="167432" y="144549"/>
                </a:cubicBezTo>
                <a:lnTo>
                  <a:pt x="116123" y="93650"/>
                </a:lnTo>
                <a:lnTo>
                  <a:pt x="110579" y="99194"/>
                </a:lnTo>
                <a:cubicBezTo>
                  <a:pt x="92236" y="117537"/>
                  <a:pt x="62545" y="117537"/>
                  <a:pt x="44202" y="99194"/>
                </a:cubicBezTo>
                <a:cubicBezTo>
                  <a:pt x="35644" y="90636"/>
                  <a:pt x="35309" y="76907"/>
                  <a:pt x="43383" y="67940"/>
                </a:cubicBezTo>
                <a:close/>
              </a:path>
            </a:pathLst>
          </a:custGeom>
          <a:solidFill>
            <a:srgbClr val="C5A572"/>
          </a:solidFill>
          <a:ln/>
        </p:spPr>
      </p:sp>
      <p:sp>
        <p:nvSpPr>
          <p:cNvPr id="26" name="Text 24"/>
          <p:cNvSpPr/>
          <p:nvPr/>
        </p:nvSpPr>
        <p:spPr>
          <a:xfrm>
            <a:off x="4629150" y="3333750"/>
            <a:ext cx="162877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Grantor Relationship</a:t>
            </a:r>
            <a:endParaRPr lang="en-US" sz="1600" dirty="0"/>
          </a:p>
        </p:txBody>
      </p:sp>
      <p:sp>
        <p:nvSpPr>
          <p:cNvPr id="27" name="Text 25"/>
          <p:cNvSpPr/>
          <p:nvPr/>
        </p:nvSpPr>
        <p:spPr>
          <a:xfrm>
            <a:off x="4057650" y="3848100"/>
            <a:ext cx="2952750" cy="49530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Classification based on right to receive cash from:</a:t>
            </a:r>
            <a:endParaRPr lang="en-US" sz="1600" dirty="0"/>
          </a:p>
        </p:txBody>
      </p:sp>
      <p:sp>
        <p:nvSpPr>
          <p:cNvPr id="28" name="Shape 26"/>
          <p:cNvSpPr/>
          <p:nvPr/>
        </p:nvSpPr>
        <p:spPr>
          <a:xfrm>
            <a:off x="4076700" y="44767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C5A572"/>
          </a:solidFill>
          <a:ln/>
        </p:spPr>
      </p:sp>
      <p:sp>
        <p:nvSpPr>
          <p:cNvPr id="29" name="Text 27"/>
          <p:cNvSpPr/>
          <p:nvPr/>
        </p:nvSpPr>
        <p:spPr>
          <a:xfrm>
            <a:off x="4324350" y="4457700"/>
            <a:ext cx="1219200"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Ministry of Railways</a:t>
            </a:r>
            <a:endParaRPr lang="en-US" sz="1600" dirty="0"/>
          </a:p>
        </p:txBody>
      </p:sp>
      <p:sp>
        <p:nvSpPr>
          <p:cNvPr id="30" name="Shape 28"/>
          <p:cNvSpPr/>
          <p:nvPr/>
        </p:nvSpPr>
        <p:spPr>
          <a:xfrm>
            <a:off x="4076700" y="47434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C5A572"/>
          </a:solidFill>
          <a:ln/>
        </p:spPr>
      </p:sp>
      <p:sp>
        <p:nvSpPr>
          <p:cNvPr id="31" name="Text 29"/>
          <p:cNvSpPr/>
          <p:nvPr/>
        </p:nvSpPr>
        <p:spPr>
          <a:xfrm>
            <a:off x="4324350" y="4724400"/>
            <a:ext cx="260032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National Highways Authority of India (NHAI)</a:t>
            </a:r>
            <a:endParaRPr lang="en-US" sz="1600" dirty="0"/>
          </a:p>
        </p:txBody>
      </p:sp>
      <p:sp>
        <p:nvSpPr>
          <p:cNvPr id="32" name="Shape 30"/>
          <p:cNvSpPr/>
          <p:nvPr/>
        </p:nvSpPr>
        <p:spPr>
          <a:xfrm>
            <a:off x="4076700" y="501015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101322" y="63311"/>
                </a:moveTo>
                <a:lnTo>
                  <a:pt x="77510" y="101411"/>
                </a:lnTo>
                <a:cubicBezTo>
                  <a:pt x="76260" y="103406"/>
                  <a:pt x="74116" y="104656"/>
                  <a:pt x="71765" y="104775"/>
                </a:cubicBezTo>
                <a:cubicBezTo>
                  <a:pt x="69413" y="104894"/>
                  <a:pt x="67151" y="103823"/>
                  <a:pt x="65752" y="101918"/>
                </a:cubicBezTo>
                <a:lnTo>
                  <a:pt x="51465" y="82867"/>
                </a:lnTo>
                <a:cubicBezTo>
                  <a:pt x="49084" y="79712"/>
                  <a:pt x="49738" y="75248"/>
                  <a:pt x="52894" y="72866"/>
                </a:cubicBezTo>
                <a:cubicBezTo>
                  <a:pt x="56049" y="70485"/>
                  <a:pt x="60514" y="71140"/>
                  <a:pt x="62895" y="74295"/>
                </a:cubicBezTo>
                <a:lnTo>
                  <a:pt x="70931" y="85011"/>
                </a:lnTo>
                <a:lnTo>
                  <a:pt x="89208" y="55751"/>
                </a:lnTo>
                <a:cubicBezTo>
                  <a:pt x="91291" y="52417"/>
                  <a:pt x="95696" y="51375"/>
                  <a:pt x="99060" y="53489"/>
                </a:cubicBezTo>
                <a:cubicBezTo>
                  <a:pt x="102424" y="55602"/>
                  <a:pt x="103436" y="59978"/>
                  <a:pt x="101322" y="63341"/>
                </a:cubicBezTo>
                <a:close/>
              </a:path>
            </a:pathLst>
          </a:custGeom>
          <a:solidFill>
            <a:srgbClr val="C5A572"/>
          </a:solidFill>
          <a:ln/>
        </p:spPr>
      </p:sp>
      <p:sp>
        <p:nvSpPr>
          <p:cNvPr id="33" name="Text 31"/>
          <p:cNvSpPr/>
          <p:nvPr/>
        </p:nvSpPr>
        <p:spPr>
          <a:xfrm>
            <a:off x="4324350" y="4991100"/>
            <a:ext cx="157162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Other government entities</a:t>
            </a:r>
            <a:endParaRPr lang="en-US" sz="1600" dirty="0"/>
          </a:p>
        </p:txBody>
      </p:sp>
      <p:sp>
        <p:nvSpPr>
          <p:cNvPr id="34" name="Shape 32"/>
          <p:cNvSpPr/>
          <p:nvPr/>
        </p:nvSpPr>
        <p:spPr>
          <a:xfrm>
            <a:off x="7315200" y="1162050"/>
            <a:ext cx="4495800" cy="4305300"/>
          </a:xfrm>
          <a:custGeom>
            <a:avLst/>
            <a:gdLst/>
            <a:ahLst/>
            <a:cxnLst/>
            <a:rect l="l" t="t" r="r" b="b"/>
            <a:pathLst>
              <a:path w="4495800" h="4305300">
                <a:moveTo>
                  <a:pt x="38100" y="0"/>
                </a:moveTo>
                <a:lnTo>
                  <a:pt x="4457700" y="0"/>
                </a:lnTo>
                <a:cubicBezTo>
                  <a:pt x="4478728" y="0"/>
                  <a:pt x="4495800" y="17072"/>
                  <a:pt x="4495800" y="38100"/>
                </a:cubicBezTo>
                <a:lnTo>
                  <a:pt x="4495800" y="4152892"/>
                </a:lnTo>
                <a:cubicBezTo>
                  <a:pt x="4495800" y="4237065"/>
                  <a:pt x="4427565" y="4305300"/>
                  <a:pt x="4343392" y="4305300"/>
                </a:cubicBezTo>
                <a:lnTo>
                  <a:pt x="152408" y="4305300"/>
                </a:lnTo>
                <a:cubicBezTo>
                  <a:pt x="68235" y="4305300"/>
                  <a:pt x="0" y="4237065"/>
                  <a:pt x="0" y="4152892"/>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35" name="Shape 33"/>
          <p:cNvSpPr/>
          <p:nvPr/>
        </p:nvSpPr>
        <p:spPr>
          <a:xfrm>
            <a:off x="7315200" y="1162050"/>
            <a:ext cx="4495800" cy="38100"/>
          </a:xfrm>
          <a:custGeom>
            <a:avLst/>
            <a:gdLst/>
            <a:ahLst/>
            <a:cxnLst/>
            <a:rect l="l" t="t" r="r" b="b"/>
            <a:pathLst>
              <a:path w="4495800" h="38100">
                <a:moveTo>
                  <a:pt x="38100" y="0"/>
                </a:moveTo>
                <a:lnTo>
                  <a:pt x="4457700" y="0"/>
                </a:lnTo>
                <a:cubicBezTo>
                  <a:pt x="4478728" y="0"/>
                  <a:pt x="4495800" y="17072"/>
                  <a:pt x="4495800" y="38100"/>
                </a:cubicBezTo>
                <a:lnTo>
                  <a:pt x="4495800" y="38100"/>
                </a:lnTo>
                <a:lnTo>
                  <a:pt x="0" y="38100"/>
                </a:lnTo>
                <a:lnTo>
                  <a:pt x="0" y="38100"/>
                </a:lnTo>
                <a:cubicBezTo>
                  <a:pt x="0" y="17072"/>
                  <a:pt x="17072" y="0"/>
                  <a:pt x="38100" y="0"/>
                </a:cubicBezTo>
                <a:close/>
              </a:path>
            </a:pathLst>
          </a:custGeom>
          <a:solidFill>
            <a:srgbClr val="1E3A5F"/>
          </a:solidFill>
          <a:ln/>
        </p:spPr>
      </p:sp>
      <p:sp>
        <p:nvSpPr>
          <p:cNvPr id="36" name="Shape 34"/>
          <p:cNvSpPr/>
          <p:nvPr/>
        </p:nvSpPr>
        <p:spPr>
          <a:xfrm>
            <a:off x="7534275" y="1390650"/>
            <a:ext cx="228600" cy="228600"/>
          </a:xfrm>
          <a:custGeom>
            <a:avLst/>
            <a:gdLst/>
            <a:ahLst/>
            <a:cxnLst/>
            <a:rect l="l" t="t" r="r" b="b"/>
            <a:pathLst>
              <a:path w="228600" h="228600">
                <a:moveTo>
                  <a:pt x="57150" y="42863"/>
                </a:moveTo>
                <a:lnTo>
                  <a:pt x="57150" y="35719"/>
                </a:lnTo>
                <a:cubicBezTo>
                  <a:pt x="57150" y="15984"/>
                  <a:pt x="95548" y="0"/>
                  <a:pt x="142875" y="0"/>
                </a:cubicBezTo>
                <a:cubicBezTo>
                  <a:pt x="190202" y="0"/>
                  <a:pt x="228600" y="15984"/>
                  <a:pt x="228600" y="35719"/>
                </a:cubicBezTo>
                <a:lnTo>
                  <a:pt x="228600" y="42863"/>
                </a:lnTo>
                <a:cubicBezTo>
                  <a:pt x="228600" y="56525"/>
                  <a:pt x="210160" y="68401"/>
                  <a:pt x="183059" y="74429"/>
                </a:cubicBezTo>
                <a:cubicBezTo>
                  <a:pt x="181987" y="73179"/>
                  <a:pt x="180871" y="71973"/>
                  <a:pt x="179755" y="70857"/>
                </a:cubicBezTo>
                <a:cubicBezTo>
                  <a:pt x="172834" y="64026"/>
                  <a:pt x="163904" y="58847"/>
                  <a:pt x="154573" y="55007"/>
                </a:cubicBezTo>
                <a:cubicBezTo>
                  <a:pt x="135865" y="47193"/>
                  <a:pt x="111487" y="42907"/>
                  <a:pt x="85725" y="42907"/>
                </a:cubicBezTo>
                <a:cubicBezTo>
                  <a:pt x="75947" y="42907"/>
                  <a:pt x="66392" y="43532"/>
                  <a:pt x="57239" y="44738"/>
                </a:cubicBezTo>
                <a:cubicBezTo>
                  <a:pt x="57150" y="44157"/>
                  <a:pt x="57150" y="43532"/>
                  <a:pt x="57150" y="42907"/>
                </a:cubicBezTo>
                <a:close/>
                <a:moveTo>
                  <a:pt x="192881" y="157609"/>
                </a:moveTo>
                <a:lnTo>
                  <a:pt x="192881" y="136981"/>
                </a:lnTo>
                <a:cubicBezTo>
                  <a:pt x="199623" y="135240"/>
                  <a:pt x="205963" y="133186"/>
                  <a:pt x="211723" y="130775"/>
                </a:cubicBezTo>
                <a:cubicBezTo>
                  <a:pt x="217616" y="128320"/>
                  <a:pt x="223376" y="125328"/>
                  <a:pt x="228600" y="121712"/>
                </a:cubicBezTo>
                <a:lnTo>
                  <a:pt x="228600" y="128588"/>
                </a:lnTo>
                <a:cubicBezTo>
                  <a:pt x="228600" y="140553"/>
                  <a:pt x="214536" y="151135"/>
                  <a:pt x="192881" y="157609"/>
                </a:cubicBezTo>
                <a:close/>
                <a:moveTo>
                  <a:pt x="192881" y="114746"/>
                </a:moveTo>
                <a:lnTo>
                  <a:pt x="192881" y="100013"/>
                </a:lnTo>
                <a:cubicBezTo>
                  <a:pt x="192881" y="98003"/>
                  <a:pt x="192703" y="96083"/>
                  <a:pt x="192435" y="94208"/>
                </a:cubicBezTo>
                <a:cubicBezTo>
                  <a:pt x="199355" y="92467"/>
                  <a:pt x="205829" y="90368"/>
                  <a:pt x="211723" y="87868"/>
                </a:cubicBezTo>
                <a:cubicBezTo>
                  <a:pt x="217616" y="85368"/>
                  <a:pt x="223376" y="82421"/>
                  <a:pt x="228600" y="78804"/>
                </a:cubicBezTo>
                <a:lnTo>
                  <a:pt x="228600" y="85680"/>
                </a:lnTo>
                <a:cubicBezTo>
                  <a:pt x="228600" y="97646"/>
                  <a:pt x="214536" y="108228"/>
                  <a:pt x="192881" y="114702"/>
                </a:cubicBezTo>
                <a:close/>
                <a:moveTo>
                  <a:pt x="0" y="107156"/>
                </a:moveTo>
                <a:lnTo>
                  <a:pt x="0" y="100013"/>
                </a:lnTo>
                <a:cubicBezTo>
                  <a:pt x="0" y="80278"/>
                  <a:pt x="38398" y="64294"/>
                  <a:pt x="85725" y="64294"/>
                </a:cubicBezTo>
                <a:cubicBezTo>
                  <a:pt x="133052" y="64294"/>
                  <a:pt x="171450" y="80278"/>
                  <a:pt x="171450" y="100013"/>
                </a:cubicBezTo>
                <a:lnTo>
                  <a:pt x="171450" y="107156"/>
                </a:lnTo>
                <a:cubicBezTo>
                  <a:pt x="171450" y="126891"/>
                  <a:pt x="133052" y="142875"/>
                  <a:pt x="85725" y="142875"/>
                </a:cubicBezTo>
                <a:cubicBezTo>
                  <a:pt x="38398" y="142875"/>
                  <a:pt x="0" y="126891"/>
                  <a:pt x="0" y="107156"/>
                </a:cubicBezTo>
                <a:close/>
                <a:moveTo>
                  <a:pt x="171450" y="150019"/>
                </a:moveTo>
                <a:cubicBezTo>
                  <a:pt x="171450" y="169753"/>
                  <a:pt x="133052" y="185738"/>
                  <a:pt x="85725" y="185738"/>
                </a:cubicBezTo>
                <a:cubicBezTo>
                  <a:pt x="38398" y="185738"/>
                  <a:pt x="0" y="169753"/>
                  <a:pt x="0" y="150019"/>
                </a:cubicBezTo>
                <a:lnTo>
                  <a:pt x="0" y="143143"/>
                </a:lnTo>
                <a:cubicBezTo>
                  <a:pt x="5179" y="146759"/>
                  <a:pt x="10939" y="149706"/>
                  <a:pt x="16877" y="152207"/>
                </a:cubicBezTo>
                <a:cubicBezTo>
                  <a:pt x="35585" y="160020"/>
                  <a:pt x="59963" y="164306"/>
                  <a:pt x="85725" y="164306"/>
                </a:cubicBezTo>
                <a:cubicBezTo>
                  <a:pt x="111487" y="164306"/>
                  <a:pt x="135865" y="159975"/>
                  <a:pt x="154573" y="152207"/>
                </a:cubicBezTo>
                <a:cubicBezTo>
                  <a:pt x="160466" y="149751"/>
                  <a:pt x="166226" y="146759"/>
                  <a:pt x="171450" y="143143"/>
                </a:cubicBezTo>
                <a:lnTo>
                  <a:pt x="171450" y="150019"/>
                </a:lnTo>
                <a:close/>
                <a:moveTo>
                  <a:pt x="171450" y="186005"/>
                </a:moveTo>
                <a:lnTo>
                  <a:pt x="171450" y="192881"/>
                </a:lnTo>
                <a:cubicBezTo>
                  <a:pt x="171450" y="212616"/>
                  <a:pt x="133052" y="228600"/>
                  <a:pt x="85725" y="228600"/>
                </a:cubicBezTo>
                <a:cubicBezTo>
                  <a:pt x="38398" y="228600"/>
                  <a:pt x="0" y="212616"/>
                  <a:pt x="0" y="192881"/>
                </a:cubicBezTo>
                <a:lnTo>
                  <a:pt x="0" y="186005"/>
                </a:lnTo>
                <a:cubicBezTo>
                  <a:pt x="5179" y="189622"/>
                  <a:pt x="10939" y="192569"/>
                  <a:pt x="16877" y="195069"/>
                </a:cubicBezTo>
                <a:cubicBezTo>
                  <a:pt x="35585" y="202883"/>
                  <a:pt x="59963" y="207169"/>
                  <a:pt x="85725" y="207169"/>
                </a:cubicBezTo>
                <a:cubicBezTo>
                  <a:pt x="111487" y="207169"/>
                  <a:pt x="135865" y="202838"/>
                  <a:pt x="154573" y="195069"/>
                </a:cubicBezTo>
                <a:cubicBezTo>
                  <a:pt x="160466" y="192613"/>
                  <a:pt x="166226" y="189622"/>
                  <a:pt x="171450" y="186005"/>
                </a:cubicBezTo>
                <a:close/>
              </a:path>
            </a:pathLst>
          </a:custGeom>
          <a:solidFill>
            <a:srgbClr val="C5A572"/>
          </a:solidFill>
          <a:ln/>
        </p:spPr>
      </p:sp>
      <p:sp>
        <p:nvSpPr>
          <p:cNvPr id="37" name="Text 35"/>
          <p:cNvSpPr/>
          <p:nvPr/>
        </p:nvSpPr>
        <p:spPr>
          <a:xfrm>
            <a:off x="7905750" y="1371600"/>
            <a:ext cx="1466850"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Liter" pitchFamily="34" charset="0"/>
                <a:ea typeface="Liter" pitchFamily="34" charset="-122"/>
                <a:cs typeface="Liter" pitchFamily="34" charset="-120"/>
              </a:rPr>
              <a:t>Financial Impact</a:t>
            </a:r>
            <a:endParaRPr lang="en-US" sz="1600" dirty="0"/>
          </a:p>
        </p:txBody>
      </p:sp>
      <p:sp>
        <p:nvSpPr>
          <p:cNvPr id="38" name="Text 36"/>
          <p:cNvSpPr/>
          <p:nvPr/>
        </p:nvSpPr>
        <p:spPr>
          <a:xfrm>
            <a:off x="7505700" y="1790700"/>
            <a:ext cx="4191000" cy="742950"/>
          </a:xfrm>
          <a:prstGeom prst="rect">
            <a:avLst/>
          </a:prstGeom>
          <a:noFill/>
          <a:ln/>
        </p:spPr>
        <p:txBody>
          <a:bodyPr wrap="square" lIns="0" tIns="0" rIns="0" bIns="0" rtlCol="0" anchor="ctr"/>
          <a:lstStyle/>
          <a:p>
            <a:pPr>
              <a:lnSpc>
                <a:spcPct val="140000"/>
              </a:lnSpc>
            </a:pPr>
            <a:r>
              <a:rPr lang="en-US" sz="1200" dirty="0">
                <a:solidFill>
                  <a:srgbClr val="2D3748"/>
                </a:solidFill>
                <a:latin typeface="Quattrocento Sans" pitchFamily="34" charset="0"/>
                <a:ea typeface="Quattrocento Sans" pitchFamily="34" charset="-122"/>
                <a:cs typeface="Quattrocento Sans" pitchFamily="34" charset="-120"/>
              </a:rPr>
              <a:t>This classification ensures that infrastructure assets are correctly represented as </a:t>
            </a:r>
            <a:r>
              <a:rPr lang="en-US" sz="1200" b="1" dirty="0">
                <a:solidFill>
                  <a:srgbClr val="2D3748"/>
                </a:solidFill>
                <a:latin typeface="Quattrocento Sans" pitchFamily="34" charset="0"/>
                <a:ea typeface="Quattrocento Sans" pitchFamily="34" charset="-122"/>
                <a:cs typeface="Quattrocento Sans" pitchFamily="34" charset="-120"/>
              </a:rPr>
              <a:t>financial receivables</a:t>
            </a:r>
            <a:r>
              <a:rPr lang="en-US" sz="1200" dirty="0">
                <a:solidFill>
                  <a:srgbClr val="2D3748"/>
                </a:solidFill>
                <a:latin typeface="Quattrocento Sans" pitchFamily="34" charset="0"/>
                <a:ea typeface="Quattrocento Sans" pitchFamily="34" charset="-122"/>
                <a:cs typeface="Quattrocento Sans" pitchFamily="34" charset="-120"/>
              </a:rPr>
              <a:t> when the company has an unconditional contractual right to payment.</a:t>
            </a:r>
            <a:endParaRPr lang="en-US" sz="1600" dirty="0"/>
          </a:p>
        </p:txBody>
      </p:sp>
      <p:sp>
        <p:nvSpPr>
          <p:cNvPr id="39" name="Shape 37"/>
          <p:cNvSpPr/>
          <p:nvPr/>
        </p:nvSpPr>
        <p:spPr>
          <a:xfrm>
            <a:off x="7505700" y="2686050"/>
            <a:ext cx="4114800" cy="914400"/>
          </a:xfrm>
          <a:custGeom>
            <a:avLst/>
            <a:gdLst/>
            <a:ahLst/>
            <a:cxnLst/>
            <a:rect l="l" t="t" r="r" b="b"/>
            <a:pathLst>
              <a:path w="4114800" h="914400">
                <a:moveTo>
                  <a:pt x="114300" y="0"/>
                </a:moveTo>
                <a:lnTo>
                  <a:pt x="4000500" y="0"/>
                </a:lnTo>
                <a:cubicBezTo>
                  <a:pt x="4063584" y="0"/>
                  <a:pt x="4114800" y="51216"/>
                  <a:pt x="4114800" y="114300"/>
                </a:cubicBezTo>
                <a:lnTo>
                  <a:pt x="4114800" y="800100"/>
                </a:lnTo>
                <a:cubicBezTo>
                  <a:pt x="4114800" y="863184"/>
                  <a:pt x="4063584" y="914400"/>
                  <a:pt x="4000500" y="914400"/>
                </a:cubicBezTo>
                <a:lnTo>
                  <a:pt x="114300" y="914400"/>
                </a:lnTo>
                <a:cubicBezTo>
                  <a:pt x="51216" y="914400"/>
                  <a:pt x="0" y="863184"/>
                  <a:pt x="0" y="800100"/>
                </a:cubicBezTo>
                <a:lnTo>
                  <a:pt x="0" y="114300"/>
                </a:lnTo>
                <a:cubicBezTo>
                  <a:pt x="0" y="51216"/>
                  <a:pt x="51216" y="0"/>
                  <a:pt x="114300" y="0"/>
                </a:cubicBezTo>
                <a:close/>
              </a:path>
            </a:pathLst>
          </a:custGeom>
          <a:solidFill>
            <a:srgbClr val="C5A572">
              <a:alpha val="10196"/>
            </a:srgbClr>
          </a:solidFill>
          <a:ln/>
        </p:spPr>
      </p:sp>
      <p:sp>
        <p:nvSpPr>
          <p:cNvPr id="40" name="Shape 38"/>
          <p:cNvSpPr/>
          <p:nvPr/>
        </p:nvSpPr>
        <p:spPr>
          <a:xfrm>
            <a:off x="7629525" y="2838450"/>
            <a:ext cx="171450" cy="152400"/>
          </a:xfrm>
          <a:custGeom>
            <a:avLst/>
            <a:gdLst/>
            <a:ahLst/>
            <a:cxnLst/>
            <a:rect l="l" t="t" r="r" b="b"/>
            <a:pathLst>
              <a:path w="171450" h="152400">
                <a:moveTo>
                  <a:pt x="152519" y="71438"/>
                </a:moveTo>
                <a:lnTo>
                  <a:pt x="100132" y="71438"/>
                </a:lnTo>
                <a:cubicBezTo>
                  <a:pt x="94863" y="71438"/>
                  <a:pt x="90607" y="67181"/>
                  <a:pt x="90607" y="61912"/>
                </a:cubicBezTo>
                <a:lnTo>
                  <a:pt x="90607" y="9525"/>
                </a:lnTo>
                <a:cubicBezTo>
                  <a:pt x="90607" y="4256"/>
                  <a:pt x="94893" y="-60"/>
                  <a:pt x="100102" y="625"/>
                </a:cubicBezTo>
                <a:cubicBezTo>
                  <a:pt x="131951" y="4852"/>
                  <a:pt x="157192" y="30093"/>
                  <a:pt x="161419" y="61942"/>
                </a:cubicBezTo>
                <a:cubicBezTo>
                  <a:pt x="162104" y="67151"/>
                  <a:pt x="157788" y="71438"/>
                  <a:pt x="152519" y="71438"/>
                </a:cubicBezTo>
                <a:close/>
                <a:moveTo>
                  <a:pt x="66258" y="11073"/>
                </a:moveTo>
                <a:cubicBezTo>
                  <a:pt x="71646" y="9942"/>
                  <a:pt x="76319" y="14347"/>
                  <a:pt x="76319" y="19854"/>
                </a:cubicBezTo>
                <a:lnTo>
                  <a:pt x="76319" y="78581"/>
                </a:lnTo>
                <a:cubicBezTo>
                  <a:pt x="76319" y="80248"/>
                  <a:pt x="76914" y="81855"/>
                  <a:pt x="77956" y="83135"/>
                </a:cubicBezTo>
                <a:lnTo>
                  <a:pt x="117277" y="130582"/>
                </a:lnTo>
                <a:cubicBezTo>
                  <a:pt x="120759" y="134779"/>
                  <a:pt x="120015" y="141119"/>
                  <a:pt x="115223" y="143708"/>
                </a:cubicBezTo>
                <a:cubicBezTo>
                  <a:pt x="105073" y="149245"/>
                  <a:pt x="93434" y="152400"/>
                  <a:pt x="81082" y="152400"/>
                </a:cubicBezTo>
                <a:cubicBezTo>
                  <a:pt x="41642" y="152400"/>
                  <a:pt x="9644" y="120402"/>
                  <a:pt x="9644" y="80962"/>
                </a:cubicBezTo>
                <a:cubicBezTo>
                  <a:pt x="9644" y="46583"/>
                  <a:pt x="33903" y="17889"/>
                  <a:pt x="66258" y="11073"/>
                </a:cubicBezTo>
                <a:close/>
                <a:moveTo>
                  <a:pt x="142220" y="85725"/>
                </a:moveTo>
                <a:lnTo>
                  <a:pt x="161270" y="85725"/>
                </a:lnTo>
                <a:cubicBezTo>
                  <a:pt x="166777" y="85725"/>
                  <a:pt x="171182" y="90398"/>
                  <a:pt x="170051" y="95786"/>
                </a:cubicBezTo>
                <a:cubicBezTo>
                  <a:pt x="167015" y="110192"/>
                  <a:pt x="159633" y="122992"/>
                  <a:pt x="149334" y="132755"/>
                </a:cubicBezTo>
                <a:cubicBezTo>
                  <a:pt x="145673" y="136237"/>
                  <a:pt x="139928" y="135493"/>
                  <a:pt x="136714" y="131594"/>
                </a:cubicBezTo>
                <a:lnTo>
                  <a:pt x="111591" y="101322"/>
                </a:lnTo>
                <a:cubicBezTo>
                  <a:pt x="106442" y="95101"/>
                  <a:pt x="110877" y="85725"/>
                  <a:pt x="118914" y="85725"/>
                </a:cubicBezTo>
                <a:lnTo>
                  <a:pt x="142190" y="85725"/>
                </a:lnTo>
                <a:close/>
              </a:path>
            </a:pathLst>
          </a:custGeom>
          <a:solidFill>
            <a:srgbClr val="C5A572"/>
          </a:solidFill>
          <a:ln/>
        </p:spPr>
      </p:sp>
      <p:sp>
        <p:nvSpPr>
          <p:cNvPr id="41" name="Text 39"/>
          <p:cNvSpPr/>
          <p:nvPr/>
        </p:nvSpPr>
        <p:spPr>
          <a:xfrm>
            <a:off x="7886700" y="2800350"/>
            <a:ext cx="147637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Balance Sheet Effect</a:t>
            </a:r>
            <a:endParaRPr lang="en-US" sz="1600" dirty="0"/>
          </a:p>
        </p:txBody>
      </p:sp>
      <p:sp>
        <p:nvSpPr>
          <p:cNvPr id="42" name="Text 40"/>
          <p:cNvSpPr/>
          <p:nvPr/>
        </p:nvSpPr>
        <p:spPr>
          <a:xfrm>
            <a:off x="7620000" y="3105150"/>
            <a:ext cx="3952875" cy="3810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Significantly affects balance sheet presentation and asset categorization</a:t>
            </a:r>
            <a:endParaRPr lang="en-US" sz="1600" dirty="0"/>
          </a:p>
        </p:txBody>
      </p:sp>
      <p:sp>
        <p:nvSpPr>
          <p:cNvPr id="43" name="Shape 41"/>
          <p:cNvSpPr/>
          <p:nvPr/>
        </p:nvSpPr>
        <p:spPr>
          <a:xfrm>
            <a:off x="7505700" y="3714750"/>
            <a:ext cx="4114800" cy="723900"/>
          </a:xfrm>
          <a:custGeom>
            <a:avLst/>
            <a:gdLst/>
            <a:ahLst/>
            <a:cxnLst/>
            <a:rect l="l" t="t" r="r" b="b"/>
            <a:pathLst>
              <a:path w="4114800" h="723900">
                <a:moveTo>
                  <a:pt x="114297" y="0"/>
                </a:moveTo>
                <a:lnTo>
                  <a:pt x="4000503" y="0"/>
                </a:lnTo>
                <a:cubicBezTo>
                  <a:pt x="4063628" y="0"/>
                  <a:pt x="4114800" y="51172"/>
                  <a:pt x="4114800" y="114297"/>
                </a:cubicBezTo>
                <a:lnTo>
                  <a:pt x="4114800" y="609603"/>
                </a:lnTo>
                <a:cubicBezTo>
                  <a:pt x="4114800" y="672728"/>
                  <a:pt x="4063628" y="723900"/>
                  <a:pt x="4000503" y="723900"/>
                </a:cubicBezTo>
                <a:lnTo>
                  <a:pt x="114297" y="723900"/>
                </a:lnTo>
                <a:cubicBezTo>
                  <a:pt x="51172" y="723900"/>
                  <a:pt x="0" y="672728"/>
                  <a:pt x="0" y="609603"/>
                </a:cubicBezTo>
                <a:lnTo>
                  <a:pt x="0" y="114297"/>
                </a:lnTo>
                <a:cubicBezTo>
                  <a:pt x="0" y="51172"/>
                  <a:pt x="51172" y="0"/>
                  <a:pt x="114297" y="0"/>
                </a:cubicBezTo>
                <a:close/>
              </a:path>
            </a:pathLst>
          </a:custGeom>
          <a:solidFill>
            <a:srgbClr val="1E3A5F">
              <a:alpha val="5098"/>
            </a:srgbClr>
          </a:solidFill>
          <a:ln/>
        </p:spPr>
      </p:sp>
      <p:sp>
        <p:nvSpPr>
          <p:cNvPr id="44" name="Shape 42"/>
          <p:cNvSpPr/>
          <p:nvPr/>
        </p:nvSpPr>
        <p:spPr>
          <a:xfrm>
            <a:off x="7658100" y="3867150"/>
            <a:ext cx="114300" cy="152400"/>
          </a:xfrm>
          <a:custGeom>
            <a:avLst/>
            <a:gdLst/>
            <a:ahLst/>
            <a:cxnLst/>
            <a:rect l="l" t="t" r="r" b="b"/>
            <a:pathLst>
              <a:path w="114300" h="152400">
                <a:moveTo>
                  <a:pt x="19050" y="0"/>
                </a:moveTo>
                <a:cubicBezTo>
                  <a:pt x="8543" y="0"/>
                  <a:pt x="0" y="8543"/>
                  <a:pt x="0" y="19050"/>
                </a:cubicBezTo>
                <a:lnTo>
                  <a:pt x="0" y="133350"/>
                </a:lnTo>
                <a:cubicBezTo>
                  <a:pt x="0" y="143857"/>
                  <a:pt x="8543" y="152400"/>
                  <a:pt x="19050" y="152400"/>
                </a:cubicBezTo>
                <a:lnTo>
                  <a:pt x="95250" y="152400"/>
                </a:lnTo>
                <a:cubicBezTo>
                  <a:pt x="105757" y="152400"/>
                  <a:pt x="114300" y="143857"/>
                  <a:pt x="114300" y="133350"/>
                </a:cubicBezTo>
                <a:lnTo>
                  <a:pt x="114300" y="50750"/>
                </a:lnTo>
                <a:cubicBezTo>
                  <a:pt x="114300" y="45690"/>
                  <a:pt x="112306" y="40838"/>
                  <a:pt x="108734" y="37267"/>
                </a:cubicBezTo>
                <a:lnTo>
                  <a:pt x="77004" y="5566"/>
                </a:lnTo>
                <a:cubicBezTo>
                  <a:pt x="73432" y="1994"/>
                  <a:pt x="68610" y="0"/>
                  <a:pt x="63550" y="0"/>
                </a:cubicBezTo>
                <a:lnTo>
                  <a:pt x="19050" y="0"/>
                </a:lnTo>
                <a:close/>
                <a:moveTo>
                  <a:pt x="96887" y="52388"/>
                </a:moveTo>
                <a:lnTo>
                  <a:pt x="69056" y="52388"/>
                </a:lnTo>
                <a:cubicBezTo>
                  <a:pt x="65097" y="52388"/>
                  <a:pt x="61912" y="49203"/>
                  <a:pt x="61912" y="45244"/>
                </a:cubicBezTo>
                <a:lnTo>
                  <a:pt x="61912" y="17413"/>
                </a:lnTo>
                <a:lnTo>
                  <a:pt x="96887" y="52388"/>
                </a:lnTo>
                <a:close/>
                <a:moveTo>
                  <a:pt x="19050" y="114300"/>
                </a:moveTo>
                <a:lnTo>
                  <a:pt x="19050" y="95250"/>
                </a:lnTo>
                <a:cubicBezTo>
                  <a:pt x="19050" y="89981"/>
                  <a:pt x="23306" y="85725"/>
                  <a:pt x="28575" y="85725"/>
                </a:cubicBezTo>
                <a:lnTo>
                  <a:pt x="85725" y="85725"/>
                </a:lnTo>
                <a:cubicBezTo>
                  <a:pt x="90994" y="85725"/>
                  <a:pt x="95250" y="89981"/>
                  <a:pt x="95250" y="95250"/>
                </a:cubicBezTo>
                <a:lnTo>
                  <a:pt x="95250" y="114300"/>
                </a:lnTo>
                <a:cubicBezTo>
                  <a:pt x="95250" y="119569"/>
                  <a:pt x="90994" y="123825"/>
                  <a:pt x="85725" y="123825"/>
                </a:cubicBezTo>
                <a:lnTo>
                  <a:pt x="28575" y="123825"/>
                </a:lnTo>
                <a:cubicBezTo>
                  <a:pt x="23306" y="123825"/>
                  <a:pt x="19050" y="119569"/>
                  <a:pt x="19050" y="114300"/>
                </a:cubicBezTo>
                <a:close/>
                <a:moveTo>
                  <a:pt x="26194" y="19050"/>
                </a:moveTo>
                <a:lnTo>
                  <a:pt x="40481" y="19050"/>
                </a:lnTo>
                <a:cubicBezTo>
                  <a:pt x="44440" y="19050"/>
                  <a:pt x="47625" y="22235"/>
                  <a:pt x="47625" y="26194"/>
                </a:cubicBezTo>
                <a:cubicBezTo>
                  <a:pt x="47625" y="30153"/>
                  <a:pt x="44440" y="33338"/>
                  <a:pt x="40481" y="33338"/>
                </a:cubicBezTo>
                <a:lnTo>
                  <a:pt x="26194" y="33338"/>
                </a:lnTo>
                <a:cubicBezTo>
                  <a:pt x="22235" y="33338"/>
                  <a:pt x="19050" y="30153"/>
                  <a:pt x="19050" y="26194"/>
                </a:cubicBezTo>
                <a:cubicBezTo>
                  <a:pt x="19050" y="22235"/>
                  <a:pt x="22235" y="19050"/>
                  <a:pt x="26194" y="19050"/>
                </a:cubicBezTo>
                <a:close/>
                <a:moveTo>
                  <a:pt x="26194" y="47625"/>
                </a:moveTo>
                <a:lnTo>
                  <a:pt x="40481" y="47625"/>
                </a:lnTo>
                <a:cubicBezTo>
                  <a:pt x="44440" y="47625"/>
                  <a:pt x="47625" y="50810"/>
                  <a:pt x="47625" y="54769"/>
                </a:cubicBezTo>
                <a:cubicBezTo>
                  <a:pt x="47625" y="58728"/>
                  <a:pt x="44440" y="61912"/>
                  <a:pt x="40481" y="61912"/>
                </a:cubicBezTo>
                <a:lnTo>
                  <a:pt x="26194" y="61912"/>
                </a:lnTo>
                <a:cubicBezTo>
                  <a:pt x="22235" y="61912"/>
                  <a:pt x="19050" y="58728"/>
                  <a:pt x="19050" y="54769"/>
                </a:cubicBezTo>
                <a:cubicBezTo>
                  <a:pt x="19050" y="50810"/>
                  <a:pt x="22235" y="47625"/>
                  <a:pt x="26194" y="47625"/>
                </a:cubicBezTo>
                <a:close/>
              </a:path>
            </a:pathLst>
          </a:custGeom>
          <a:solidFill>
            <a:srgbClr val="1E3A5F"/>
          </a:solidFill>
          <a:ln/>
        </p:spPr>
      </p:sp>
      <p:sp>
        <p:nvSpPr>
          <p:cNvPr id="45" name="Text 43"/>
          <p:cNvSpPr/>
          <p:nvPr/>
        </p:nvSpPr>
        <p:spPr>
          <a:xfrm>
            <a:off x="7886700" y="3829050"/>
            <a:ext cx="14954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Revenue Recognition</a:t>
            </a:r>
            <a:endParaRPr lang="en-US" sz="1600" dirty="0"/>
          </a:p>
        </p:txBody>
      </p:sp>
      <p:sp>
        <p:nvSpPr>
          <p:cNvPr id="46" name="Text 44"/>
          <p:cNvSpPr/>
          <p:nvPr/>
        </p:nvSpPr>
        <p:spPr>
          <a:xfrm>
            <a:off x="7620000" y="4133850"/>
            <a:ext cx="39528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Determines timing and pattern of revenue recognition</a:t>
            </a:r>
            <a:endParaRPr lang="en-US" sz="1600" dirty="0"/>
          </a:p>
        </p:txBody>
      </p:sp>
      <p:sp>
        <p:nvSpPr>
          <p:cNvPr id="47" name="Shape 45"/>
          <p:cNvSpPr/>
          <p:nvPr/>
        </p:nvSpPr>
        <p:spPr>
          <a:xfrm>
            <a:off x="7505700" y="4552950"/>
            <a:ext cx="4114800" cy="723900"/>
          </a:xfrm>
          <a:custGeom>
            <a:avLst/>
            <a:gdLst/>
            <a:ahLst/>
            <a:cxnLst/>
            <a:rect l="l" t="t" r="r" b="b"/>
            <a:pathLst>
              <a:path w="4114800" h="723900">
                <a:moveTo>
                  <a:pt x="114297" y="0"/>
                </a:moveTo>
                <a:lnTo>
                  <a:pt x="4000503" y="0"/>
                </a:lnTo>
                <a:cubicBezTo>
                  <a:pt x="4063628" y="0"/>
                  <a:pt x="4114800" y="51172"/>
                  <a:pt x="4114800" y="114297"/>
                </a:cubicBezTo>
                <a:lnTo>
                  <a:pt x="4114800" y="609603"/>
                </a:lnTo>
                <a:cubicBezTo>
                  <a:pt x="4114800" y="672728"/>
                  <a:pt x="4063628" y="723900"/>
                  <a:pt x="4000503" y="723900"/>
                </a:cubicBezTo>
                <a:lnTo>
                  <a:pt x="114297" y="723900"/>
                </a:lnTo>
                <a:cubicBezTo>
                  <a:pt x="51172" y="723900"/>
                  <a:pt x="0" y="672728"/>
                  <a:pt x="0" y="609603"/>
                </a:cubicBezTo>
                <a:lnTo>
                  <a:pt x="0" y="114297"/>
                </a:lnTo>
                <a:cubicBezTo>
                  <a:pt x="0" y="51172"/>
                  <a:pt x="51172" y="0"/>
                  <a:pt x="114297" y="0"/>
                </a:cubicBezTo>
                <a:close/>
              </a:path>
            </a:pathLst>
          </a:custGeom>
          <a:solidFill>
            <a:srgbClr val="5A7A96">
              <a:alpha val="5098"/>
            </a:srgbClr>
          </a:solidFill>
          <a:ln/>
        </p:spPr>
      </p:sp>
      <p:sp>
        <p:nvSpPr>
          <p:cNvPr id="48" name="Shape 46"/>
          <p:cNvSpPr/>
          <p:nvPr/>
        </p:nvSpPr>
        <p:spPr>
          <a:xfrm>
            <a:off x="7648575" y="4705350"/>
            <a:ext cx="133350" cy="152400"/>
          </a:xfrm>
          <a:custGeom>
            <a:avLst/>
            <a:gdLst/>
            <a:ahLst/>
            <a:cxnLst/>
            <a:rect l="l" t="t" r="r" b="b"/>
            <a:pathLst>
              <a:path w="133350" h="152400">
                <a:moveTo>
                  <a:pt x="57150" y="38100"/>
                </a:moveTo>
                <a:cubicBezTo>
                  <a:pt x="57150" y="22329"/>
                  <a:pt x="44346" y="9525"/>
                  <a:pt x="28575" y="9525"/>
                </a:cubicBezTo>
                <a:cubicBezTo>
                  <a:pt x="12804" y="9525"/>
                  <a:pt x="0" y="22329"/>
                  <a:pt x="0" y="38100"/>
                </a:cubicBezTo>
                <a:cubicBezTo>
                  <a:pt x="0" y="53871"/>
                  <a:pt x="12804" y="66675"/>
                  <a:pt x="28575" y="66675"/>
                </a:cubicBezTo>
                <a:cubicBezTo>
                  <a:pt x="44346" y="66675"/>
                  <a:pt x="57150" y="53871"/>
                  <a:pt x="57150" y="38100"/>
                </a:cubicBezTo>
                <a:close/>
                <a:moveTo>
                  <a:pt x="133350" y="114300"/>
                </a:moveTo>
                <a:cubicBezTo>
                  <a:pt x="133350" y="98529"/>
                  <a:pt x="120546" y="85725"/>
                  <a:pt x="104775" y="85725"/>
                </a:cubicBezTo>
                <a:cubicBezTo>
                  <a:pt x="89004" y="85725"/>
                  <a:pt x="76200" y="98529"/>
                  <a:pt x="76200" y="114300"/>
                </a:cubicBezTo>
                <a:cubicBezTo>
                  <a:pt x="76200" y="130071"/>
                  <a:pt x="89004" y="142875"/>
                  <a:pt x="104775" y="142875"/>
                </a:cubicBezTo>
                <a:cubicBezTo>
                  <a:pt x="120546" y="142875"/>
                  <a:pt x="133350" y="130071"/>
                  <a:pt x="133350" y="114300"/>
                </a:cubicBezTo>
                <a:close/>
                <a:moveTo>
                  <a:pt x="130552" y="25777"/>
                </a:moveTo>
                <a:cubicBezTo>
                  <a:pt x="134273" y="22056"/>
                  <a:pt x="134273" y="16014"/>
                  <a:pt x="130552" y="12293"/>
                </a:cubicBezTo>
                <a:cubicBezTo>
                  <a:pt x="126831" y="8573"/>
                  <a:pt x="120789" y="8573"/>
                  <a:pt x="117068" y="12293"/>
                </a:cubicBezTo>
                <a:lnTo>
                  <a:pt x="2768" y="126593"/>
                </a:lnTo>
                <a:cubicBezTo>
                  <a:pt x="-952" y="130314"/>
                  <a:pt x="-952" y="136356"/>
                  <a:pt x="2768" y="140077"/>
                </a:cubicBezTo>
                <a:cubicBezTo>
                  <a:pt x="6489" y="143798"/>
                  <a:pt x="12531" y="143798"/>
                  <a:pt x="16252" y="140077"/>
                </a:cubicBezTo>
                <a:lnTo>
                  <a:pt x="130552" y="25777"/>
                </a:lnTo>
                <a:close/>
              </a:path>
            </a:pathLst>
          </a:custGeom>
          <a:solidFill>
            <a:srgbClr val="5A7A96"/>
          </a:solidFill>
          <a:ln/>
        </p:spPr>
      </p:sp>
      <p:sp>
        <p:nvSpPr>
          <p:cNvPr id="49" name="Text 47"/>
          <p:cNvSpPr/>
          <p:nvPr/>
        </p:nvSpPr>
        <p:spPr>
          <a:xfrm>
            <a:off x="7886700" y="4667250"/>
            <a:ext cx="1123950"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Interest Income</a:t>
            </a:r>
            <a:endParaRPr lang="en-US" sz="1600" dirty="0"/>
          </a:p>
        </p:txBody>
      </p:sp>
      <p:sp>
        <p:nvSpPr>
          <p:cNvPr id="50" name="Text 48"/>
          <p:cNvSpPr/>
          <p:nvPr/>
        </p:nvSpPr>
        <p:spPr>
          <a:xfrm>
            <a:off x="7620000" y="4972050"/>
            <a:ext cx="3952875" cy="190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Financial assets generate interest income component</a:t>
            </a:r>
            <a:endParaRPr lang="en-US" sz="1600" dirty="0"/>
          </a:p>
        </p:txBody>
      </p:sp>
      <p:sp>
        <p:nvSpPr>
          <p:cNvPr id="51" name="Shape 49"/>
          <p:cNvSpPr/>
          <p:nvPr/>
        </p:nvSpPr>
        <p:spPr>
          <a:xfrm>
            <a:off x="7324725" y="5629275"/>
            <a:ext cx="4476750" cy="1009650"/>
          </a:xfrm>
          <a:custGeom>
            <a:avLst/>
            <a:gdLst/>
            <a:ahLst/>
            <a:cxnLst/>
            <a:rect l="l" t="t" r="r" b="b"/>
            <a:pathLst>
              <a:path w="4476750" h="1009650">
                <a:moveTo>
                  <a:pt x="114302" y="0"/>
                </a:moveTo>
                <a:lnTo>
                  <a:pt x="4362448" y="0"/>
                </a:lnTo>
                <a:cubicBezTo>
                  <a:pt x="4425575" y="0"/>
                  <a:pt x="4476750" y="51175"/>
                  <a:pt x="4476750" y="114302"/>
                </a:cubicBezTo>
                <a:lnTo>
                  <a:pt x="4476750" y="895348"/>
                </a:lnTo>
                <a:cubicBezTo>
                  <a:pt x="4476750" y="958475"/>
                  <a:pt x="4425575" y="1009650"/>
                  <a:pt x="4362448" y="1009650"/>
                </a:cubicBezTo>
                <a:lnTo>
                  <a:pt x="114302" y="1009650"/>
                </a:lnTo>
                <a:cubicBezTo>
                  <a:pt x="51175" y="1009650"/>
                  <a:pt x="0" y="958475"/>
                  <a:pt x="0" y="895348"/>
                </a:cubicBezTo>
                <a:lnTo>
                  <a:pt x="0" y="114302"/>
                </a:lnTo>
                <a:cubicBezTo>
                  <a:pt x="0" y="51175"/>
                  <a:pt x="51175" y="0"/>
                  <a:pt x="114302" y="0"/>
                </a:cubicBezTo>
                <a:close/>
              </a:path>
            </a:pathLst>
          </a:custGeom>
          <a:solidFill>
            <a:srgbClr val="C5A572">
              <a:alpha val="10196"/>
            </a:srgbClr>
          </a:solidFill>
          <a:ln w="25400">
            <a:solidFill>
              <a:srgbClr val="C5A572">
                <a:alpha val="30196"/>
              </a:srgbClr>
            </a:solidFill>
            <a:prstDash val="solid"/>
          </a:ln>
        </p:spPr>
      </p:sp>
      <p:sp>
        <p:nvSpPr>
          <p:cNvPr id="52" name="Shape 50"/>
          <p:cNvSpPr/>
          <p:nvPr/>
        </p:nvSpPr>
        <p:spPr>
          <a:xfrm>
            <a:off x="7505700" y="5829300"/>
            <a:ext cx="152400" cy="152400"/>
          </a:xfrm>
          <a:custGeom>
            <a:avLst/>
            <a:gdLst/>
            <a:ahLst/>
            <a:cxnLst/>
            <a:rect l="l" t="t" r="r" b="b"/>
            <a:pathLst>
              <a:path w="152400" h="152400">
                <a:moveTo>
                  <a:pt x="76200" y="152400"/>
                </a:moveTo>
                <a:cubicBezTo>
                  <a:pt x="118256" y="152400"/>
                  <a:pt x="152400" y="118256"/>
                  <a:pt x="152400" y="76200"/>
                </a:cubicBezTo>
                <a:cubicBezTo>
                  <a:pt x="152400" y="34144"/>
                  <a:pt x="118256" y="0"/>
                  <a:pt x="76200" y="0"/>
                </a:cubicBezTo>
                <a:cubicBezTo>
                  <a:pt x="34144" y="0"/>
                  <a:pt x="0" y="34144"/>
                  <a:pt x="0" y="76200"/>
                </a:cubicBezTo>
                <a:cubicBezTo>
                  <a:pt x="0" y="118256"/>
                  <a:pt x="34144" y="152400"/>
                  <a:pt x="76200" y="152400"/>
                </a:cubicBezTo>
                <a:close/>
                <a:moveTo>
                  <a:pt x="66675" y="47625"/>
                </a:moveTo>
                <a:cubicBezTo>
                  <a:pt x="66675" y="42368"/>
                  <a:pt x="70943" y="38100"/>
                  <a:pt x="76200" y="38100"/>
                </a:cubicBezTo>
                <a:cubicBezTo>
                  <a:pt x="81457" y="38100"/>
                  <a:pt x="85725" y="42368"/>
                  <a:pt x="85725" y="47625"/>
                </a:cubicBezTo>
                <a:cubicBezTo>
                  <a:pt x="85725" y="52882"/>
                  <a:pt x="81457" y="57150"/>
                  <a:pt x="76200" y="57150"/>
                </a:cubicBezTo>
                <a:cubicBezTo>
                  <a:pt x="70943" y="57150"/>
                  <a:pt x="66675" y="52882"/>
                  <a:pt x="66675" y="47625"/>
                </a:cubicBezTo>
                <a:close/>
                <a:moveTo>
                  <a:pt x="64294" y="66675"/>
                </a:moveTo>
                <a:lnTo>
                  <a:pt x="78581" y="66675"/>
                </a:lnTo>
                <a:cubicBezTo>
                  <a:pt x="82540" y="66675"/>
                  <a:pt x="85725" y="69860"/>
                  <a:pt x="85725" y="73819"/>
                </a:cubicBezTo>
                <a:lnTo>
                  <a:pt x="85725" y="100013"/>
                </a:lnTo>
                <a:lnTo>
                  <a:pt x="88106" y="100013"/>
                </a:lnTo>
                <a:cubicBezTo>
                  <a:pt x="92065" y="100013"/>
                  <a:pt x="95250" y="103197"/>
                  <a:pt x="95250" y="107156"/>
                </a:cubicBezTo>
                <a:cubicBezTo>
                  <a:pt x="95250" y="111115"/>
                  <a:pt x="92065" y="114300"/>
                  <a:pt x="88106" y="114300"/>
                </a:cubicBezTo>
                <a:lnTo>
                  <a:pt x="64294" y="114300"/>
                </a:lnTo>
                <a:cubicBezTo>
                  <a:pt x="60335" y="114300"/>
                  <a:pt x="57150" y="111115"/>
                  <a:pt x="57150" y="107156"/>
                </a:cubicBezTo>
                <a:cubicBezTo>
                  <a:pt x="57150" y="103197"/>
                  <a:pt x="60335" y="100013"/>
                  <a:pt x="64294" y="100013"/>
                </a:cubicBezTo>
                <a:lnTo>
                  <a:pt x="71438" y="100013"/>
                </a:lnTo>
                <a:lnTo>
                  <a:pt x="71438" y="80962"/>
                </a:lnTo>
                <a:lnTo>
                  <a:pt x="64294" y="80962"/>
                </a:lnTo>
                <a:cubicBezTo>
                  <a:pt x="60335" y="80962"/>
                  <a:pt x="57150" y="77778"/>
                  <a:pt x="57150" y="73819"/>
                </a:cubicBezTo>
                <a:cubicBezTo>
                  <a:pt x="57150" y="69860"/>
                  <a:pt x="60335" y="66675"/>
                  <a:pt x="64294" y="66675"/>
                </a:cubicBezTo>
                <a:close/>
              </a:path>
            </a:pathLst>
          </a:custGeom>
          <a:solidFill>
            <a:srgbClr val="C5A572"/>
          </a:solidFill>
          <a:ln/>
        </p:spPr>
      </p:sp>
      <p:sp>
        <p:nvSpPr>
          <p:cNvPr id="53" name="Text 51"/>
          <p:cNvSpPr/>
          <p:nvPr/>
        </p:nvSpPr>
        <p:spPr>
          <a:xfrm>
            <a:off x="7753350" y="5791200"/>
            <a:ext cx="159067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Ind AS 115 Compliance</a:t>
            </a:r>
            <a:endParaRPr lang="en-US" sz="1600" dirty="0"/>
          </a:p>
        </p:txBody>
      </p:sp>
      <p:sp>
        <p:nvSpPr>
          <p:cNvPr id="54" name="Text 52"/>
          <p:cNvSpPr/>
          <p:nvPr/>
        </p:nvSpPr>
        <p:spPr>
          <a:xfrm>
            <a:off x="7486650" y="6096000"/>
            <a:ext cx="4219575" cy="3810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Ensures compliance with new revenue standard effective for FY25 reporting.</a:t>
            </a:r>
            <a:endParaRPr lang="en-US" sz="1600"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81000" y="40005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solidFill>
          <a:ln/>
        </p:spPr>
      </p:sp>
      <p:sp>
        <p:nvSpPr>
          <p:cNvPr id="3" name="Shape 1"/>
          <p:cNvSpPr/>
          <p:nvPr/>
        </p:nvSpPr>
        <p:spPr>
          <a:xfrm>
            <a:off x="504825" y="552450"/>
            <a:ext cx="285750" cy="228600"/>
          </a:xfrm>
          <a:custGeom>
            <a:avLst/>
            <a:gdLst/>
            <a:ahLst/>
            <a:cxnLst/>
            <a:rect l="l" t="t" r="r" b="b"/>
            <a:pathLst>
              <a:path w="285750" h="228600">
                <a:moveTo>
                  <a:pt x="142875" y="100013"/>
                </a:moveTo>
                <a:cubicBezTo>
                  <a:pt x="168503" y="100013"/>
                  <a:pt x="189309" y="79206"/>
                  <a:pt x="189309" y="53578"/>
                </a:cubicBezTo>
                <a:cubicBezTo>
                  <a:pt x="189309" y="27950"/>
                  <a:pt x="168503" y="7144"/>
                  <a:pt x="142875" y="7144"/>
                </a:cubicBezTo>
                <a:cubicBezTo>
                  <a:pt x="117247" y="7144"/>
                  <a:pt x="96441" y="27950"/>
                  <a:pt x="96441" y="53578"/>
                </a:cubicBezTo>
                <a:cubicBezTo>
                  <a:pt x="96441" y="79206"/>
                  <a:pt x="117247" y="100013"/>
                  <a:pt x="142875" y="100013"/>
                </a:cubicBezTo>
                <a:close/>
                <a:moveTo>
                  <a:pt x="42863" y="103584"/>
                </a:moveTo>
                <a:cubicBezTo>
                  <a:pt x="60605" y="103584"/>
                  <a:pt x="75009" y="89180"/>
                  <a:pt x="75009" y="71438"/>
                </a:cubicBezTo>
                <a:cubicBezTo>
                  <a:pt x="75009" y="53695"/>
                  <a:pt x="60605" y="39291"/>
                  <a:pt x="42863" y="39291"/>
                </a:cubicBezTo>
                <a:cubicBezTo>
                  <a:pt x="25120" y="39291"/>
                  <a:pt x="10716" y="53695"/>
                  <a:pt x="10716" y="71438"/>
                </a:cubicBezTo>
                <a:cubicBezTo>
                  <a:pt x="10716" y="89180"/>
                  <a:pt x="25120" y="103584"/>
                  <a:pt x="42862" y="103584"/>
                </a:cubicBezTo>
                <a:close/>
                <a:moveTo>
                  <a:pt x="0" y="185738"/>
                </a:moveTo>
                <a:lnTo>
                  <a:pt x="0" y="200025"/>
                </a:lnTo>
                <a:cubicBezTo>
                  <a:pt x="0" y="207928"/>
                  <a:pt x="6385" y="214313"/>
                  <a:pt x="14288" y="214313"/>
                </a:cubicBezTo>
                <a:lnTo>
                  <a:pt x="52998" y="214313"/>
                </a:lnTo>
                <a:cubicBezTo>
                  <a:pt x="51078" y="209937"/>
                  <a:pt x="50006" y="205115"/>
                  <a:pt x="50006" y="200025"/>
                </a:cubicBezTo>
                <a:lnTo>
                  <a:pt x="50006" y="192881"/>
                </a:lnTo>
                <a:cubicBezTo>
                  <a:pt x="50006" y="169128"/>
                  <a:pt x="58936" y="147429"/>
                  <a:pt x="73625" y="130999"/>
                </a:cubicBezTo>
                <a:cubicBezTo>
                  <a:pt x="68401" y="129436"/>
                  <a:pt x="62865" y="128588"/>
                  <a:pt x="57150" y="128588"/>
                </a:cubicBezTo>
                <a:cubicBezTo>
                  <a:pt x="25584" y="128588"/>
                  <a:pt x="0" y="154171"/>
                  <a:pt x="0" y="185738"/>
                </a:cubicBezTo>
                <a:close/>
                <a:moveTo>
                  <a:pt x="275034" y="71438"/>
                </a:moveTo>
                <a:cubicBezTo>
                  <a:pt x="275034" y="53695"/>
                  <a:pt x="260630" y="39291"/>
                  <a:pt x="242888" y="39291"/>
                </a:cubicBezTo>
                <a:cubicBezTo>
                  <a:pt x="225145" y="39291"/>
                  <a:pt x="210741" y="53695"/>
                  <a:pt x="210741" y="71438"/>
                </a:cubicBezTo>
                <a:cubicBezTo>
                  <a:pt x="210741" y="89180"/>
                  <a:pt x="225145" y="103584"/>
                  <a:pt x="242888" y="103584"/>
                </a:cubicBezTo>
                <a:cubicBezTo>
                  <a:pt x="260630" y="103584"/>
                  <a:pt x="275034" y="89180"/>
                  <a:pt x="275034" y="71438"/>
                </a:cubicBezTo>
                <a:close/>
                <a:moveTo>
                  <a:pt x="71438" y="192881"/>
                </a:moveTo>
                <a:lnTo>
                  <a:pt x="71438" y="200025"/>
                </a:lnTo>
                <a:cubicBezTo>
                  <a:pt x="71438" y="207928"/>
                  <a:pt x="77822" y="214313"/>
                  <a:pt x="85725" y="214313"/>
                </a:cubicBezTo>
                <a:lnTo>
                  <a:pt x="155734" y="214313"/>
                </a:lnTo>
                <a:cubicBezTo>
                  <a:pt x="152564" y="204668"/>
                  <a:pt x="152921" y="194489"/>
                  <a:pt x="160511" y="185738"/>
                </a:cubicBezTo>
                <a:cubicBezTo>
                  <a:pt x="154260" y="178504"/>
                  <a:pt x="151358" y="168012"/>
                  <a:pt x="155421" y="157475"/>
                </a:cubicBezTo>
                <a:cubicBezTo>
                  <a:pt x="158368" y="149840"/>
                  <a:pt x="162520" y="142696"/>
                  <a:pt x="167655" y="136356"/>
                </a:cubicBezTo>
                <a:cubicBezTo>
                  <a:pt x="170066" y="133410"/>
                  <a:pt x="172834" y="131132"/>
                  <a:pt x="175826" y="129480"/>
                </a:cubicBezTo>
                <a:cubicBezTo>
                  <a:pt x="165958" y="124346"/>
                  <a:pt x="154751" y="121444"/>
                  <a:pt x="142875" y="121444"/>
                </a:cubicBezTo>
                <a:cubicBezTo>
                  <a:pt x="103406" y="121444"/>
                  <a:pt x="71438" y="153412"/>
                  <a:pt x="71438" y="192881"/>
                </a:cubicBezTo>
                <a:close/>
                <a:moveTo>
                  <a:pt x="278874" y="173191"/>
                </a:moveTo>
                <a:cubicBezTo>
                  <a:pt x="281687" y="171584"/>
                  <a:pt x="283116" y="168235"/>
                  <a:pt x="281910" y="165155"/>
                </a:cubicBezTo>
                <a:cubicBezTo>
                  <a:pt x="279767" y="159618"/>
                  <a:pt x="276776" y="154394"/>
                  <a:pt x="273025" y="149796"/>
                </a:cubicBezTo>
                <a:cubicBezTo>
                  <a:pt x="270971" y="147251"/>
                  <a:pt x="267355" y="146804"/>
                  <a:pt x="264542" y="148456"/>
                </a:cubicBezTo>
                <a:cubicBezTo>
                  <a:pt x="254809" y="154082"/>
                  <a:pt x="242843" y="147206"/>
                  <a:pt x="242843" y="135910"/>
                </a:cubicBezTo>
                <a:cubicBezTo>
                  <a:pt x="242843" y="132651"/>
                  <a:pt x="240655" y="129748"/>
                  <a:pt x="237440" y="129257"/>
                </a:cubicBezTo>
                <a:cubicBezTo>
                  <a:pt x="231681" y="128364"/>
                  <a:pt x="225475" y="128364"/>
                  <a:pt x="219715" y="129257"/>
                </a:cubicBezTo>
                <a:cubicBezTo>
                  <a:pt x="216500" y="129748"/>
                  <a:pt x="214312" y="132651"/>
                  <a:pt x="214312" y="135910"/>
                </a:cubicBezTo>
                <a:cubicBezTo>
                  <a:pt x="214312" y="147161"/>
                  <a:pt x="202347" y="154082"/>
                  <a:pt x="192613" y="148456"/>
                </a:cubicBezTo>
                <a:cubicBezTo>
                  <a:pt x="189801" y="146849"/>
                  <a:pt x="186184" y="147295"/>
                  <a:pt x="184130" y="149796"/>
                </a:cubicBezTo>
                <a:cubicBezTo>
                  <a:pt x="180380" y="154394"/>
                  <a:pt x="177388" y="159618"/>
                  <a:pt x="175245" y="165155"/>
                </a:cubicBezTo>
                <a:cubicBezTo>
                  <a:pt x="174084" y="168191"/>
                  <a:pt x="175468" y="171539"/>
                  <a:pt x="178281" y="173147"/>
                </a:cubicBezTo>
                <a:cubicBezTo>
                  <a:pt x="188059" y="178772"/>
                  <a:pt x="188059" y="192569"/>
                  <a:pt x="178281" y="198239"/>
                </a:cubicBezTo>
                <a:cubicBezTo>
                  <a:pt x="175468" y="199846"/>
                  <a:pt x="174040" y="203195"/>
                  <a:pt x="175245" y="206231"/>
                </a:cubicBezTo>
                <a:cubicBezTo>
                  <a:pt x="177388" y="211768"/>
                  <a:pt x="180380" y="216991"/>
                  <a:pt x="184130" y="221590"/>
                </a:cubicBezTo>
                <a:cubicBezTo>
                  <a:pt x="186184" y="224135"/>
                  <a:pt x="189801" y="224582"/>
                  <a:pt x="192613" y="222930"/>
                </a:cubicBezTo>
                <a:cubicBezTo>
                  <a:pt x="202347" y="217304"/>
                  <a:pt x="214312" y="224224"/>
                  <a:pt x="214312" y="235476"/>
                </a:cubicBezTo>
                <a:cubicBezTo>
                  <a:pt x="214312" y="238735"/>
                  <a:pt x="216500" y="241637"/>
                  <a:pt x="219715" y="242128"/>
                </a:cubicBezTo>
                <a:cubicBezTo>
                  <a:pt x="225475" y="243021"/>
                  <a:pt x="231681" y="243021"/>
                  <a:pt x="237440" y="242128"/>
                </a:cubicBezTo>
                <a:cubicBezTo>
                  <a:pt x="240655" y="241637"/>
                  <a:pt x="242843" y="238735"/>
                  <a:pt x="242843" y="235476"/>
                </a:cubicBezTo>
                <a:cubicBezTo>
                  <a:pt x="242843" y="224224"/>
                  <a:pt x="254809" y="217304"/>
                  <a:pt x="264542" y="222930"/>
                </a:cubicBezTo>
                <a:cubicBezTo>
                  <a:pt x="267355" y="224537"/>
                  <a:pt x="270971" y="224091"/>
                  <a:pt x="273025" y="221590"/>
                </a:cubicBezTo>
                <a:cubicBezTo>
                  <a:pt x="276776" y="216991"/>
                  <a:pt x="279767" y="211768"/>
                  <a:pt x="281910" y="206231"/>
                </a:cubicBezTo>
                <a:cubicBezTo>
                  <a:pt x="283071" y="203195"/>
                  <a:pt x="281687" y="199846"/>
                  <a:pt x="278874" y="198239"/>
                </a:cubicBezTo>
                <a:cubicBezTo>
                  <a:pt x="269096" y="192613"/>
                  <a:pt x="269096" y="178817"/>
                  <a:pt x="278874" y="173147"/>
                </a:cubicBezTo>
                <a:close/>
                <a:moveTo>
                  <a:pt x="210741" y="185738"/>
                </a:moveTo>
                <a:cubicBezTo>
                  <a:pt x="210741" y="175881"/>
                  <a:pt x="218743" y="167878"/>
                  <a:pt x="228600" y="167878"/>
                </a:cubicBezTo>
                <a:cubicBezTo>
                  <a:pt x="238457" y="167878"/>
                  <a:pt x="246459" y="175881"/>
                  <a:pt x="246459" y="185738"/>
                </a:cubicBezTo>
                <a:cubicBezTo>
                  <a:pt x="246459" y="195594"/>
                  <a:pt x="238457" y="203597"/>
                  <a:pt x="228600" y="203597"/>
                </a:cubicBezTo>
                <a:cubicBezTo>
                  <a:pt x="218743" y="203597"/>
                  <a:pt x="210741" y="195594"/>
                  <a:pt x="210741" y="185738"/>
                </a:cubicBezTo>
                <a:close/>
              </a:path>
            </a:pathLst>
          </a:custGeom>
          <a:solidFill>
            <a:srgbClr val="C5A572"/>
          </a:solidFill>
          <a:ln/>
        </p:spPr>
      </p:sp>
      <p:sp>
        <p:nvSpPr>
          <p:cNvPr id="4" name="Text 2"/>
          <p:cNvSpPr/>
          <p:nvPr/>
        </p:nvSpPr>
        <p:spPr>
          <a:xfrm>
            <a:off x="1066800" y="381000"/>
            <a:ext cx="3295650" cy="190500"/>
          </a:xfrm>
          <a:prstGeom prst="rect">
            <a:avLst/>
          </a:prstGeom>
          <a:noFill/>
          <a:ln/>
        </p:spPr>
        <p:txBody>
          <a:bodyPr wrap="square" lIns="0" tIns="0" rIns="0" bIns="0" rtlCol="0" anchor="ctr"/>
          <a:lstStyle/>
          <a:p>
            <a:pPr>
              <a:lnSpc>
                <a:spcPct val="120000"/>
              </a:lnSpc>
            </a:pPr>
            <a:r>
              <a:rPr lang="en-US" sz="1050" b="1" kern="0" spc="53" dirty="0">
                <a:solidFill>
                  <a:srgbClr val="5A7A96"/>
                </a:solidFill>
                <a:latin typeface="Quattrocento Sans" pitchFamily="34" charset="0"/>
                <a:ea typeface="Quattrocento Sans" pitchFamily="34" charset="-122"/>
                <a:cs typeface="Quattrocento Sans" pitchFamily="34" charset="-120"/>
              </a:rPr>
              <a:t>Board Composition</a:t>
            </a:r>
            <a:endParaRPr lang="en-US" sz="1600" dirty="0"/>
          </a:p>
        </p:txBody>
      </p:sp>
      <p:sp>
        <p:nvSpPr>
          <p:cNvPr id="5" name="Text 3"/>
          <p:cNvSpPr/>
          <p:nvPr/>
        </p:nvSpPr>
        <p:spPr>
          <a:xfrm>
            <a:off x="1066800" y="571500"/>
            <a:ext cx="3400425" cy="381000"/>
          </a:xfrm>
          <a:prstGeom prst="rect">
            <a:avLst/>
          </a:prstGeom>
          <a:noFill/>
          <a:ln/>
        </p:spPr>
        <p:txBody>
          <a:bodyPr wrap="square" lIns="0" tIns="0" rIns="0" bIns="0" rtlCol="0" anchor="ctr"/>
          <a:lstStyle/>
          <a:p>
            <a:pPr>
              <a:lnSpc>
                <a:spcPct val="90000"/>
              </a:lnSpc>
            </a:pPr>
            <a:r>
              <a:rPr lang="en-US" sz="2700" b="1" dirty="0">
                <a:solidFill>
                  <a:srgbClr val="1E3A5F"/>
                </a:solidFill>
                <a:latin typeface="Liter" pitchFamily="34" charset="0"/>
                <a:ea typeface="Liter" pitchFamily="34" charset="-122"/>
                <a:cs typeface="Liter" pitchFamily="34" charset="-120"/>
              </a:rPr>
              <a:t>Executive Leadership</a:t>
            </a:r>
            <a:endParaRPr lang="en-US" sz="1600" dirty="0"/>
          </a:p>
        </p:txBody>
      </p:sp>
      <p:sp>
        <p:nvSpPr>
          <p:cNvPr id="6" name="Shape 4"/>
          <p:cNvSpPr/>
          <p:nvPr/>
        </p:nvSpPr>
        <p:spPr>
          <a:xfrm>
            <a:off x="381000" y="1162050"/>
            <a:ext cx="4143375" cy="2571750"/>
          </a:xfrm>
          <a:custGeom>
            <a:avLst/>
            <a:gdLst/>
            <a:ahLst/>
            <a:cxnLst/>
            <a:rect l="l" t="t" r="r" b="b"/>
            <a:pathLst>
              <a:path w="4143375" h="2571750">
                <a:moveTo>
                  <a:pt x="38100" y="0"/>
                </a:moveTo>
                <a:lnTo>
                  <a:pt x="4105275" y="0"/>
                </a:lnTo>
                <a:cubicBezTo>
                  <a:pt x="4126303" y="0"/>
                  <a:pt x="4143375" y="17072"/>
                  <a:pt x="4143375" y="38100"/>
                </a:cubicBezTo>
                <a:lnTo>
                  <a:pt x="4143375" y="2419348"/>
                </a:lnTo>
                <a:cubicBezTo>
                  <a:pt x="4143375" y="2503517"/>
                  <a:pt x="4075142" y="2571750"/>
                  <a:pt x="3990973" y="2571750"/>
                </a:cubicBezTo>
                <a:lnTo>
                  <a:pt x="152402" y="2571750"/>
                </a:lnTo>
                <a:cubicBezTo>
                  <a:pt x="68233" y="2571750"/>
                  <a:pt x="0" y="2503517"/>
                  <a:pt x="0" y="2419348"/>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7" name="Shape 5"/>
          <p:cNvSpPr/>
          <p:nvPr/>
        </p:nvSpPr>
        <p:spPr>
          <a:xfrm>
            <a:off x="381000" y="1162050"/>
            <a:ext cx="4143375" cy="38100"/>
          </a:xfrm>
          <a:custGeom>
            <a:avLst/>
            <a:gdLst/>
            <a:ahLst/>
            <a:cxnLst/>
            <a:rect l="l" t="t" r="r" b="b"/>
            <a:pathLst>
              <a:path w="4143375" h="38100">
                <a:moveTo>
                  <a:pt x="38100" y="0"/>
                </a:moveTo>
                <a:lnTo>
                  <a:pt x="4105275" y="0"/>
                </a:lnTo>
                <a:cubicBezTo>
                  <a:pt x="4126303" y="0"/>
                  <a:pt x="4143375" y="17072"/>
                  <a:pt x="4143375" y="38100"/>
                </a:cubicBezTo>
                <a:lnTo>
                  <a:pt x="4143375" y="38100"/>
                </a:lnTo>
                <a:lnTo>
                  <a:pt x="0" y="38100"/>
                </a:lnTo>
                <a:lnTo>
                  <a:pt x="0" y="38100"/>
                </a:lnTo>
                <a:cubicBezTo>
                  <a:pt x="0" y="17072"/>
                  <a:pt x="17072" y="0"/>
                  <a:pt x="38100" y="0"/>
                </a:cubicBezTo>
                <a:close/>
              </a:path>
            </a:pathLst>
          </a:custGeom>
          <a:solidFill>
            <a:srgbClr val="C5A572"/>
          </a:solidFill>
          <a:ln/>
        </p:spPr>
      </p:sp>
      <p:sp>
        <p:nvSpPr>
          <p:cNvPr id="8" name="Shape 6"/>
          <p:cNvSpPr/>
          <p:nvPr/>
        </p:nvSpPr>
        <p:spPr>
          <a:xfrm>
            <a:off x="571500"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C5A572">
              <a:alpha val="10196"/>
            </a:srgbClr>
          </a:solidFill>
          <a:ln/>
        </p:spPr>
      </p:sp>
      <p:sp>
        <p:nvSpPr>
          <p:cNvPr id="9" name="Shape 7"/>
          <p:cNvSpPr/>
          <p:nvPr/>
        </p:nvSpPr>
        <p:spPr>
          <a:xfrm>
            <a:off x="709613" y="1524000"/>
            <a:ext cx="257175" cy="228600"/>
          </a:xfrm>
          <a:custGeom>
            <a:avLst/>
            <a:gdLst/>
            <a:ahLst/>
            <a:cxnLst/>
            <a:rect l="l" t="t" r="r" b="b"/>
            <a:pathLst>
              <a:path w="257175" h="228600">
                <a:moveTo>
                  <a:pt x="139750" y="38933"/>
                </a:moveTo>
                <a:cubicBezTo>
                  <a:pt x="143857" y="35674"/>
                  <a:pt x="146447" y="30629"/>
                  <a:pt x="146447" y="25003"/>
                </a:cubicBezTo>
                <a:cubicBezTo>
                  <a:pt x="146447" y="15136"/>
                  <a:pt x="138455" y="7144"/>
                  <a:pt x="128588" y="7144"/>
                </a:cubicBezTo>
                <a:cubicBezTo>
                  <a:pt x="118720" y="7144"/>
                  <a:pt x="110728" y="15136"/>
                  <a:pt x="110728" y="25003"/>
                </a:cubicBezTo>
                <a:cubicBezTo>
                  <a:pt x="110728" y="30629"/>
                  <a:pt x="113362" y="35674"/>
                  <a:pt x="117425" y="38933"/>
                </a:cubicBezTo>
                <a:lnTo>
                  <a:pt x="86886" y="86975"/>
                </a:lnTo>
                <a:cubicBezTo>
                  <a:pt x="82421" y="93985"/>
                  <a:pt x="72911" y="95726"/>
                  <a:pt x="66258" y="90726"/>
                </a:cubicBezTo>
                <a:lnTo>
                  <a:pt x="39692" y="70857"/>
                </a:lnTo>
                <a:cubicBezTo>
                  <a:pt x="41702" y="68000"/>
                  <a:pt x="42863" y="64472"/>
                  <a:pt x="42863" y="60722"/>
                </a:cubicBezTo>
                <a:cubicBezTo>
                  <a:pt x="42863" y="50855"/>
                  <a:pt x="34870" y="42863"/>
                  <a:pt x="25003" y="42863"/>
                </a:cubicBezTo>
                <a:cubicBezTo>
                  <a:pt x="15136" y="42863"/>
                  <a:pt x="7144" y="50855"/>
                  <a:pt x="7144" y="60722"/>
                </a:cubicBezTo>
                <a:cubicBezTo>
                  <a:pt x="7144" y="70455"/>
                  <a:pt x="14957" y="78403"/>
                  <a:pt x="24646" y="78581"/>
                </a:cubicBezTo>
                <a:lnTo>
                  <a:pt x="39201" y="175692"/>
                </a:lnTo>
                <a:cubicBezTo>
                  <a:pt x="41300" y="189667"/>
                  <a:pt x="53310" y="200025"/>
                  <a:pt x="67464" y="200025"/>
                </a:cubicBezTo>
                <a:lnTo>
                  <a:pt x="189711" y="200025"/>
                </a:lnTo>
                <a:cubicBezTo>
                  <a:pt x="203865" y="200025"/>
                  <a:pt x="215875" y="189667"/>
                  <a:pt x="217974" y="175692"/>
                </a:cubicBezTo>
                <a:lnTo>
                  <a:pt x="232529" y="78581"/>
                </a:lnTo>
                <a:cubicBezTo>
                  <a:pt x="242218" y="78403"/>
                  <a:pt x="250031" y="70455"/>
                  <a:pt x="250031" y="60722"/>
                </a:cubicBezTo>
                <a:cubicBezTo>
                  <a:pt x="250031" y="50855"/>
                  <a:pt x="242039" y="42863"/>
                  <a:pt x="232172" y="42863"/>
                </a:cubicBezTo>
                <a:cubicBezTo>
                  <a:pt x="222305" y="42863"/>
                  <a:pt x="214313" y="50855"/>
                  <a:pt x="214313" y="60722"/>
                </a:cubicBezTo>
                <a:cubicBezTo>
                  <a:pt x="214313" y="64472"/>
                  <a:pt x="215473" y="68000"/>
                  <a:pt x="217483" y="70857"/>
                </a:cubicBezTo>
                <a:lnTo>
                  <a:pt x="190961" y="90770"/>
                </a:lnTo>
                <a:cubicBezTo>
                  <a:pt x="184309" y="95771"/>
                  <a:pt x="174799" y="94030"/>
                  <a:pt x="170334" y="87020"/>
                </a:cubicBezTo>
                <a:lnTo>
                  <a:pt x="139750" y="38933"/>
                </a:lnTo>
                <a:close/>
              </a:path>
            </a:pathLst>
          </a:custGeom>
          <a:solidFill>
            <a:srgbClr val="C5A572"/>
          </a:solidFill>
          <a:ln/>
        </p:spPr>
      </p:sp>
      <p:sp>
        <p:nvSpPr>
          <p:cNvPr id="10" name="Text 8"/>
          <p:cNvSpPr/>
          <p:nvPr/>
        </p:nvSpPr>
        <p:spPr>
          <a:xfrm>
            <a:off x="1219200" y="1409700"/>
            <a:ext cx="240982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Chairman &amp; Managing Director</a:t>
            </a:r>
            <a:endParaRPr lang="en-US" sz="1600" dirty="0"/>
          </a:p>
        </p:txBody>
      </p:sp>
      <p:sp>
        <p:nvSpPr>
          <p:cNvPr id="11" name="Text 9"/>
          <p:cNvSpPr/>
          <p:nvPr/>
        </p:nvSpPr>
        <p:spPr>
          <a:xfrm>
            <a:off x="1219200" y="1676400"/>
            <a:ext cx="2390775"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(CMD)</a:t>
            </a:r>
            <a:endParaRPr lang="en-US" sz="1600" dirty="0"/>
          </a:p>
        </p:txBody>
      </p:sp>
      <p:sp>
        <p:nvSpPr>
          <p:cNvPr id="12" name="Shape 10"/>
          <p:cNvSpPr/>
          <p:nvPr/>
        </p:nvSpPr>
        <p:spPr>
          <a:xfrm>
            <a:off x="571500" y="2057400"/>
            <a:ext cx="3762375" cy="800100"/>
          </a:xfrm>
          <a:custGeom>
            <a:avLst/>
            <a:gdLst/>
            <a:ahLst/>
            <a:cxnLst/>
            <a:rect l="l" t="t" r="r" b="b"/>
            <a:pathLst>
              <a:path w="3762375" h="800100">
                <a:moveTo>
                  <a:pt x="114302" y="0"/>
                </a:moveTo>
                <a:lnTo>
                  <a:pt x="3648073" y="0"/>
                </a:lnTo>
                <a:cubicBezTo>
                  <a:pt x="3711158" y="0"/>
                  <a:pt x="3762375" y="51217"/>
                  <a:pt x="3762375" y="114302"/>
                </a:cubicBezTo>
                <a:lnTo>
                  <a:pt x="3762375" y="685798"/>
                </a:lnTo>
                <a:cubicBezTo>
                  <a:pt x="3762375" y="748883"/>
                  <a:pt x="3711158" y="800100"/>
                  <a:pt x="3648073" y="800100"/>
                </a:cubicBezTo>
                <a:lnTo>
                  <a:pt x="114302" y="800100"/>
                </a:lnTo>
                <a:cubicBezTo>
                  <a:pt x="51217" y="800100"/>
                  <a:pt x="0" y="748883"/>
                  <a:pt x="0" y="685798"/>
                </a:cubicBezTo>
                <a:lnTo>
                  <a:pt x="0" y="114302"/>
                </a:lnTo>
                <a:cubicBezTo>
                  <a:pt x="0" y="51217"/>
                  <a:pt x="51217" y="0"/>
                  <a:pt x="114302" y="0"/>
                </a:cubicBezTo>
                <a:close/>
              </a:path>
            </a:pathLst>
          </a:custGeom>
          <a:solidFill>
            <a:srgbClr val="C5A572">
              <a:alpha val="5098"/>
            </a:srgbClr>
          </a:solidFill>
          <a:ln/>
        </p:spPr>
      </p:sp>
      <p:sp>
        <p:nvSpPr>
          <p:cNvPr id="13" name="Text 11"/>
          <p:cNvSpPr/>
          <p:nvPr/>
        </p:nvSpPr>
        <p:spPr>
          <a:xfrm>
            <a:off x="723900" y="2209800"/>
            <a:ext cx="355282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Quattrocento Sans" pitchFamily="34" charset="0"/>
                <a:ea typeface="Quattrocento Sans" pitchFamily="34" charset="-122"/>
                <a:cs typeface="Quattrocento Sans" pitchFamily="34" charset="-120"/>
              </a:rPr>
              <a:t>Shri Pradeep Gaur</a:t>
            </a:r>
            <a:endParaRPr lang="en-US" sz="1600" dirty="0"/>
          </a:p>
        </p:txBody>
      </p:sp>
      <p:sp>
        <p:nvSpPr>
          <p:cNvPr id="14" name="Text 12"/>
          <p:cNvSpPr/>
          <p:nvPr/>
        </p:nvSpPr>
        <p:spPr>
          <a:xfrm>
            <a:off x="723900" y="2514600"/>
            <a:ext cx="3524250" cy="190500"/>
          </a:xfrm>
          <a:prstGeom prst="rect">
            <a:avLst/>
          </a:prstGeom>
          <a:noFill/>
          <a:ln/>
        </p:spPr>
        <p:txBody>
          <a:bodyPr wrap="square" lIns="0" tIns="0" rIns="0" bIns="0" rtlCol="0" anchor="ctr"/>
          <a:lstStyle/>
          <a:p>
            <a:pPr>
              <a:lnSpc>
                <a:spcPct val="120000"/>
              </a:lnSpc>
            </a:pPr>
            <a:r>
              <a:rPr lang="en-US" sz="1050" dirty="0">
                <a:solidFill>
                  <a:srgbClr val="2D3748">
                    <a:alpha val="70000"/>
                  </a:srgbClr>
                </a:solidFill>
                <a:latin typeface="Quattrocento Sans" pitchFamily="34" charset="0"/>
                <a:ea typeface="Quattrocento Sans" pitchFamily="34" charset="-122"/>
                <a:cs typeface="Quattrocento Sans" pitchFamily="34" charset="-120"/>
              </a:rPr>
              <a:t>Held position in both FY24 and FY25</a:t>
            </a:r>
            <a:endParaRPr lang="en-US" sz="1600" dirty="0"/>
          </a:p>
        </p:txBody>
      </p:sp>
      <p:sp>
        <p:nvSpPr>
          <p:cNvPr id="15" name="Text 13"/>
          <p:cNvSpPr/>
          <p:nvPr/>
        </p:nvSpPr>
        <p:spPr>
          <a:xfrm>
            <a:off x="571500" y="2971800"/>
            <a:ext cx="3829050" cy="438150"/>
          </a:xfrm>
          <a:prstGeom prst="rect">
            <a:avLst/>
          </a:prstGeom>
          <a:noFill/>
          <a:ln/>
        </p:spPr>
        <p:txBody>
          <a:bodyPr wrap="square" lIns="0" tIns="0" rIns="0" bIns="0" rtlCol="0" anchor="ctr"/>
          <a:lstStyle/>
          <a:p>
            <a:pPr>
              <a:lnSpc>
                <a:spcPct val="140000"/>
              </a:lnSpc>
            </a:pPr>
            <a:r>
              <a:rPr lang="en-US" sz="1050" dirty="0">
                <a:solidFill>
                  <a:srgbClr val="2D3748"/>
                </a:solidFill>
                <a:latin typeface="Quattrocento Sans" pitchFamily="34" charset="0"/>
                <a:ea typeface="Quattrocento Sans" pitchFamily="34" charset="-122"/>
                <a:cs typeface="Quattrocento Sans" pitchFamily="34" charset="-120"/>
              </a:rPr>
              <a:t>Provided strategic leadership during the Navratna transition, overseeing company's elevation to premier CPSE status.</a:t>
            </a:r>
            <a:endParaRPr lang="en-US" sz="1600" dirty="0"/>
          </a:p>
        </p:txBody>
      </p:sp>
      <p:sp>
        <p:nvSpPr>
          <p:cNvPr id="16" name="Shape 14"/>
          <p:cNvSpPr/>
          <p:nvPr/>
        </p:nvSpPr>
        <p:spPr>
          <a:xfrm>
            <a:off x="4672013" y="1162050"/>
            <a:ext cx="4143375" cy="2571750"/>
          </a:xfrm>
          <a:custGeom>
            <a:avLst/>
            <a:gdLst/>
            <a:ahLst/>
            <a:cxnLst/>
            <a:rect l="l" t="t" r="r" b="b"/>
            <a:pathLst>
              <a:path w="4143375" h="2571750">
                <a:moveTo>
                  <a:pt x="38100" y="0"/>
                </a:moveTo>
                <a:lnTo>
                  <a:pt x="4105275" y="0"/>
                </a:lnTo>
                <a:cubicBezTo>
                  <a:pt x="4126303" y="0"/>
                  <a:pt x="4143375" y="17072"/>
                  <a:pt x="4143375" y="38100"/>
                </a:cubicBezTo>
                <a:lnTo>
                  <a:pt x="4143375" y="2419348"/>
                </a:lnTo>
                <a:cubicBezTo>
                  <a:pt x="4143375" y="2503517"/>
                  <a:pt x="4075142" y="2571750"/>
                  <a:pt x="3990973" y="2571750"/>
                </a:cubicBezTo>
                <a:lnTo>
                  <a:pt x="152402" y="2571750"/>
                </a:lnTo>
                <a:cubicBezTo>
                  <a:pt x="68233" y="2571750"/>
                  <a:pt x="0" y="2503517"/>
                  <a:pt x="0" y="2419348"/>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17" name="Shape 15"/>
          <p:cNvSpPr/>
          <p:nvPr/>
        </p:nvSpPr>
        <p:spPr>
          <a:xfrm>
            <a:off x="4672013" y="1162050"/>
            <a:ext cx="4143375" cy="38100"/>
          </a:xfrm>
          <a:custGeom>
            <a:avLst/>
            <a:gdLst/>
            <a:ahLst/>
            <a:cxnLst/>
            <a:rect l="l" t="t" r="r" b="b"/>
            <a:pathLst>
              <a:path w="4143375" h="38100">
                <a:moveTo>
                  <a:pt x="38100" y="0"/>
                </a:moveTo>
                <a:lnTo>
                  <a:pt x="4105275" y="0"/>
                </a:lnTo>
                <a:cubicBezTo>
                  <a:pt x="4126303" y="0"/>
                  <a:pt x="4143375" y="17072"/>
                  <a:pt x="4143375" y="38100"/>
                </a:cubicBezTo>
                <a:lnTo>
                  <a:pt x="4143375" y="38100"/>
                </a:lnTo>
                <a:lnTo>
                  <a:pt x="0" y="38100"/>
                </a:lnTo>
                <a:lnTo>
                  <a:pt x="0" y="38100"/>
                </a:lnTo>
                <a:cubicBezTo>
                  <a:pt x="0" y="17072"/>
                  <a:pt x="17072" y="0"/>
                  <a:pt x="38100" y="0"/>
                </a:cubicBezTo>
                <a:close/>
              </a:path>
            </a:pathLst>
          </a:custGeom>
          <a:solidFill>
            <a:srgbClr val="1E3A5F"/>
          </a:solidFill>
          <a:ln/>
        </p:spPr>
      </p:sp>
      <p:sp>
        <p:nvSpPr>
          <p:cNvPr id="18" name="Shape 16"/>
          <p:cNvSpPr/>
          <p:nvPr/>
        </p:nvSpPr>
        <p:spPr>
          <a:xfrm>
            <a:off x="4862513" y="13716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1E3A5F">
              <a:alpha val="10196"/>
            </a:srgbClr>
          </a:solidFill>
          <a:ln/>
        </p:spPr>
      </p:sp>
      <p:sp>
        <p:nvSpPr>
          <p:cNvPr id="19" name="Shape 17"/>
          <p:cNvSpPr/>
          <p:nvPr/>
        </p:nvSpPr>
        <p:spPr>
          <a:xfrm>
            <a:off x="5014913" y="1524000"/>
            <a:ext cx="228600" cy="228600"/>
          </a:xfrm>
          <a:custGeom>
            <a:avLst/>
            <a:gdLst/>
            <a:ahLst/>
            <a:cxnLst/>
            <a:rect l="l" t="t" r="r" b="b"/>
            <a:pathLst>
              <a:path w="228600" h="228600">
                <a:moveTo>
                  <a:pt x="28575" y="28575"/>
                </a:moveTo>
                <a:cubicBezTo>
                  <a:pt x="28575" y="20672"/>
                  <a:pt x="22190" y="14288"/>
                  <a:pt x="14288" y="14288"/>
                </a:cubicBezTo>
                <a:cubicBezTo>
                  <a:pt x="6385" y="14288"/>
                  <a:pt x="0" y="20672"/>
                  <a:pt x="0" y="28575"/>
                </a:cubicBezTo>
                <a:lnTo>
                  <a:pt x="0" y="178594"/>
                </a:lnTo>
                <a:cubicBezTo>
                  <a:pt x="0" y="198328"/>
                  <a:pt x="15984" y="214313"/>
                  <a:pt x="35719" y="214313"/>
                </a:cubicBezTo>
                <a:lnTo>
                  <a:pt x="214313" y="214313"/>
                </a:lnTo>
                <a:cubicBezTo>
                  <a:pt x="222215" y="214313"/>
                  <a:pt x="228600" y="207928"/>
                  <a:pt x="228600" y="200025"/>
                </a:cubicBezTo>
                <a:cubicBezTo>
                  <a:pt x="228600" y="192122"/>
                  <a:pt x="222215" y="185738"/>
                  <a:pt x="214313" y="185738"/>
                </a:cubicBezTo>
                <a:lnTo>
                  <a:pt x="35719" y="185738"/>
                </a:lnTo>
                <a:cubicBezTo>
                  <a:pt x="31790" y="185738"/>
                  <a:pt x="28575" y="182523"/>
                  <a:pt x="28575" y="178594"/>
                </a:cubicBezTo>
                <a:lnTo>
                  <a:pt x="28575" y="28575"/>
                </a:lnTo>
                <a:close/>
                <a:moveTo>
                  <a:pt x="210116" y="67241"/>
                </a:moveTo>
                <a:cubicBezTo>
                  <a:pt x="215697" y="61659"/>
                  <a:pt x="215697" y="52596"/>
                  <a:pt x="210116" y="47015"/>
                </a:cubicBezTo>
                <a:cubicBezTo>
                  <a:pt x="204534" y="41434"/>
                  <a:pt x="195471" y="41434"/>
                  <a:pt x="189890" y="47015"/>
                </a:cubicBezTo>
                <a:lnTo>
                  <a:pt x="142875" y="94074"/>
                </a:lnTo>
                <a:lnTo>
                  <a:pt x="117247" y="68491"/>
                </a:lnTo>
                <a:cubicBezTo>
                  <a:pt x="111666" y="62910"/>
                  <a:pt x="102602" y="62910"/>
                  <a:pt x="97021" y="68491"/>
                </a:cubicBezTo>
                <a:lnTo>
                  <a:pt x="54159" y="111353"/>
                </a:lnTo>
                <a:cubicBezTo>
                  <a:pt x="48578" y="116934"/>
                  <a:pt x="48578" y="125998"/>
                  <a:pt x="54159" y="131579"/>
                </a:cubicBezTo>
                <a:cubicBezTo>
                  <a:pt x="59740" y="137160"/>
                  <a:pt x="68803" y="137160"/>
                  <a:pt x="74384" y="131579"/>
                </a:cubicBezTo>
                <a:lnTo>
                  <a:pt x="107156" y="98807"/>
                </a:lnTo>
                <a:lnTo>
                  <a:pt x="132784" y="124435"/>
                </a:lnTo>
                <a:cubicBezTo>
                  <a:pt x="138366" y="130016"/>
                  <a:pt x="147429" y="130016"/>
                  <a:pt x="153010" y="124435"/>
                </a:cubicBezTo>
                <a:lnTo>
                  <a:pt x="210160" y="67285"/>
                </a:lnTo>
                <a:close/>
              </a:path>
            </a:pathLst>
          </a:custGeom>
          <a:solidFill>
            <a:srgbClr val="1E3A5F"/>
          </a:solidFill>
          <a:ln/>
        </p:spPr>
      </p:sp>
      <p:sp>
        <p:nvSpPr>
          <p:cNvPr id="20" name="Text 18"/>
          <p:cNvSpPr/>
          <p:nvPr/>
        </p:nvSpPr>
        <p:spPr>
          <a:xfrm>
            <a:off x="5510213" y="1409700"/>
            <a:ext cx="145732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Director (Finance)</a:t>
            </a:r>
            <a:endParaRPr lang="en-US" sz="1600" dirty="0"/>
          </a:p>
        </p:txBody>
      </p:sp>
      <p:sp>
        <p:nvSpPr>
          <p:cNvPr id="21" name="Text 19"/>
          <p:cNvSpPr/>
          <p:nvPr/>
        </p:nvSpPr>
        <p:spPr>
          <a:xfrm>
            <a:off x="5510213" y="1676400"/>
            <a:ext cx="1438275"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Financial Leadership</a:t>
            </a:r>
            <a:endParaRPr lang="en-US" sz="1600" dirty="0"/>
          </a:p>
        </p:txBody>
      </p:sp>
      <p:sp>
        <p:nvSpPr>
          <p:cNvPr id="22" name="Shape 20"/>
          <p:cNvSpPr/>
          <p:nvPr/>
        </p:nvSpPr>
        <p:spPr>
          <a:xfrm>
            <a:off x="4862513" y="2057400"/>
            <a:ext cx="3762375" cy="800100"/>
          </a:xfrm>
          <a:custGeom>
            <a:avLst/>
            <a:gdLst/>
            <a:ahLst/>
            <a:cxnLst/>
            <a:rect l="l" t="t" r="r" b="b"/>
            <a:pathLst>
              <a:path w="3762375" h="800100">
                <a:moveTo>
                  <a:pt x="114302" y="0"/>
                </a:moveTo>
                <a:lnTo>
                  <a:pt x="3648073" y="0"/>
                </a:lnTo>
                <a:cubicBezTo>
                  <a:pt x="3711158" y="0"/>
                  <a:pt x="3762375" y="51217"/>
                  <a:pt x="3762375" y="114302"/>
                </a:cubicBezTo>
                <a:lnTo>
                  <a:pt x="3762375" y="685798"/>
                </a:lnTo>
                <a:cubicBezTo>
                  <a:pt x="3762375" y="748883"/>
                  <a:pt x="3711158" y="800100"/>
                  <a:pt x="3648073" y="800100"/>
                </a:cubicBezTo>
                <a:lnTo>
                  <a:pt x="114302" y="800100"/>
                </a:lnTo>
                <a:cubicBezTo>
                  <a:pt x="51217" y="800100"/>
                  <a:pt x="0" y="748883"/>
                  <a:pt x="0" y="685798"/>
                </a:cubicBezTo>
                <a:lnTo>
                  <a:pt x="0" y="114302"/>
                </a:lnTo>
                <a:cubicBezTo>
                  <a:pt x="0" y="51217"/>
                  <a:pt x="51217" y="0"/>
                  <a:pt x="114302" y="0"/>
                </a:cubicBezTo>
                <a:close/>
              </a:path>
            </a:pathLst>
          </a:custGeom>
          <a:solidFill>
            <a:srgbClr val="1E3A5F">
              <a:alpha val="5098"/>
            </a:srgbClr>
          </a:solidFill>
          <a:ln/>
        </p:spPr>
      </p:sp>
      <p:sp>
        <p:nvSpPr>
          <p:cNvPr id="23" name="Text 21"/>
          <p:cNvSpPr/>
          <p:nvPr/>
        </p:nvSpPr>
        <p:spPr>
          <a:xfrm>
            <a:off x="5014913" y="2209800"/>
            <a:ext cx="3552825" cy="266700"/>
          </a:xfrm>
          <a:prstGeom prst="rect">
            <a:avLst/>
          </a:prstGeom>
          <a:noFill/>
          <a:ln/>
        </p:spPr>
        <p:txBody>
          <a:bodyPr wrap="square" lIns="0" tIns="0" rIns="0" bIns="0" rtlCol="0" anchor="ctr"/>
          <a:lstStyle/>
          <a:p>
            <a:pPr>
              <a:lnSpc>
                <a:spcPct val="120000"/>
              </a:lnSpc>
            </a:pPr>
            <a:r>
              <a:rPr lang="en-US" sz="1500" b="1" dirty="0">
                <a:solidFill>
                  <a:srgbClr val="1E3A5F"/>
                </a:solidFill>
                <a:latin typeface="Quattrocento Sans" pitchFamily="34" charset="0"/>
                <a:ea typeface="Quattrocento Sans" pitchFamily="34" charset="-122"/>
                <a:cs typeface="Quattrocento Sans" pitchFamily="34" charset="-120"/>
              </a:rPr>
              <a:t>Shri Sanjeeb Kumar</a:t>
            </a:r>
            <a:endParaRPr lang="en-US" sz="1600" dirty="0"/>
          </a:p>
        </p:txBody>
      </p:sp>
      <p:sp>
        <p:nvSpPr>
          <p:cNvPr id="24" name="Text 22"/>
          <p:cNvSpPr/>
          <p:nvPr/>
        </p:nvSpPr>
        <p:spPr>
          <a:xfrm>
            <a:off x="5014913" y="2514600"/>
            <a:ext cx="3524250" cy="190500"/>
          </a:xfrm>
          <a:prstGeom prst="rect">
            <a:avLst/>
          </a:prstGeom>
          <a:noFill/>
          <a:ln/>
        </p:spPr>
        <p:txBody>
          <a:bodyPr wrap="square" lIns="0" tIns="0" rIns="0" bIns="0" rtlCol="0" anchor="ctr"/>
          <a:lstStyle/>
          <a:p>
            <a:pPr>
              <a:lnSpc>
                <a:spcPct val="120000"/>
              </a:lnSpc>
            </a:pPr>
            <a:r>
              <a:rPr lang="en-US" sz="1050" dirty="0">
                <a:solidFill>
                  <a:srgbClr val="2D3748">
                    <a:alpha val="70000"/>
                  </a:srgbClr>
                </a:solidFill>
                <a:latin typeface="Quattrocento Sans" pitchFamily="34" charset="0"/>
                <a:ea typeface="Quattrocento Sans" pitchFamily="34" charset="-122"/>
                <a:cs typeface="Quattrocento Sans" pitchFamily="34" charset="-120"/>
              </a:rPr>
              <a:t>Financial Planning &amp; Treasury</a:t>
            </a:r>
            <a:endParaRPr lang="en-US" sz="1600" dirty="0"/>
          </a:p>
        </p:txBody>
      </p:sp>
      <p:sp>
        <p:nvSpPr>
          <p:cNvPr id="25" name="Text 23"/>
          <p:cNvSpPr/>
          <p:nvPr/>
        </p:nvSpPr>
        <p:spPr>
          <a:xfrm>
            <a:off x="4862513" y="2971800"/>
            <a:ext cx="3829050" cy="438150"/>
          </a:xfrm>
          <a:prstGeom prst="rect">
            <a:avLst/>
          </a:prstGeom>
          <a:noFill/>
          <a:ln/>
        </p:spPr>
        <p:txBody>
          <a:bodyPr wrap="square" lIns="0" tIns="0" rIns="0" bIns="0" rtlCol="0" anchor="ctr"/>
          <a:lstStyle/>
          <a:p>
            <a:pPr>
              <a:lnSpc>
                <a:spcPct val="140000"/>
              </a:lnSpc>
            </a:pPr>
            <a:r>
              <a:rPr lang="en-US" sz="1050" dirty="0">
                <a:solidFill>
                  <a:srgbClr val="2D3748"/>
                </a:solidFill>
                <a:latin typeface="Quattrocento Sans" pitchFamily="34" charset="0"/>
                <a:ea typeface="Quattrocento Sans" pitchFamily="34" charset="-122"/>
                <a:cs typeface="Quattrocento Sans" pitchFamily="34" charset="-120"/>
              </a:rPr>
              <a:t>Overseeing financial planning, treasury management, capital structure optimization, and investor relations.</a:t>
            </a:r>
            <a:endParaRPr lang="en-US" sz="1600" dirty="0"/>
          </a:p>
        </p:txBody>
      </p:sp>
      <p:sp>
        <p:nvSpPr>
          <p:cNvPr id="26" name="Shape 24"/>
          <p:cNvSpPr/>
          <p:nvPr/>
        </p:nvSpPr>
        <p:spPr>
          <a:xfrm>
            <a:off x="381000" y="3905250"/>
            <a:ext cx="4143375" cy="2571750"/>
          </a:xfrm>
          <a:custGeom>
            <a:avLst/>
            <a:gdLst/>
            <a:ahLst/>
            <a:cxnLst/>
            <a:rect l="l" t="t" r="r" b="b"/>
            <a:pathLst>
              <a:path w="4143375" h="2571750">
                <a:moveTo>
                  <a:pt x="38100" y="0"/>
                </a:moveTo>
                <a:lnTo>
                  <a:pt x="4105275" y="0"/>
                </a:lnTo>
                <a:cubicBezTo>
                  <a:pt x="4126303" y="0"/>
                  <a:pt x="4143375" y="17072"/>
                  <a:pt x="4143375" y="38100"/>
                </a:cubicBezTo>
                <a:lnTo>
                  <a:pt x="4143375" y="2419348"/>
                </a:lnTo>
                <a:cubicBezTo>
                  <a:pt x="4143375" y="2503517"/>
                  <a:pt x="4075142" y="2571750"/>
                  <a:pt x="3990973" y="2571750"/>
                </a:cubicBezTo>
                <a:lnTo>
                  <a:pt x="152402" y="2571750"/>
                </a:lnTo>
                <a:cubicBezTo>
                  <a:pt x="68233" y="2571750"/>
                  <a:pt x="0" y="2503517"/>
                  <a:pt x="0" y="2419348"/>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27" name="Shape 25"/>
          <p:cNvSpPr/>
          <p:nvPr/>
        </p:nvSpPr>
        <p:spPr>
          <a:xfrm>
            <a:off x="381000" y="3905250"/>
            <a:ext cx="4143375" cy="38100"/>
          </a:xfrm>
          <a:custGeom>
            <a:avLst/>
            <a:gdLst/>
            <a:ahLst/>
            <a:cxnLst/>
            <a:rect l="l" t="t" r="r" b="b"/>
            <a:pathLst>
              <a:path w="4143375" h="38100">
                <a:moveTo>
                  <a:pt x="38100" y="0"/>
                </a:moveTo>
                <a:lnTo>
                  <a:pt x="4105275" y="0"/>
                </a:lnTo>
                <a:cubicBezTo>
                  <a:pt x="4126303" y="0"/>
                  <a:pt x="4143375" y="17072"/>
                  <a:pt x="4143375" y="38100"/>
                </a:cubicBezTo>
                <a:lnTo>
                  <a:pt x="4143375" y="38100"/>
                </a:lnTo>
                <a:lnTo>
                  <a:pt x="0" y="38100"/>
                </a:lnTo>
                <a:lnTo>
                  <a:pt x="0" y="38100"/>
                </a:lnTo>
                <a:cubicBezTo>
                  <a:pt x="0" y="17072"/>
                  <a:pt x="17072" y="0"/>
                  <a:pt x="38100" y="0"/>
                </a:cubicBezTo>
                <a:close/>
              </a:path>
            </a:pathLst>
          </a:custGeom>
          <a:solidFill>
            <a:srgbClr val="5A7A96"/>
          </a:solidFill>
          <a:ln/>
        </p:spPr>
      </p:sp>
      <p:sp>
        <p:nvSpPr>
          <p:cNvPr id="28" name="Shape 26"/>
          <p:cNvSpPr/>
          <p:nvPr/>
        </p:nvSpPr>
        <p:spPr>
          <a:xfrm>
            <a:off x="571500" y="41148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5A7A96">
              <a:alpha val="10196"/>
            </a:srgbClr>
          </a:solidFill>
          <a:ln/>
        </p:spPr>
      </p:sp>
      <p:sp>
        <p:nvSpPr>
          <p:cNvPr id="29" name="Shape 27"/>
          <p:cNvSpPr/>
          <p:nvPr/>
        </p:nvSpPr>
        <p:spPr>
          <a:xfrm>
            <a:off x="695325" y="4267200"/>
            <a:ext cx="285750" cy="228600"/>
          </a:xfrm>
          <a:custGeom>
            <a:avLst/>
            <a:gdLst/>
            <a:ahLst/>
            <a:cxnLst/>
            <a:rect l="l" t="t" r="r" b="b"/>
            <a:pathLst>
              <a:path w="285750" h="228600">
                <a:moveTo>
                  <a:pt x="185693" y="93985"/>
                </a:moveTo>
                <a:cubicBezTo>
                  <a:pt x="191140" y="92512"/>
                  <a:pt x="196855" y="95101"/>
                  <a:pt x="199311" y="100146"/>
                </a:cubicBezTo>
                <a:lnTo>
                  <a:pt x="207615" y="116934"/>
                </a:lnTo>
                <a:cubicBezTo>
                  <a:pt x="212214" y="117559"/>
                  <a:pt x="216724" y="118809"/>
                  <a:pt x="220965" y="120551"/>
                </a:cubicBezTo>
                <a:lnTo>
                  <a:pt x="236592" y="110148"/>
                </a:lnTo>
                <a:cubicBezTo>
                  <a:pt x="241280" y="107022"/>
                  <a:pt x="247486" y="107647"/>
                  <a:pt x="251460" y="111621"/>
                </a:cubicBezTo>
                <a:lnTo>
                  <a:pt x="260033" y="120194"/>
                </a:lnTo>
                <a:cubicBezTo>
                  <a:pt x="264006" y="124167"/>
                  <a:pt x="264631" y="130418"/>
                  <a:pt x="261506" y="135062"/>
                </a:cubicBezTo>
                <a:lnTo>
                  <a:pt x="251103" y="150644"/>
                </a:lnTo>
                <a:cubicBezTo>
                  <a:pt x="251951" y="152742"/>
                  <a:pt x="252710" y="154930"/>
                  <a:pt x="253335" y="157207"/>
                </a:cubicBezTo>
                <a:cubicBezTo>
                  <a:pt x="253960" y="159484"/>
                  <a:pt x="254362" y="161717"/>
                  <a:pt x="254675" y="163994"/>
                </a:cubicBezTo>
                <a:lnTo>
                  <a:pt x="271507" y="172298"/>
                </a:lnTo>
                <a:cubicBezTo>
                  <a:pt x="276552" y="174799"/>
                  <a:pt x="279142" y="180514"/>
                  <a:pt x="277669" y="185916"/>
                </a:cubicBezTo>
                <a:lnTo>
                  <a:pt x="274543" y="197614"/>
                </a:lnTo>
                <a:cubicBezTo>
                  <a:pt x="273070" y="203016"/>
                  <a:pt x="268025" y="206678"/>
                  <a:pt x="262399" y="206320"/>
                </a:cubicBezTo>
                <a:lnTo>
                  <a:pt x="243647" y="205115"/>
                </a:lnTo>
                <a:cubicBezTo>
                  <a:pt x="240834" y="208731"/>
                  <a:pt x="237574" y="212080"/>
                  <a:pt x="233869" y="214938"/>
                </a:cubicBezTo>
                <a:lnTo>
                  <a:pt x="235074" y="233645"/>
                </a:lnTo>
                <a:cubicBezTo>
                  <a:pt x="235431" y="239271"/>
                  <a:pt x="231770" y="244361"/>
                  <a:pt x="226368" y="245790"/>
                </a:cubicBezTo>
                <a:lnTo>
                  <a:pt x="214670" y="248915"/>
                </a:lnTo>
                <a:cubicBezTo>
                  <a:pt x="209223" y="250388"/>
                  <a:pt x="203552" y="247799"/>
                  <a:pt x="201052" y="242754"/>
                </a:cubicBezTo>
                <a:lnTo>
                  <a:pt x="192747" y="225966"/>
                </a:lnTo>
                <a:cubicBezTo>
                  <a:pt x="188149" y="225341"/>
                  <a:pt x="183639" y="224091"/>
                  <a:pt x="179397" y="222349"/>
                </a:cubicBezTo>
                <a:lnTo>
                  <a:pt x="163770" y="232752"/>
                </a:lnTo>
                <a:cubicBezTo>
                  <a:pt x="159082" y="235878"/>
                  <a:pt x="152876" y="235253"/>
                  <a:pt x="148903" y="231279"/>
                </a:cubicBezTo>
                <a:lnTo>
                  <a:pt x="140330" y="222706"/>
                </a:lnTo>
                <a:cubicBezTo>
                  <a:pt x="136356" y="218733"/>
                  <a:pt x="135731" y="212527"/>
                  <a:pt x="138857" y="207838"/>
                </a:cubicBezTo>
                <a:lnTo>
                  <a:pt x="149260" y="192212"/>
                </a:lnTo>
                <a:cubicBezTo>
                  <a:pt x="148411" y="190113"/>
                  <a:pt x="147652" y="187925"/>
                  <a:pt x="147027" y="185648"/>
                </a:cubicBezTo>
                <a:cubicBezTo>
                  <a:pt x="146402" y="183371"/>
                  <a:pt x="146000" y="181094"/>
                  <a:pt x="145688" y="178862"/>
                </a:cubicBezTo>
                <a:lnTo>
                  <a:pt x="128855" y="170557"/>
                </a:lnTo>
                <a:cubicBezTo>
                  <a:pt x="123810" y="168057"/>
                  <a:pt x="121265" y="162342"/>
                  <a:pt x="122694" y="156939"/>
                </a:cubicBezTo>
                <a:lnTo>
                  <a:pt x="125819" y="145241"/>
                </a:lnTo>
                <a:cubicBezTo>
                  <a:pt x="127293" y="139839"/>
                  <a:pt x="132338" y="136178"/>
                  <a:pt x="137964" y="136535"/>
                </a:cubicBezTo>
                <a:lnTo>
                  <a:pt x="156671" y="137740"/>
                </a:lnTo>
                <a:cubicBezTo>
                  <a:pt x="159484" y="134124"/>
                  <a:pt x="162744" y="130775"/>
                  <a:pt x="166449" y="127918"/>
                </a:cubicBezTo>
                <a:lnTo>
                  <a:pt x="165244" y="109255"/>
                </a:lnTo>
                <a:cubicBezTo>
                  <a:pt x="164887" y="103629"/>
                  <a:pt x="168548" y="98539"/>
                  <a:pt x="173950" y="97110"/>
                </a:cubicBezTo>
                <a:lnTo>
                  <a:pt x="185648" y="93985"/>
                </a:lnTo>
                <a:close/>
                <a:moveTo>
                  <a:pt x="200204" y="151805"/>
                </a:moveTo>
                <a:cubicBezTo>
                  <a:pt x="189361" y="151817"/>
                  <a:pt x="180568" y="160630"/>
                  <a:pt x="180581" y="171472"/>
                </a:cubicBezTo>
                <a:cubicBezTo>
                  <a:pt x="180593" y="182315"/>
                  <a:pt x="189406" y="191108"/>
                  <a:pt x="200248" y="191095"/>
                </a:cubicBezTo>
                <a:cubicBezTo>
                  <a:pt x="211091" y="191083"/>
                  <a:pt x="219884" y="182270"/>
                  <a:pt x="219871" y="171428"/>
                </a:cubicBezTo>
                <a:cubicBezTo>
                  <a:pt x="219859" y="160585"/>
                  <a:pt x="211046" y="151792"/>
                  <a:pt x="200204" y="151805"/>
                </a:cubicBezTo>
                <a:close/>
                <a:moveTo>
                  <a:pt x="100414" y="-20315"/>
                </a:moveTo>
                <a:lnTo>
                  <a:pt x="112112" y="-17190"/>
                </a:lnTo>
                <a:cubicBezTo>
                  <a:pt x="117515" y="-15716"/>
                  <a:pt x="121176" y="-10626"/>
                  <a:pt x="120819" y="-5045"/>
                </a:cubicBezTo>
                <a:lnTo>
                  <a:pt x="119613" y="13618"/>
                </a:lnTo>
                <a:cubicBezTo>
                  <a:pt x="123319" y="16475"/>
                  <a:pt x="126578" y="19779"/>
                  <a:pt x="129391" y="23440"/>
                </a:cubicBezTo>
                <a:lnTo>
                  <a:pt x="148144" y="22235"/>
                </a:lnTo>
                <a:cubicBezTo>
                  <a:pt x="153725" y="21878"/>
                  <a:pt x="158814" y="25539"/>
                  <a:pt x="160288" y="30941"/>
                </a:cubicBezTo>
                <a:lnTo>
                  <a:pt x="163413" y="42639"/>
                </a:lnTo>
                <a:cubicBezTo>
                  <a:pt x="164842" y="48042"/>
                  <a:pt x="162297" y="53757"/>
                  <a:pt x="157252" y="56257"/>
                </a:cubicBezTo>
                <a:lnTo>
                  <a:pt x="140419" y="64562"/>
                </a:lnTo>
                <a:cubicBezTo>
                  <a:pt x="140107" y="66839"/>
                  <a:pt x="139660" y="69116"/>
                  <a:pt x="139080" y="71348"/>
                </a:cubicBezTo>
                <a:cubicBezTo>
                  <a:pt x="138499" y="73581"/>
                  <a:pt x="137696" y="75813"/>
                  <a:pt x="136847" y="77912"/>
                </a:cubicBezTo>
                <a:lnTo>
                  <a:pt x="147251" y="93538"/>
                </a:lnTo>
                <a:cubicBezTo>
                  <a:pt x="150376" y="98227"/>
                  <a:pt x="149751" y="104433"/>
                  <a:pt x="145777" y="108406"/>
                </a:cubicBezTo>
                <a:lnTo>
                  <a:pt x="137205" y="116979"/>
                </a:lnTo>
                <a:cubicBezTo>
                  <a:pt x="133231" y="120953"/>
                  <a:pt x="127025" y="121578"/>
                  <a:pt x="122337" y="118452"/>
                </a:cubicBezTo>
                <a:lnTo>
                  <a:pt x="106710" y="108049"/>
                </a:lnTo>
                <a:cubicBezTo>
                  <a:pt x="102468" y="109791"/>
                  <a:pt x="97959" y="111041"/>
                  <a:pt x="93360" y="111666"/>
                </a:cubicBezTo>
                <a:lnTo>
                  <a:pt x="85055" y="128454"/>
                </a:lnTo>
                <a:cubicBezTo>
                  <a:pt x="82555" y="133499"/>
                  <a:pt x="76840" y="136044"/>
                  <a:pt x="71438" y="134615"/>
                </a:cubicBezTo>
                <a:lnTo>
                  <a:pt x="59740" y="131490"/>
                </a:lnTo>
                <a:cubicBezTo>
                  <a:pt x="54293" y="130016"/>
                  <a:pt x="50676" y="124926"/>
                  <a:pt x="51033" y="119345"/>
                </a:cubicBezTo>
                <a:lnTo>
                  <a:pt x="52239" y="100638"/>
                </a:lnTo>
                <a:cubicBezTo>
                  <a:pt x="48533" y="97780"/>
                  <a:pt x="45274" y="94476"/>
                  <a:pt x="42461" y="90815"/>
                </a:cubicBezTo>
                <a:lnTo>
                  <a:pt x="23708" y="92020"/>
                </a:lnTo>
                <a:cubicBezTo>
                  <a:pt x="18127" y="92378"/>
                  <a:pt x="13037" y="88716"/>
                  <a:pt x="11564" y="83314"/>
                </a:cubicBezTo>
                <a:lnTo>
                  <a:pt x="8439" y="71616"/>
                </a:lnTo>
                <a:cubicBezTo>
                  <a:pt x="7010" y="66214"/>
                  <a:pt x="9555" y="60499"/>
                  <a:pt x="14600" y="57998"/>
                </a:cubicBezTo>
                <a:lnTo>
                  <a:pt x="31433" y="49694"/>
                </a:lnTo>
                <a:cubicBezTo>
                  <a:pt x="31745" y="47417"/>
                  <a:pt x="32192" y="45184"/>
                  <a:pt x="32772" y="42907"/>
                </a:cubicBezTo>
                <a:cubicBezTo>
                  <a:pt x="33397" y="40630"/>
                  <a:pt x="34111" y="38442"/>
                  <a:pt x="35004" y="36344"/>
                </a:cubicBezTo>
                <a:lnTo>
                  <a:pt x="24601" y="20762"/>
                </a:lnTo>
                <a:cubicBezTo>
                  <a:pt x="21476" y="16073"/>
                  <a:pt x="22101" y="9867"/>
                  <a:pt x="26075" y="5894"/>
                </a:cubicBezTo>
                <a:lnTo>
                  <a:pt x="34647" y="-2679"/>
                </a:lnTo>
                <a:cubicBezTo>
                  <a:pt x="38621" y="-6653"/>
                  <a:pt x="44827" y="-7278"/>
                  <a:pt x="49515" y="-4152"/>
                </a:cubicBezTo>
                <a:lnTo>
                  <a:pt x="65142" y="6251"/>
                </a:lnTo>
                <a:cubicBezTo>
                  <a:pt x="69384" y="4509"/>
                  <a:pt x="73893" y="3259"/>
                  <a:pt x="78492" y="2634"/>
                </a:cubicBezTo>
                <a:lnTo>
                  <a:pt x="86797" y="-14154"/>
                </a:lnTo>
                <a:cubicBezTo>
                  <a:pt x="89297" y="-19199"/>
                  <a:pt x="94967" y="-21744"/>
                  <a:pt x="100414" y="-20315"/>
                </a:cubicBezTo>
                <a:close/>
                <a:moveTo>
                  <a:pt x="85904" y="37505"/>
                </a:moveTo>
                <a:cubicBezTo>
                  <a:pt x="75061" y="37505"/>
                  <a:pt x="66258" y="46307"/>
                  <a:pt x="66258" y="57150"/>
                </a:cubicBezTo>
                <a:cubicBezTo>
                  <a:pt x="66258" y="67993"/>
                  <a:pt x="75061" y="76795"/>
                  <a:pt x="85904" y="76795"/>
                </a:cubicBezTo>
                <a:cubicBezTo>
                  <a:pt x="96746" y="76795"/>
                  <a:pt x="105549" y="67993"/>
                  <a:pt x="105549" y="57150"/>
                </a:cubicBezTo>
                <a:cubicBezTo>
                  <a:pt x="105549" y="46307"/>
                  <a:pt x="96746" y="37505"/>
                  <a:pt x="85904" y="37505"/>
                </a:cubicBezTo>
                <a:close/>
              </a:path>
            </a:pathLst>
          </a:custGeom>
          <a:solidFill>
            <a:srgbClr val="5A7A96"/>
          </a:solidFill>
          <a:ln/>
        </p:spPr>
      </p:sp>
      <p:sp>
        <p:nvSpPr>
          <p:cNvPr id="30" name="Text 28"/>
          <p:cNvSpPr/>
          <p:nvPr/>
        </p:nvSpPr>
        <p:spPr>
          <a:xfrm>
            <a:off x="1219200" y="4152900"/>
            <a:ext cx="1704975"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Director (Operations)</a:t>
            </a:r>
            <a:endParaRPr lang="en-US" sz="1600" dirty="0"/>
          </a:p>
        </p:txBody>
      </p:sp>
      <p:sp>
        <p:nvSpPr>
          <p:cNvPr id="31" name="Text 29"/>
          <p:cNvSpPr/>
          <p:nvPr/>
        </p:nvSpPr>
        <p:spPr>
          <a:xfrm>
            <a:off x="1219200" y="4419600"/>
            <a:ext cx="1685925"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Operational Excellence</a:t>
            </a:r>
            <a:endParaRPr lang="en-US" sz="1600" dirty="0"/>
          </a:p>
        </p:txBody>
      </p:sp>
      <p:sp>
        <p:nvSpPr>
          <p:cNvPr id="32" name="Shape 30"/>
          <p:cNvSpPr/>
          <p:nvPr/>
        </p:nvSpPr>
        <p:spPr>
          <a:xfrm>
            <a:off x="571500" y="4800600"/>
            <a:ext cx="3762375" cy="800100"/>
          </a:xfrm>
          <a:custGeom>
            <a:avLst/>
            <a:gdLst/>
            <a:ahLst/>
            <a:cxnLst/>
            <a:rect l="l" t="t" r="r" b="b"/>
            <a:pathLst>
              <a:path w="3762375" h="800100">
                <a:moveTo>
                  <a:pt x="114302" y="0"/>
                </a:moveTo>
                <a:lnTo>
                  <a:pt x="3648073" y="0"/>
                </a:lnTo>
                <a:cubicBezTo>
                  <a:pt x="3711158" y="0"/>
                  <a:pt x="3762375" y="51217"/>
                  <a:pt x="3762375" y="114302"/>
                </a:cubicBezTo>
                <a:lnTo>
                  <a:pt x="3762375" y="685798"/>
                </a:lnTo>
                <a:cubicBezTo>
                  <a:pt x="3762375" y="748883"/>
                  <a:pt x="3711158" y="800100"/>
                  <a:pt x="3648073" y="800100"/>
                </a:cubicBezTo>
                <a:lnTo>
                  <a:pt x="114302" y="800100"/>
                </a:lnTo>
                <a:cubicBezTo>
                  <a:pt x="51217" y="800100"/>
                  <a:pt x="0" y="748883"/>
                  <a:pt x="0" y="685798"/>
                </a:cubicBezTo>
                <a:lnTo>
                  <a:pt x="0" y="114302"/>
                </a:lnTo>
                <a:cubicBezTo>
                  <a:pt x="0" y="51217"/>
                  <a:pt x="51217" y="0"/>
                  <a:pt x="114302" y="0"/>
                </a:cubicBezTo>
                <a:close/>
              </a:path>
            </a:pathLst>
          </a:custGeom>
          <a:solidFill>
            <a:srgbClr val="5A7A96">
              <a:alpha val="5098"/>
            </a:srgbClr>
          </a:solidFill>
          <a:ln/>
        </p:spPr>
      </p:sp>
      <p:sp>
        <p:nvSpPr>
          <p:cNvPr id="33" name="Text 31"/>
          <p:cNvSpPr/>
          <p:nvPr/>
        </p:nvSpPr>
        <p:spPr>
          <a:xfrm>
            <a:off x="723900" y="4953000"/>
            <a:ext cx="3552825" cy="266700"/>
          </a:xfrm>
          <a:prstGeom prst="rect">
            <a:avLst/>
          </a:prstGeom>
          <a:noFill/>
          <a:ln/>
        </p:spPr>
        <p:txBody>
          <a:bodyPr wrap="square" lIns="0" tIns="0" rIns="0" bIns="0" rtlCol="0" anchor="ctr"/>
          <a:lstStyle/>
          <a:p>
            <a:pPr>
              <a:lnSpc>
                <a:spcPct val="120000"/>
              </a:lnSpc>
            </a:pPr>
            <a:r>
              <a:rPr lang="en-US" sz="1500" b="1" dirty="0">
                <a:solidFill>
                  <a:srgbClr val="5A7A96"/>
                </a:solidFill>
                <a:latin typeface="Quattrocento Sans" pitchFamily="34" charset="0"/>
                <a:ea typeface="Quattrocento Sans" pitchFamily="34" charset="-122"/>
                <a:cs typeface="Quattrocento Sans" pitchFamily="34" charset="-120"/>
              </a:rPr>
              <a:t>Shri Rajesh Prasad</a:t>
            </a:r>
            <a:endParaRPr lang="en-US" sz="1600" dirty="0"/>
          </a:p>
        </p:txBody>
      </p:sp>
      <p:sp>
        <p:nvSpPr>
          <p:cNvPr id="34" name="Text 32"/>
          <p:cNvSpPr/>
          <p:nvPr/>
        </p:nvSpPr>
        <p:spPr>
          <a:xfrm>
            <a:off x="723900" y="5257800"/>
            <a:ext cx="3524250" cy="190500"/>
          </a:xfrm>
          <a:prstGeom prst="rect">
            <a:avLst/>
          </a:prstGeom>
          <a:noFill/>
          <a:ln/>
        </p:spPr>
        <p:txBody>
          <a:bodyPr wrap="square" lIns="0" tIns="0" rIns="0" bIns="0" rtlCol="0" anchor="ctr"/>
          <a:lstStyle/>
          <a:p>
            <a:pPr>
              <a:lnSpc>
                <a:spcPct val="120000"/>
              </a:lnSpc>
            </a:pPr>
            <a:r>
              <a:rPr lang="en-US" sz="1050" dirty="0">
                <a:solidFill>
                  <a:srgbClr val="2D3748">
                    <a:alpha val="70000"/>
                  </a:srgbClr>
                </a:solidFill>
                <a:latin typeface="Quattrocento Sans" pitchFamily="34" charset="0"/>
                <a:ea typeface="Quattrocento Sans" pitchFamily="34" charset="-122"/>
                <a:cs typeface="Quattrocento Sans" pitchFamily="34" charset="-120"/>
              </a:rPr>
              <a:t>Day-to-Day Execution</a:t>
            </a:r>
            <a:endParaRPr lang="en-US" sz="1600" dirty="0"/>
          </a:p>
        </p:txBody>
      </p:sp>
      <p:sp>
        <p:nvSpPr>
          <p:cNvPr id="35" name="Text 33"/>
          <p:cNvSpPr/>
          <p:nvPr/>
        </p:nvSpPr>
        <p:spPr>
          <a:xfrm>
            <a:off x="571500" y="5715000"/>
            <a:ext cx="3829050" cy="438150"/>
          </a:xfrm>
          <a:prstGeom prst="rect">
            <a:avLst/>
          </a:prstGeom>
          <a:noFill/>
          <a:ln/>
        </p:spPr>
        <p:txBody>
          <a:bodyPr wrap="square" lIns="0" tIns="0" rIns="0" bIns="0" rtlCol="0" anchor="ctr"/>
          <a:lstStyle/>
          <a:p>
            <a:pPr>
              <a:lnSpc>
                <a:spcPct val="140000"/>
              </a:lnSpc>
            </a:pPr>
            <a:r>
              <a:rPr lang="en-US" sz="1050" dirty="0">
                <a:solidFill>
                  <a:srgbClr val="2D3748"/>
                </a:solidFill>
                <a:latin typeface="Quattrocento Sans" pitchFamily="34" charset="0"/>
                <a:ea typeface="Quattrocento Sans" pitchFamily="34" charset="-122"/>
                <a:cs typeface="Quattrocento Sans" pitchFamily="34" charset="-120"/>
              </a:rPr>
              <a:t>Managing day-to-day operational execution across diverse project portfolios and ensuring delivery timelines.</a:t>
            </a:r>
            <a:endParaRPr lang="en-US" sz="1600" dirty="0"/>
          </a:p>
        </p:txBody>
      </p:sp>
      <p:sp>
        <p:nvSpPr>
          <p:cNvPr id="36" name="Shape 34"/>
          <p:cNvSpPr/>
          <p:nvPr/>
        </p:nvSpPr>
        <p:spPr>
          <a:xfrm>
            <a:off x="4672013" y="3905250"/>
            <a:ext cx="4143375" cy="2571750"/>
          </a:xfrm>
          <a:custGeom>
            <a:avLst/>
            <a:gdLst/>
            <a:ahLst/>
            <a:cxnLst/>
            <a:rect l="l" t="t" r="r" b="b"/>
            <a:pathLst>
              <a:path w="4143375" h="2571750">
                <a:moveTo>
                  <a:pt x="38100" y="0"/>
                </a:moveTo>
                <a:lnTo>
                  <a:pt x="4105275" y="0"/>
                </a:lnTo>
                <a:cubicBezTo>
                  <a:pt x="4126303" y="0"/>
                  <a:pt x="4143375" y="17072"/>
                  <a:pt x="4143375" y="38100"/>
                </a:cubicBezTo>
                <a:lnTo>
                  <a:pt x="4143375" y="2419348"/>
                </a:lnTo>
                <a:cubicBezTo>
                  <a:pt x="4143375" y="2503517"/>
                  <a:pt x="4075142" y="2571750"/>
                  <a:pt x="3990973" y="2571750"/>
                </a:cubicBezTo>
                <a:lnTo>
                  <a:pt x="152402" y="2571750"/>
                </a:lnTo>
                <a:cubicBezTo>
                  <a:pt x="68233" y="2571750"/>
                  <a:pt x="0" y="2503517"/>
                  <a:pt x="0" y="2419348"/>
                </a:cubicBezTo>
                <a:lnTo>
                  <a:pt x="0" y="38100"/>
                </a:lnTo>
                <a:cubicBezTo>
                  <a:pt x="0" y="17072"/>
                  <a:pt x="17072" y="0"/>
                  <a:pt x="38100" y="0"/>
                </a:cubicBezTo>
                <a:close/>
              </a:path>
            </a:pathLst>
          </a:custGeom>
          <a:solidFill>
            <a:srgbClr val="FFFFFF"/>
          </a:solidFill>
          <a:ln/>
          <a:effectLst>
            <a:outerShdw blurRad="142875" dist="95250" dir="5400000" algn="bl" rotWithShape="0">
              <a:srgbClr val="000000">
                <a:alpha val="10196"/>
              </a:srgbClr>
            </a:outerShdw>
          </a:effectLst>
        </p:spPr>
      </p:sp>
      <p:sp>
        <p:nvSpPr>
          <p:cNvPr id="37" name="Shape 35"/>
          <p:cNvSpPr/>
          <p:nvPr/>
        </p:nvSpPr>
        <p:spPr>
          <a:xfrm>
            <a:off x="4672013" y="3905250"/>
            <a:ext cx="4143375" cy="38100"/>
          </a:xfrm>
          <a:custGeom>
            <a:avLst/>
            <a:gdLst/>
            <a:ahLst/>
            <a:cxnLst/>
            <a:rect l="l" t="t" r="r" b="b"/>
            <a:pathLst>
              <a:path w="4143375" h="38100">
                <a:moveTo>
                  <a:pt x="38100" y="0"/>
                </a:moveTo>
                <a:lnTo>
                  <a:pt x="4105275" y="0"/>
                </a:lnTo>
                <a:cubicBezTo>
                  <a:pt x="4126303" y="0"/>
                  <a:pt x="4143375" y="17072"/>
                  <a:pt x="4143375" y="38100"/>
                </a:cubicBezTo>
                <a:lnTo>
                  <a:pt x="4143375" y="38100"/>
                </a:lnTo>
                <a:lnTo>
                  <a:pt x="0" y="38100"/>
                </a:lnTo>
                <a:lnTo>
                  <a:pt x="0" y="38100"/>
                </a:lnTo>
                <a:cubicBezTo>
                  <a:pt x="0" y="17072"/>
                  <a:pt x="17072" y="0"/>
                  <a:pt x="38100" y="0"/>
                </a:cubicBezTo>
                <a:close/>
              </a:path>
            </a:pathLst>
          </a:custGeom>
          <a:solidFill>
            <a:srgbClr val="C5A572"/>
          </a:solidFill>
          <a:ln/>
        </p:spPr>
      </p:sp>
      <p:sp>
        <p:nvSpPr>
          <p:cNvPr id="38" name="Shape 36"/>
          <p:cNvSpPr/>
          <p:nvPr/>
        </p:nvSpPr>
        <p:spPr>
          <a:xfrm>
            <a:off x="4862513" y="4114800"/>
            <a:ext cx="533400" cy="533400"/>
          </a:xfrm>
          <a:custGeom>
            <a:avLst/>
            <a:gdLst/>
            <a:ahLst/>
            <a:cxnLst/>
            <a:rect l="l" t="t" r="r" b="b"/>
            <a:pathLst>
              <a:path w="533400" h="533400">
                <a:moveTo>
                  <a:pt x="114302" y="0"/>
                </a:moveTo>
                <a:lnTo>
                  <a:pt x="419098" y="0"/>
                </a:lnTo>
                <a:cubicBezTo>
                  <a:pt x="482183" y="0"/>
                  <a:pt x="533400" y="51217"/>
                  <a:pt x="533400" y="114302"/>
                </a:cubicBezTo>
                <a:lnTo>
                  <a:pt x="533400" y="419098"/>
                </a:lnTo>
                <a:cubicBezTo>
                  <a:pt x="533400" y="482183"/>
                  <a:pt x="482183" y="533400"/>
                  <a:pt x="419098" y="533400"/>
                </a:cubicBezTo>
                <a:lnTo>
                  <a:pt x="114302" y="533400"/>
                </a:lnTo>
                <a:cubicBezTo>
                  <a:pt x="51217" y="533400"/>
                  <a:pt x="0" y="482183"/>
                  <a:pt x="0" y="419098"/>
                </a:cubicBezTo>
                <a:lnTo>
                  <a:pt x="0" y="114302"/>
                </a:lnTo>
                <a:cubicBezTo>
                  <a:pt x="0" y="51217"/>
                  <a:pt x="51217" y="0"/>
                  <a:pt x="114302" y="0"/>
                </a:cubicBezTo>
                <a:close/>
              </a:path>
            </a:pathLst>
          </a:custGeom>
          <a:solidFill>
            <a:srgbClr val="C5A572">
              <a:alpha val="10196"/>
            </a:srgbClr>
          </a:solidFill>
          <a:ln/>
        </p:spPr>
      </p:sp>
      <p:sp>
        <p:nvSpPr>
          <p:cNvPr id="39" name="Shape 37"/>
          <p:cNvSpPr/>
          <p:nvPr/>
        </p:nvSpPr>
        <p:spPr>
          <a:xfrm>
            <a:off x="5014913" y="4267200"/>
            <a:ext cx="228600" cy="228600"/>
          </a:xfrm>
          <a:custGeom>
            <a:avLst/>
            <a:gdLst/>
            <a:ahLst/>
            <a:cxnLst/>
            <a:rect l="l" t="t" r="r" b="b"/>
            <a:pathLst>
              <a:path w="228600" h="228600">
                <a:moveTo>
                  <a:pt x="0" y="35719"/>
                </a:moveTo>
                <a:cubicBezTo>
                  <a:pt x="0" y="23887"/>
                  <a:pt x="9599" y="14288"/>
                  <a:pt x="21431" y="14288"/>
                </a:cubicBezTo>
                <a:lnTo>
                  <a:pt x="64294" y="14288"/>
                </a:lnTo>
                <a:cubicBezTo>
                  <a:pt x="76126" y="14288"/>
                  <a:pt x="85725" y="23887"/>
                  <a:pt x="85725" y="35719"/>
                </a:cubicBezTo>
                <a:lnTo>
                  <a:pt x="85725" y="42863"/>
                </a:lnTo>
                <a:lnTo>
                  <a:pt x="142875" y="42863"/>
                </a:lnTo>
                <a:lnTo>
                  <a:pt x="142875" y="35719"/>
                </a:lnTo>
                <a:cubicBezTo>
                  <a:pt x="142875" y="23887"/>
                  <a:pt x="152474" y="14288"/>
                  <a:pt x="164306" y="14288"/>
                </a:cubicBezTo>
                <a:lnTo>
                  <a:pt x="207169" y="14288"/>
                </a:lnTo>
                <a:cubicBezTo>
                  <a:pt x="219001" y="14288"/>
                  <a:pt x="228600" y="23887"/>
                  <a:pt x="228600" y="35719"/>
                </a:cubicBezTo>
                <a:lnTo>
                  <a:pt x="228600" y="78581"/>
                </a:lnTo>
                <a:cubicBezTo>
                  <a:pt x="228600" y="90413"/>
                  <a:pt x="219001" y="100013"/>
                  <a:pt x="207169" y="100013"/>
                </a:cubicBezTo>
                <a:lnTo>
                  <a:pt x="164306" y="100013"/>
                </a:lnTo>
                <a:cubicBezTo>
                  <a:pt x="152474" y="100013"/>
                  <a:pt x="142875" y="90413"/>
                  <a:pt x="142875" y="78581"/>
                </a:cubicBezTo>
                <a:lnTo>
                  <a:pt x="142875" y="71438"/>
                </a:lnTo>
                <a:lnTo>
                  <a:pt x="85725" y="71438"/>
                </a:lnTo>
                <a:lnTo>
                  <a:pt x="85725" y="78581"/>
                </a:lnTo>
                <a:cubicBezTo>
                  <a:pt x="85725" y="81841"/>
                  <a:pt x="84966" y="84966"/>
                  <a:pt x="83671" y="87734"/>
                </a:cubicBezTo>
                <a:lnTo>
                  <a:pt x="114300" y="128588"/>
                </a:lnTo>
                <a:lnTo>
                  <a:pt x="150019" y="128588"/>
                </a:lnTo>
                <a:cubicBezTo>
                  <a:pt x="161851" y="128588"/>
                  <a:pt x="171450" y="138187"/>
                  <a:pt x="171450" y="150019"/>
                </a:cubicBezTo>
                <a:lnTo>
                  <a:pt x="171450" y="192881"/>
                </a:lnTo>
                <a:cubicBezTo>
                  <a:pt x="171450" y="204713"/>
                  <a:pt x="161851" y="214313"/>
                  <a:pt x="150019" y="214313"/>
                </a:cubicBezTo>
                <a:lnTo>
                  <a:pt x="107156" y="214313"/>
                </a:lnTo>
                <a:cubicBezTo>
                  <a:pt x="95324" y="214313"/>
                  <a:pt x="85725" y="204713"/>
                  <a:pt x="85725" y="192881"/>
                </a:cubicBezTo>
                <a:lnTo>
                  <a:pt x="85725" y="150019"/>
                </a:lnTo>
                <a:cubicBezTo>
                  <a:pt x="85725" y="146759"/>
                  <a:pt x="86484" y="143634"/>
                  <a:pt x="87779" y="140866"/>
                </a:cubicBezTo>
                <a:lnTo>
                  <a:pt x="57150" y="100013"/>
                </a:lnTo>
                <a:lnTo>
                  <a:pt x="21431" y="100013"/>
                </a:lnTo>
                <a:cubicBezTo>
                  <a:pt x="9599" y="100013"/>
                  <a:pt x="0" y="90413"/>
                  <a:pt x="0" y="78581"/>
                </a:cubicBezTo>
                <a:lnTo>
                  <a:pt x="0" y="35719"/>
                </a:lnTo>
                <a:close/>
              </a:path>
            </a:pathLst>
          </a:custGeom>
          <a:solidFill>
            <a:srgbClr val="C5A572"/>
          </a:solidFill>
          <a:ln/>
        </p:spPr>
      </p:sp>
      <p:sp>
        <p:nvSpPr>
          <p:cNvPr id="40" name="Text 38"/>
          <p:cNvSpPr/>
          <p:nvPr/>
        </p:nvSpPr>
        <p:spPr>
          <a:xfrm>
            <a:off x="5510213" y="4152900"/>
            <a:ext cx="1485900" cy="266700"/>
          </a:xfrm>
          <a:prstGeom prst="rect">
            <a:avLst/>
          </a:prstGeom>
          <a:noFill/>
          <a:ln/>
        </p:spPr>
        <p:txBody>
          <a:bodyPr wrap="square" lIns="0" tIns="0" rIns="0" bIns="0" rtlCol="0" anchor="ctr"/>
          <a:lstStyle/>
          <a:p>
            <a:pPr>
              <a:lnSpc>
                <a:spcPct val="130000"/>
              </a:lnSpc>
            </a:pPr>
            <a:r>
              <a:rPr lang="en-US" sz="1350" b="1" dirty="0">
                <a:solidFill>
                  <a:srgbClr val="1E3A5F"/>
                </a:solidFill>
                <a:latin typeface="Liter" pitchFamily="34" charset="0"/>
                <a:ea typeface="Liter" pitchFamily="34" charset="-122"/>
                <a:cs typeface="Liter" pitchFamily="34" charset="-120"/>
              </a:rPr>
              <a:t>Director (Projects)</a:t>
            </a:r>
            <a:endParaRPr lang="en-US" sz="1600" dirty="0"/>
          </a:p>
        </p:txBody>
      </p:sp>
      <p:sp>
        <p:nvSpPr>
          <p:cNvPr id="41" name="Text 39"/>
          <p:cNvSpPr/>
          <p:nvPr/>
        </p:nvSpPr>
        <p:spPr>
          <a:xfrm>
            <a:off x="5510213" y="4419600"/>
            <a:ext cx="1466850" cy="190500"/>
          </a:xfrm>
          <a:prstGeom prst="rect">
            <a:avLst/>
          </a:prstGeom>
          <a:noFill/>
          <a:ln/>
        </p:spPr>
        <p:txBody>
          <a:bodyPr wrap="square" lIns="0" tIns="0" rIns="0" bIns="0" rtlCol="0" anchor="ctr"/>
          <a:lstStyle/>
          <a:p>
            <a:pPr>
              <a:lnSpc>
                <a:spcPct val="120000"/>
              </a:lnSpc>
            </a:pPr>
            <a:r>
              <a:rPr lang="en-US" sz="1050" dirty="0">
                <a:solidFill>
                  <a:srgbClr val="5A7A96"/>
                </a:solidFill>
                <a:latin typeface="Quattrocento Sans" pitchFamily="34" charset="0"/>
                <a:ea typeface="Quattrocento Sans" pitchFamily="34" charset="-122"/>
                <a:cs typeface="Quattrocento Sans" pitchFamily="34" charset="-120"/>
              </a:rPr>
              <a:t>Project Delivery</a:t>
            </a:r>
            <a:endParaRPr lang="en-US" sz="1600" dirty="0"/>
          </a:p>
        </p:txBody>
      </p:sp>
      <p:sp>
        <p:nvSpPr>
          <p:cNvPr id="42" name="Shape 40"/>
          <p:cNvSpPr/>
          <p:nvPr/>
        </p:nvSpPr>
        <p:spPr>
          <a:xfrm>
            <a:off x="4862513" y="4800600"/>
            <a:ext cx="3762375" cy="800100"/>
          </a:xfrm>
          <a:custGeom>
            <a:avLst/>
            <a:gdLst/>
            <a:ahLst/>
            <a:cxnLst/>
            <a:rect l="l" t="t" r="r" b="b"/>
            <a:pathLst>
              <a:path w="3762375" h="800100">
                <a:moveTo>
                  <a:pt x="114302" y="0"/>
                </a:moveTo>
                <a:lnTo>
                  <a:pt x="3648073" y="0"/>
                </a:lnTo>
                <a:cubicBezTo>
                  <a:pt x="3711158" y="0"/>
                  <a:pt x="3762375" y="51217"/>
                  <a:pt x="3762375" y="114302"/>
                </a:cubicBezTo>
                <a:lnTo>
                  <a:pt x="3762375" y="685798"/>
                </a:lnTo>
                <a:cubicBezTo>
                  <a:pt x="3762375" y="748883"/>
                  <a:pt x="3711158" y="800100"/>
                  <a:pt x="3648073" y="800100"/>
                </a:cubicBezTo>
                <a:lnTo>
                  <a:pt x="114302" y="800100"/>
                </a:lnTo>
                <a:cubicBezTo>
                  <a:pt x="51217" y="800100"/>
                  <a:pt x="0" y="748883"/>
                  <a:pt x="0" y="685798"/>
                </a:cubicBezTo>
                <a:lnTo>
                  <a:pt x="0" y="114302"/>
                </a:lnTo>
                <a:cubicBezTo>
                  <a:pt x="0" y="51217"/>
                  <a:pt x="51217" y="0"/>
                  <a:pt x="114302" y="0"/>
                </a:cubicBezTo>
                <a:close/>
              </a:path>
            </a:pathLst>
          </a:custGeom>
          <a:solidFill>
            <a:srgbClr val="C5A572">
              <a:alpha val="5098"/>
            </a:srgbClr>
          </a:solidFill>
          <a:ln/>
        </p:spPr>
      </p:sp>
      <p:sp>
        <p:nvSpPr>
          <p:cNvPr id="43" name="Text 41"/>
          <p:cNvSpPr/>
          <p:nvPr/>
        </p:nvSpPr>
        <p:spPr>
          <a:xfrm>
            <a:off x="5014913" y="4953000"/>
            <a:ext cx="3552825"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Quattrocento Sans" pitchFamily="34" charset="0"/>
                <a:ea typeface="Quattrocento Sans" pitchFamily="34" charset="-122"/>
                <a:cs typeface="Quattrocento Sans" pitchFamily="34" charset="-120"/>
              </a:rPr>
              <a:t>Shri Vinay Singh</a:t>
            </a:r>
            <a:endParaRPr lang="en-US" sz="1600" dirty="0"/>
          </a:p>
        </p:txBody>
      </p:sp>
      <p:sp>
        <p:nvSpPr>
          <p:cNvPr id="44" name="Text 42"/>
          <p:cNvSpPr/>
          <p:nvPr/>
        </p:nvSpPr>
        <p:spPr>
          <a:xfrm>
            <a:off x="5014913" y="5257800"/>
            <a:ext cx="3524250" cy="190500"/>
          </a:xfrm>
          <a:prstGeom prst="rect">
            <a:avLst/>
          </a:prstGeom>
          <a:noFill/>
          <a:ln/>
        </p:spPr>
        <p:txBody>
          <a:bodyPr wrap="square" lIns="0" tIns="0" rIns="0" bIns="0" rtlCol="0" anchor="ctr"/>
          <a:lstStyle/>
          <a:p>
            <a:pPr>
              <a:lnSpc>
                <a:spcPct val="120000"/>
              </a:lnSpc>
            </a:pPr>
            <a:r>
              <a:rPr lang="en-US" sz="1050" dirty="0">
                <a:solidFill>
                  <a:srgbClr val="2D3748">
                    <a:alpha val="70000"/>
                  </a:srgbClr>
                </a:solidFill>
                <a:latin typeface="Quattrocento Sans" pitchFamily="34" charset="0"/>
                <a:ea typeface="Quattrocento Sans" pitchFamily="34" charset="-122"/>
                <a:cs typeface="Quattrocento Sans" pitchFamily="34" charset="-120"/>
              </a:rPr>
              <a:t>Development &amp; Execution</a:t>
            </a:r>
            <a:endParaRPr lang="en-US" sz="1600" dirty="0"/>
          </a:p>
        </p:txBody>
      </p:sp>
      <p:sp>
        <p:nvSpPr>
          <p:cNvPr id="45" name="Text 43"/>
          <p:cNvSpPr/>
          <p:nvPr/>
        </p:nvSpPr>
        <p:spPr>
          <a:xfrm>
            <a:off x="4862513" y="5715000"/>
            <a:ext cx="3829050" cy="438150"/>
          </a:xfrm>
          <a:prstGeom prst="rect">
            <a:avLst/>
          </a:prstGeom>
          <a:noFill/>
          <a:ln/>
        </p:spPr>
        <p:txBody>
          <a:bodyPr wrap="square" lIns="0" tIns="0" rIns="0" bIns="0" rtlCol="0" anchor="ctr"/>
          <a:lstStyle/>
          <a:p>
            <a:pPr>
              <a:lnSpc>
                <a:spcPct val="140000"/>
              </a:lnSpc>
            </a:pPr>
            <a:r>
              <a:rPr lang="en-US" sz="1050" dirty="0">
                <a:solidFill>
                  <a:srgbClr val="2D3748"/>
                </a:solidFill>
                <a:latin typeface="Quattrocento Sans" pitchFamily="34" charset="0"/>
                <a:ea typeface="Quattrocento Sans" pitchFamily="34" charset="-122"/>
                <a:cs typeface="Quattrocento Sans" pitchFamily="34" charset="-120"/>
              </a:rPr>
              <a:t>Leading project development, execution strategies, and delivery timelines across railway infrastructure.</a:t>
            </a:r>
            <a:endParaRPr lang="en-US" sz="1600" dirty="0"/>
          </a:p>
        </p:txBody>
      </p:sp>
      <p:sp>
        <p:nvSpPr>
          <p:cNvPr id="46" name="Shape 44"/>
          <p:cNvSpPr/>
          <p:nvPr/>
        </p:nvSpPr>
        <p:spPr>
          <a:xfrm>
            <a:off x="9001125" y="1143000"/>
            <a:ext cx="2809875" cy="3962400"/>
          </a:xfrm>
          <a:custGeom>
            <a:avLst/>
            <a:gdLst/>
            <a:ahLst/>
            <a:cxnLst/>
            <a:rect l="l" t="t" r="r" b="b"/>
            <a:pathLst>
              <a:path w="2809875" h="3962400">
                <a:moveTo>
                  <a:pt x="152408" y="0"/>
                </a:moveTo>
                <a:lnTo>
                  <a:pt x="2657467" y="0"/>
                </a:lnTo>
                <a:cubicBezTo>
                  <a:pt x="2741640" y="0"/>
                  <a:pt x="2809875" y="68235"/>
                  <a:pt x="2809875" y="152408"/>
                </a:cubicBezTo>
                <a:lnTo>
                  <a:pt x="2809875" y="3809992"/>
                </a:lnTo>
                <a:cubicBezTo>
                  <a:pt x="2809875" y="3894165"/>
                  <a:pt x="2741640" y="3962400"/>
                  <a:pt x="2657467" y="3962400"/>
                </a:cubicBezTo>
                <a:lnTo>
                  <a:pt x="152408" y="3962400"/>
                </a:lnTo>
                <a:cubicBezTo>
                  <a:pt x="68235" y="3962400"/>
                  <a:pt x="0" y="3894165"/>
                  <a:pt x="0" y="3809992"/>
                </a:cubicBezTo>
                <a:lnTo>
                  <a:pt x="0" y="152408"/>
                </a:lnTo>
                <a:cubicBezTo>
                  <a:pt x="0" y="68292"/>
                  <a:pt x="68292" y="0"/>
                  <a:pt x="152408" y="0"/>
                </a:cubicBezTo>
                <a:close/>
              </a:path>
            </a:pathLst>
          </a:custGeom>
          <a:solidFill>
            <a:srgbClr val="1E3A5F"/>
          </a:solidFill>
          <a:ln/>
        </p:spPr>
      </p:sp>
      <p:sp>
        <p:nvSpPr>
          <p:cNvPr id="47" name="Text 45"/>
          <p:cNvSpPr/>
          <p:nvPr/>
        </p:nvSpPr>
        <p:spPr>
          <a:xfrm>
            <a:off x="9191625" y="1333500"/>
            <a:ext cx="2524125" cy="266700"/>
          </a:xfrm>
          <a:prstGeom prst="rect">
            <a:avLst/>
          </a:prstGeom>
          <a:noFill/>
          <a:ln/>
        </p:spPr>
        <p:txBody>
          <a:bodyPr wrap="square" lIns="0" tIns="0" rIns="0" bIns="0" rtlCol="0" anchor="ctr"/>
          <a:lstStyle/>
          <a:p>
            <a:pPr>
              <a:lnSpc>
                <a:spcPct val="120000"/>
              </a:lnSpc>
            </a:pPr>
            <a:r>
              <a:rPr lang="en-US" sz="1500" b="1" dirty="0">
                <a:solidFill>
                  <a:srgbClr val="C5A572"/>
                </a:solidFill>
                <a:latin typeface="Liter" pitchFamily="34" charset="0"/>
                <a:ea typeface="Liter" pitchFamily="34" charset="-122"/>
                <a:cs typeface="Liter" pitchFamily="34" charset="-120"/>
              </a:rPr>
              <a:t>Leadership Continuity</a:t>
            </a:r>
            <a:endParaRPr lang="en-US" sz="1600" dirty="0"/>
          </a:p>
        </p:txBody>
      </p:sp>
      <p:sp>
        <p:nvSpPr>
          <p:cNvPr id="48" name="Shape 46"/>
          <p:cNvSpPr/>
          <p:nvPr/>
        </p:nvSpPr>
        <p:spPr>
          <a:xfrm>
            <a:off x="9191625" y="17526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49" name="Shape 47"/>
          <p:cNvSpPr/>
          <p:nvPr/>
        </p:nvSpPr>
        <p:spPr>
          <a:xfrm>
            <a:off x="9296400" y="1866900"/>
            <a:ext cx="171450" cy="152400"/>
          </a:xfrm>
          <a:custGeom>
            <a:avLst/>
            <a:gdLst/>
            <a:ahLst/>
            <a:cxnLst/>
            <a:rect l="l" t="t" r="r" b="b"/>
            <a:pathLst>
              <a:path w="171450" h="152400">
                <a:moveTo>
                  <a:pt x="85725" y="19050"/>
                </a:moveTo>
                <a:cubicBezTo>
                  <a:pt x="80468" y="19050"/>
                  <a:pt x="76200" y="23318"/>
                  <a:pt x="76200" y="28575"/>
                </a:cubicBezTo>
                <a:cubicBezTo>
                  <a:pt x="76200" y="33832"/>
                  <a:pt x="80468" y="38100"/>
                  <a:pt x="85725" y="38100"/>
                </a:cubicBezTo>
                <a:cubicBezTo>
                  <a:pt x="90982" y="38100"/>
                  <a:pt x="95250" y="33832"/>
                  <a:pt x="95250" y="28575"/>
                </a:cubicBezTo>
                <a:cubicBezTo>
                  <a:pt x="95250" y="23318"/>
                  <a:pt x="90982" y="19050"/>
                  <a:pt x="85725" y="19050"/>
                </a:cubicBezTo>
                <a:close/>
                <a:moveTo>
                  <a:pt x="57150" y="28575"/>
                </a:moveTo>
                <a:cubicBezTo>
                  <a:pt x="57150" y="12799"/>
                  <a:pt x="69949" y="0"/>
                  <a:pt x="85725" y="0"/>
                </a:cubicBezTo>
                <a:cubicBezTo>
                  <a:pt x="101501" y="0"/>
                  <a:pt x="114300" y="12799"/>
                  <a:pt x="114300" y="28575"/>
                </a:cubicBezTo>
                <a:cubicBezTo>
                  <a:pt x="114300" y="41017"/>
                  <a:pt x="106353" y="51614"/>
                  <a:pt x="95250" y="55513"/>
                </a:cubicBezTo>
                <a:lnTo>
                  <a:pt x="95250" y="132278"/>
                </a:lnTo>
                <a:cubicBezTo>
                  <a:pt x="113973" y="128022"/>
                  <a:pt x="128052" y="111532"/>
                  <a:pt x="128558" y="91648"/>
                </a:cubicBezTo>
                <a:lnTo>
                  <a:pt x="123765" y="95845"/>
                </a:lnTo>
                <a:cubicBezTo>
                  <a:pt x="120789" y="98435"/>
                  <a:pt x="116294" y="98137"/>
                  <a:pt x="113675" y="95161"/>
                </a:cubicBezTo>
                <a:cubicBezTo>
                  <a:pt x="111056" y="92184"/>
                  <a:pt x="111383" y="87690"/>
                  <a:pt x="114360" y="85070"/>
                </a:cubicBezTo>
                <a:lnTo>
                  <a:pt x="133410" y="68401"/>
                </a:lnTo>
                <a:cubicBezTo>
                  <a:pt x="136088" y="66050"/>
                  <a:pt x="140137" y="66050"/>
                  <a:pt x="142815" y="68401"/>
                </a:cubicBezTo>
                <a:lnTo>
                  <a:pt x="161865" y="85070"/>
                </a:lnTo>
                <a:cubicBezTo>
                  <a:pt x="164842" y="87660"/>
                  <a:pt x="165140" y="92184"/>
                  <a:pt x="162550" y="95161"/>
                </a:cubicBezTo>
                <a:cubicBezTo>
                  <a:pt x="159960" y="98137"/>
                  <a:pt x="155436" y="98435"/>
                  <a:pt x="152460" y="95845"/>
                </a:cubicBezTo>
                <a:lnTo>
                  <a:pt x="147638" y="91648"/>
                </a:lnTo>
                <a:cubicBezTo>
                  <a:pt x="147012" y="125313"/>
                  <a:pt x="119539" y="152400"/>
                  <a:pt x="85725" y="152400"/>
                </a:cubicBezTo>
                <a:cubicBezTo>
                  <a:pt x="51911" y="152400"/>
                  <a:pt x="24438" y="125313"/>
                  <a:pt x="23813" y="91648"/>
                </a:cubicBezTo>
                <a:lnTo>
                  <a:pt x="18990" y="95875"/>
                </a:lnTo>
                <a:cubicBezTo>
                  <a:pt x="16014" y="98465"/>
                  <a:pt x="11519" y="98167"/>
                  <a:pt x="8900" y="95190"/>
                </a:cubicBezTo>
                <a:cubicBezTo>
                  <a:pt x="6281" y="92214"/>
                  <a:pt x="6608" y="87719"/>
                  <a:pt x="9585" y="85100"/>
                </a:cubicBezTo>
                <a:lnTo>
                  <a:pt x="28635" y="68431"/>
                </a:lnTo>
                <a:cubicBezTo>
                  <a:pt x="31313" y="66080"/>
                  <a:pt x="35362" y="66080"/>
                  <a:pt x="38040" y="68431"/>
                </a:cubicBezTo>
                <a:lnTo>
                  <a:pt x="57090" y="85100"/>
                </a:lnTo>
                <a:cubicBezTo>
                  <a:pt x="60067" y="87690"/>
                  <a:pt x="60365" y="92214"/>
                  <a:pt x="57775" y="95190"/>
                </a:cubicBezTo>
                <a:cubicBezTo>
                  <a:pt x="55185" y="98167"/>
                  <a:pt x="50661" y="98465"/>
                  <a:pt x="47685" y="95875"/>
                </a:cubicBezTo>
                <a:lnTo>
                  <a:pt x="42892" y="91678"/>
                </a:lnTo>
                <a:cubicBezTo>
                  <a:pt x="43428" y="111562"/>
                  <a:pt x="57507" y="128052"/>
                  <a:pt x="76200" y="132308"/>
                </a:cubicBezTo>
                <a:lnTo>
                  <a:pt x="76200" y="55543"/>
                </a:lnTo>
                <a:cubicBezTo>
                  <a:pt x="65097" y="51614"/>
                  <a:pt x="57150" y="41047"/>
                  <a:pt x="57150" y="28605"/>
                </a:cubicBezTo>
                <a:close/>
              </a:path>
            </a:pathLst>
          </a:custGeom>
          <a:solidFill>
            <a:srgbClr val="C5A572"/>
          </a:solidFill>
          <a:ln/>
        </p:spPr>
      </p:sp>
      <p:sp>
        <p:nvSpPr>
          <p:cNvPr id="50" name="Text 48"/>
          <p:cNvSpPr/>
          <p:nvPr/>
        </p:nvSpPr>
        <p:spPr>
          <a:xfrm>
            <a:off x="9686925" y="1752600"/>
            <a:ext cx="200977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Stability During Transition</a:t>
            </a:r>
            <a:endParaRPr lang="en-US" sz="1600" dirty="0"/>
          </a:p>
        </p:txBody>
      </p:sp>
      <p:sp>
        <p:nvSpPr>
          <p:cNvPr id="51" name="Text 49"/>
          <p:cNvSpPr/>
          <p:nvPr/>
        </p:nvSpPr>
        <p:spPr>
          <a:xfrm>
            <a:off x="9686925" y="2019300"/>
            <a:ext cx="2000250" cy="3810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Executive core remained stable through Navratna elevation</a:t>
            </a:r>
            <a:endParaRPr lang="en-US" sz="1600" dirty="0"/>
          </a:p>
        </p:txBody>
      </p:sp>
      <p:sp>
        <p:nvSpPr>
          <p:cNvPr id="52" name="Shape 50"/>
          <p:cNvSpPr/>
          <p:nvPr/>
        </p:nvSpPr>
        <p:spPr>
          <a:xfrm>
            <a:off x="9191625" y="25527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53" name="Shape 51"/>
          <p:cNvSpPr/>
          <p:nvPr/>
        </p:nvSpPr>
        <p:spPr>
          <a:xfrm>
            <a:off x="9305925" y="2667000"/>
            <a:ext cx="152400" cy="152400"/>
          </a:xfrm>
          <a:custGeom>
            <a:avLst/>
            <a:gdLst/>
            <a:ahLst/>
            <a:cxnLst/>
            <a:rect l="l" t="t" r="r" b="b"/>
            <a:pathLst>
              <a:path w="152400" h="152400">
                <a:moveTo>
                  <a:pt x="19050" y="19050"/>
                </a:moveTo>
                <a:cubicBezTo>
                  <a:pt x="19050" y="13781"/>
                  <a:pt x="14794" y="9525"/>
                  <a:pt x="9525" y="9525"/>
                </a:cubicBezTo>
                <a:cubicBezTo>
                  <a:pt x="4256" y="9525"/>
                  <a:pt x="0" y="13781"/>
                  <a:pt x="0" y="19050"/>
                </a:cubicBezTo>
                <a:lnTo>
                  <a:pt x="0" y="119062"/>
                </a:lnTo>
                <a:cubicBezTo>
                  <a:pt x="0" y="132219"/>
                  <a:pt x="10656" y="142875"/>
                  <a:pt x="23813" y="142875"/>
                </a:cubicBezTo>
                <a:lnTo>
                  <a:pt x="142875" y="142875"/>
                </a:lnTo>
                <a:cubicBezTo>
                  <a:pt x="148144" y="142875"/>
                  <a:pt x="152400" y="138619"/>
                  <a:pt x="152400" y="133350"/>
                </a:cubicBezTo>
                <a:cubicBezTo>
                  <a:pt x="152400" y="128081"/>
                  <a:pt x="148144" y="123825"/>
                  <a:pt x="142875" y="123825"/>
                </a:cubicBezTo>
                <a:lnTo>
                  <a:pt x="23813" y="123825"/>
                </a:lnTo>
                <a:cubicBezTo>
                  <a:pt x="21193" y="123825"/>
                  <a:pt x="19050" y="121682"/>
                  <a:pt x="19050" y="119062"/>
                </a:cubicBezTo>
                <a:lnTo>
                  <a:pt x="19050" y="19050"/>
                </a:lnTo>
                <a:close/>
                <a:moveTo>
                  <a:pt x="140077" y="44827"/>
                </a:moveTo>
                <a:cubicBezTo>
                  <a:pt x="143798" y="41106"/>
                  <a:pt x="143798" y="35064"/>
                  <a:pt x="140077" y="31343"/>
                </a:cubicBezTo>
                <a:cubicBezTo>
                  <a:pt x="136356" y="27622"/>
                  <a:pt x="130314" y="27622"/>
                  <a:pt x="126593" y="31343"/>
                </a:cubicBezTo>
                <a:lnTo>
                  <a:pt x="95250" y="62716"/>
                </a:lnTo>
                <a:lnTo>
                  <a:pt x="78165" y="45660"/>
                </a:lnTo>
                <a:cubicBezTo>
                  <a:pt x="74444" y="41940"/>
                  <a:pt x="68401" y="41940"/>
                  <a:pt x="64681" y="45660"/>
                </a:cubicBezTo>
                <a:lnTo>
                  <a:pt x="36106" y="74235"/>
                </a:lnTo>
                <a:cubicBezTo>
                  <a:pt x="32385" y="77956"/>
                  <a:pt x="32385" y="83999"/>
                  <a:pt x="36106" y="87719"/>
                </a:cubicBezTo>
                <a:cubicBezTo>
                  <a:pt x="39826" y="91440"/>
                  <a:pt x="45869" y="91440"/>
                  <a:pt x="49590" y="87719"/>
                </a:cubicBezTo>
                <a:lnTo>
                  <a:pt x="71438" y="65871"/>
                </a:lnTo>
                <a:lnTo>
                  <a:pt x="88523" y="82957"/>
                </a:lnTo>
                <a:cubicBezTo>
                  <a:pt x="92244" y="86678"/>
                  <a:pt x="98286" y="86678"/>
                  <a:pt x="102007" y="82957"/>
                </a:cubicBezTo>
                <a:lnTo>
                  <a:pt x="140107" y="44857"/>
                </a:lnTo>
                <a:close/>
              </a:path>
            </a:pathLst>
          </a:custGeom>
          <a:solidFill>
            <a:srgbClr val="C5A572"/>
          </a:solidFill>
          <a:ln/>
        </p:spPr>
      </p:sp>
      <p:sp>
        <p:nvSpPr>
          <p:cNvPr id="54" name="Text 52"/>
          <p:cNvSpPr/>
          <p:nvPr/>
        </p:nvSpPr>
        <p:spPr>
          <a:xfrm>
            <a:off x="9686925" y="2552700"/>
            <a:ext cx="200977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Strategic Consistency</a:t>
            </a:r>
            <a:endParaRPr lang="en-US" sz="1600" dirty="0"/>
          </a:p>
        </p:txBody>
      </p:sp>
      <p:sp>
        <p:nvSpPr>
          <p:cNvPr id="55" name="Text 53"/>
          <p:cNvSpPr/>
          <p:nvPr/>
        </p:nvSpPr>
        <p:spPr>
          <a:xfrm>
            <a:off x="9686925" y="2819400"/>
            <a:ext cx="2000250" cy="3810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Uninterrupted execution of long-term strategic initiatives</a:t>
            </a:r>
            <a:endParaRPr lang="en-US" sz="1600" dirty="0"/>
          </a:p>
        </p:txBody>
      </p:sp>
      <p:sp>
        <p:nvSpPr>
          <p:cNvPr id="56" name="Shape 54"/>
          <p:cNvSpPr/>
          <p:nvPr/>
        </p:nvSpPr>
        <p:spPr>
          <a:xfrm>
            <a:off x="9191625" y="3352800"/>
            <a:ext cx="381000" cy="381000"/>
          </a:xfrm>
          <a:custGeom>
            <a:avLst/>
            <a:gdLst/>
            <a:ahLst/>
            <a:cxnLst/>
            <a:rect l="l" t="t" r="r" b="b"/>
            <a:pathLst>
              <a:path w="381000" h="381000">
                <a:moveTo>
                  <a:pt x="76200" y="0"/>
                </a:moveTo>
                <a:lnTo>
                  <a:pt x="304800" y="0"/>
                </a:lnTo>
                <a:cubicBezTo>
                  <a:pt x="346856" y="0"/>
                  <a:pt x="381000" y="34144"/>
                  <a:pt x="381000" y="76200"/>
                </a:cubicBezTo>
                <a:lnTo>
                  <a:pt x="381000" y="304800"/>
                </a:lnTo>
                <a:cubicBezTo>
                  <a:pt x="381000" y="346856"/>
                  <a:pt x="346856" y="381000"/>
                  <a:pt x="304800" y="381000"/>
                </a:cubicBezTo>
                <a:lnTo>
                  <a:pt x="76200" y="381000"/>
                </a:lnTo>
                <a:cubicBezTo>
                  <a:pt x="34144" y="381000"/>
                  <a:pt x="0" y="346856"/>
                  <a:pt x="0" y="304800"/>
                </a:cubicBezTo>
                <a:lnTo>
                  <a:pt x="0" y="76200"/>
                </a:lnTo>
                <a:cubicBezTo>
                  <a:pt x="0" y="34144"/>
                  <a:pt x="34144" y="0"/>
                  <a:pt x="76200" y="0"/>
                </a:cubicBezTo>
                <a:close/>
              </a:path>
            </a:pathLst>
          </a:custGeom>
          <a:solidFill>
            <a:srgbClr val="FFFFFF">
              <a:alpha val="10196"/>
            </a:srgbClr>
          </a:solidFill>
          <a:ln/>
        </p:spPr>
      </p:sp>
      <p:sp>
        <p:nvSpPr>
          <p:cNvPr id="57" name="Shape 55"/>
          <p:cNvSpPr/>
          <p:nvPr/>
        </p:nvSpPr>
        <p:spPr>
          <a:xfrm>
            <a:off x="9296400" y="3467100"/>
            <a:ext cx="171450" cy="152400"/>
          </a:xfrm>
          <a:custGeom>
            <a:avLst/>
            <a:gdLst/>
            <a:ahLst/>
            <a:cxnLst/>
            <a:rect l="l" t="t" r="r" b="b"/>
            <a:pathLst>
              <a:path w="171450" h="152400">
                <a:moveTo>
                  <a:pt x="80040" y="25360"/>
                </a:moveTo>
                <a:lnTo>
                  <a:pt x="45333" y="63937"/>
                </a:lnTo>
                <a:cubicBezTo>
                  <a:pt x="43964" y="65455"/>
                  <a:pt x="44023" y="67806"/>
                  <a:pt x="45482" y="69265"/>
                </a:cubicBezTo>
                <a:cubicBezTo>
                  <a:pt x="54560" y="78343"/>
                  <a:pt x="69294" y="78343"/>
                  <a:pt x="78373" y="69265"/>
                </a:cubicBezTo>
                <a:lnTo>
                  <a:pt x="87838" y="59799"/>
                </a:lnTo>
                <a:cubicBezTo>
                  <a:pt x="89089" y="58549"/>
                  <a:pt x="90666" y="57864"/>
                  <a:pt x="92273" y="57745"/>
                </a:cubicBezTo>
                <a:cubicBezTo>
                  <a:pt x="94298" y="57567"/>
                  <a:pt x="96381" y="58251"/>
                  <a:pt x="97929" y="59799"/>
                </a:cubicBezTo>
                <a:lnTo>
                  <a:pt x="150495" y="111919"/>
                </a:lnTo>
                <a:lnTo>
                  <a:pt x="171450" y="95250"/>
                </a:lnTo>
                <a:lnTo>
                  <a:pt x="171450" y="9525"/>
                </a:lnTo>
                <a:lnTo>
                  <a:pt x="138113" y="28575"/>
                </a:lnTo>
                <a:lnTo>
                  <a:pt x="131028" y="23842"/>
                </a:lnTo>
                <a:cubicBezTo>
                  <a:pt x="126325" y="20717"/>
                  <a:pt x="120819" y="19050"/>
                  <a:pt x="115163" y="19050"/>
                </a:cubicBezTo>
                <a:lnTo>
                  <a:pt x="94208" y="19050"/>
                </a:lnTo>
                <a:cubicBezTo>
                  <a:pt x="93881" y="19050"/>
                  <a:pt x="93524" y="19050"/>
                  <a:pt x="93196" y="19080"/>
                </a:cubicBezTo>
                <a:cubicBezTo>
                  <a:pt x="88166" y="19348"/>
                  <a:pt x="83433" y="21610"/>
                  <a:pt x="80040" y="25360"/>
                </a:cubicBezTo>
                <a:close/>
                <a:moveTo>
                  <a:pt x="34707" y="54382"/>
                </a:moveTo>
                <a:lnTo>
                  <a:pt x="66496" y="19050"/>
                </a:lnTo>
                <a:lnTo>
                  <a:pt x="54709" y="19050"/>
                </a:lnTo>
                <a:cubicBezTo>
                  <a:pt x="47119" y="19050"/>
                  <a:pt x="39856" y="22056"/>
                  <a:pt x="34498" y="27414"/>
                </a:cubicBezTo>
                <a:lnTo>
                  <a:pt x="33338" y="28575"/>
                </a:lnTo>
                <a:lnTo>
                  <a:pt x="0" y="9525"/>
                </a:lnTo>
                <a:lnTo>
                  <a:pt x="0" y="95250"/>
                </a:lnTo>
                <a:lnTo>
                  <a:pt x="46553" y="134035"/>
                </a:lnTo>
                <a:cubicBezTo>
                  <a:pt x="53400" y="139750"/>
                  <a:pt x="62032" y="142875"/>
                  <a:pt x="70931" y="142875"/>
                </a:cubicBezTo>
                <a:lnTo>
                  <a:pt x="75605" y="142875"/>
                </a:lnTo>
                <a:lnTo>
                  <a:pt x="73521" y="140791"/>
                </a:lnTo>
                <a:cubicBezTo>
                  <a:pt x="70723" y="137993"/>
                  <a:pt x="70723" y="133469"/>
                  <a:pt x="73521" y="130701"/>
                </a:cubicBezTo>
                <a:cubicBezTo>
                  <a:pt x="76319" y="127933"/>
                  <a:pt x="80843" y="127903"/>
                  <a:pt x="83612" y="130701"/>
                </a:cubicBezTo>
                <a:lnTo>
                  <a:pt x="95816" y="142905"/>
                </a:lnTo>
                <a:lnTo>
                  <a:pt x="98494" y="142905"/>
                </a:lnTo>
                <a:cubicBezTo>
                  <a:pt x="104180" y="142905"/>
                  <a:pt x="109746" y="141625"/>
                  <a:pt x="114806" y="139244"/>
                </a:cubicBezTo>
                <a:lnTo>
                  <a:pt x="106859" y="131266"/>
                </a:lnTo>
                <a:cubicBezTo>
                  <a:pt x="104061" y="128468"/>
                  <a:pt x="104061" y="123944"/>
                  <a:pt x="106859" y="121176"/>
                </a:cubicBezTo>
                <a:cubicBezTo>
                  <a:pt x="109657" y="118408"/>
                  <a:pt x="114181" y="118378"/>
                  <a:pt x="116949" y="121176"/>
                </a:cubicBezTo>
                <a:lnTo>
                  <a:pt x="126474" y="130701"/>
                </a:lnTo>
                <a:lnTo>
                  <a:pt x="131683" y="125492"/>
                </a:lnTo>
                <a:cubicBezTo>
                  <a:pt x="134332" y="122843"/>
                  <a:pt x="135106" y="119003"/>
                  <a:pt x="133945" y="115639"/>
                </a:cubicBezTo>
                <a:lnTo>
                  <a:pt x="92899" y="74920"/>
                </a:lnTo>
                <a:lnTo>
                  <a:pt x="88463" y="79355"/>
                </a:lnTo>
                <a:cubicBezTo>
                  <a:pt x="73789" y="94030"/>
                  <a:pt x="50036" y="94030"/>
                  <a:pt x="35362" y="79355"/>
                </a:cubicBezTo>
                <a:cubicBezTo>
                  <a:pt x="28515" y="72509"/>
                  <a:pt x="28248" y="61526"/>
                  <a:pt x="34707" y="54352"/>
                </a:cubicBezTo>
                <a:close/>
              </a:path>
            </a:pathLst>
          </a:custGeom>
          <a:solidFill>
            <a:srgbClr val="C5A572"/>
          </a:solidFill>
          <a:ln/>
        </p:spPr>
      </p:sp>
      <p:sp>
        <p:nvSpPr>
          <p:cNvPr id="58" name="Text 56"/>
          <p:cNvSpPr/>
          <p:nvPr/>
        </p:nvSpPr>
        <p:spPr>
          <a:xfrm>
            <a:off x="9686925" y="3352800"/>
            <a:ext cx="2009775" cy="228600"/>
          </a:xfrm>
          <a:prstGeom prst="rect">
            <a:avLst/>
          </a:prstGeom>
          <a:noFill/>
          <a:ln/>
        </p:spPr>
        <p:txBody>
          <a:bodyPr wrap="square" lIns="0" tIns="0" rIns="0" bIns="0" rtlCol="0" anchor="ctr"/>
          <a:lstStyle/>
          <a:p>
            <a:pPr>
              <a:lnSpc>
                <a:spcPct val="130000"/>
              </a:lnSpc>
            </a:pPr>
            <a:r>
              <a:rPr lang="en-US" sz="1200" b="1" dirty="0">
                <a:solidFill>
                  <a:srgbClr val="FFFFFF"/>
                </a:solidFill>
                <a:latin typeface="Quattrocento Sans" pitchFamily="34" charset="0"/>
                <a:ea typeface="Quattrocento Sans" pitchFamily="34" charset="-122"/>
                <a:cs typeface="Quattrocento Sans" pitchFamily="34" charset="-120"/>
              </a:rPr>
              <a:t>Stakeholder Confidence</a:t>
            </a:r>
            <a:endParaRPr lang="en-US" sz="1600" dirty="0"/>
          </a:p>
        </p:txBody>
      </p:sp>
      <p:sp>
        <p:nvSpPr>
          <p:cNvPr id="59" name="Text 57"/>
          <p:cNvSpPr/>
          <p:nvPr/>
        </p:nvSpPr>
        <p:spPr>
          <a:xfrm>
            <a:off x="9686925" y="3619500"/>
            <a:ext cx="2000250" cy="381000"/>
          </a:xfrm>
          <a:prstGeom prst="rect">
            <a:avLst/>
          </a:prstGeom>
          <a:noFill/>
          <a:ln/>
        </p:spPr>
        <p:txBody>
          <a:bodyPr wrap="square" lIns="0" tIns="0" rIns="0" bIns="0" rtlCol="0" anchor="ctr"/>
          <a:lstStyle/>
          <a:p>
            <a:pPr>
              <a:lnSpc>
                <a:spcPct val="120000"/>
              </a:lnSpc>
            </a:pPr>
            <a:r>
              <a:rPr lang="en-US" sz="1050" dirty="0">
                <a:solidFill>
                  <a:srgbClr val="FFFFFF">
                    <a:alpha val="80000"/>
                  </a:srgbClr>
                </a:solidFill>
                <a:latin typeface="Quattrocento Sans" pitchFamily="34" charset="0"/>
                <a:ea typeface="Quattrocento Sans" pitchFamily="34" charset="-122"/>
                <a:cs typeface="Quattrocento Sans" pitchFamily="34" charset="-120"/>
              </a:rPr>
              <a:t>Continuity reinforces investor and government trust</a:t>
            </a:r>
            <a:endParaRPr lang="en-US" sz="1600" dirty="0"/>
          </a:p>
        </p:txBody>
      </p:sp>
      <p:sp>
        <p:nvSpPr>
          <p:cNvPr id="60" name="Shape 58"/>
          <p:cNvSpPr/>
          <p:nvPr/>
        </p:nvSpPr>
        <p:spPr>
          <a:xfrm>
            <a:off x="9010650" y="5267325"/>
            <a:ext cx="2790825" cy="1200150"/>
          </a:xfrm>
          <a:custGeom>
            <a:avLst/>
            <a:gdLst/>
            <a:ahLst/>
            <a:cxnLst/>
            <a:rect l="l" t="t" r="r" b="b"/>
            <a:pathLst>
              <a:path w="2790825" h="1200150">
                <a:moveTo>
                  <a:pt x="114302" y="0"/>
                </a:moveTo>
                <a:lnTo>
                  <a:pt x="2676523" y="0"/>
                </a:lnTo>
                <a:cubicBezTo>
                  <a:pt x="2739608" y="0"/>
                  <a:pt x="2790825" y="51217"/>
                  <a:pt x="2790825" y="114302"/>
                </a:cubicBezTo>
                <a:lnTo>
                  <a:pt x="2790825" y="1085848"/>
                </a:lnTo>
                <a:cubicBezTo>
                  <a:pt x="2790825" y="1148933"/>
                  <a:pt x="2739608" y="1200150"/>
                  <a:pt x="2676523" y="1200150"/>
                </a:cubicBezTo>
                <a:lnTo>
                  <a:pt x="114302" y="1200150"/>
                </a:lnTo>
                <a:cubicBezTo>
                  <a:pt x="51217" y="1200150"/>
                  <a:pt x="0" y="1148933"/>
                  <a:pt x="0" y="1085848"/>
                </a:cubicBezTo>
                <a:lnTo>
                  <a:pt x="0" y="114302"/>
                </a:lnTo>
                <a:cubicBezTo>
                  <a:pt x="0" y="51217"/>
                  <a:pt x="51217" y="0"/>
                  <a:pt x="114302" y="0"/>
                </a:cubicBezTo>
                <a:close/>
              </a:path>
            </a:pathLst>
          </a:custGeom>
          <a:solidFill>
            <a:srgbClr val="C5A572">
              <a:alpha val="10196"/>
            </a:srgbClr>
          </a:solidFill>
          <a:ln w="25400">
            <a:solidFill>
              <a:srgbClr val="C5A572">
                <a:alpha val="30196"/>
              </a:srgbClr>
            </a:solidFill>
            <a:prstDash val="solid"/>
          </a:ln>
        </p:spPr>
      </p:sp>
      <p:sp>
        <p:nvSpPr>
          <p:cNvPr id="61" name="Shape 59"/>
          <p:cNvSpPr/>
          <p:nvPr/>
        </p:nvSpPr>
        <p:spPr>
          <a:xfrm>
            <a:off x="9201150" y="5467350"/>
            <a:ext cx="133350" cy="152400"/>
          </a:xfrm>
          <a:custGeom>
            <a:avLst/>
            <a:gdLst/>
            <a:ahLst/>
            <a:cxnLst/>
            <a:rect l="l" t="t" r="r" b="b"/>
            <a:pathLst>
              <a:path w="133350" h="152400">
                <a:moveTo>
                  <a:pt x="73194" y="-7709"/>
                </a:moveTo>
                <a:cubicBezTo>
                  <a:pt x="69205" y="-10150"/>
                  <a:pt x="64175" y="-10150"/>
                  <a:pt x="60186" y="-7709"/>
                </a:cubicBezTo>
                <a:cubicBezTo>
                  <a:pt x="52923" y="-3274"/>
                  <a:pt x="48429" y="-2084"/>
                  <a:pt x="39916" y="-2262"/>
                </a:cubicBezTo>
                <a:cubicBezTo>
                  <a:pt x="35243" y="-2381"/>
                  <a:pt x="30897" y="149"/>
                  <a:pt x="28635" y="4256"/>
                </a:cubicBezTo>
                <a:cubicBezTo>
                  <a:pt x="24557" y="11728"/>
                  <a:pt x="21253" y="15032"/>
                  <a:pt x="13781" y="19110"/>
                </a:cubicBezTo>
                <a:cubicBezTo>
                  <a:pt x="9674" y="21342"/>
                  <a:pt x="7174" y="25718"/>
                  <a:pt x="7263" y="30391"/>
                </a:cubicBezTo>
                <a:cubicBezTo>
                  <a:pt x="7471" y="38904"/>
                  <a:pt x="6251" y="43398"/>
                  <a:pt x="1816" y="50661"/>
                </a:cubicBezTo>
                <a:cubicBezTo>
                  <a:pt x="-625" y="54650"/>
                  <a:pt x="-625" y="59680"/>
                  <a:pt x="1816" y="63669"/>
                </a:cubicBezTo>
                <a:cubicBezTo>
                  <a:pt x="6251" y="70931"/>
                  <a:pt x="7441" y="75426"/>
                  <a:pt x="7263" y="83939"/>
                </a:cubicBezTo>
                <a:cubicBezTo>
                  <a:pt x="7144" y="88612"/>
                  <a:pt x="9674" y="92958"/>
                  <a:pt x="13781" y="95220"/>
                </a:cubicBezTo>
                <a:cubicBezTo>
                  <a:pt x="20360" y="98822"/>
                  <a:pt x="23693" y="101798"/>
                  <a:pt x="27206" y="107573"/>
                </a:cubicBezTo>
                <a:lnTo>
                  <a:pt x="12710" y="136475"/>
                </a:lnTo>
                <a:cubicBezTo>
                  <a:pt x="10954" y="140018"/>
                  <a:pt x="12383" y="144304"/>
                  <a:pt x="15895" y="146060"/>
                </a:cubicBezTo>
                <a:lnTo>
                  <a:pt x="41493" y="158859"/>
                </a:lnTo>
                <a:cubicBezTo>
                  <a:pt x="44916" y="160556"/>
                  <a:pt x="49084" y="159276"/>
                  <a:pt x="50929" y="155942"/>
                </a:cubicBezTo>
                <a:lnTo>
                  <a:pt x="66645" y="127635"/>
                </a:lnTo>
                <a:lnTo>
                  <a:pt x="82361" y="155942"/>
                </a:lnTo>
                <a:cubicBezTo>
                  <a:pt x="84207" y="159276"/>
                  <a:pt x="88374" y="160586"/>
                  <a:pt x="91797" y="158859"/>
                </a:cubicBezTo>
                <a:lnTo>
                  <a:pt x="117396" y="146060"/>
                </a:lnTo>
                <a:cubicBezTo>
                  <a:pt x="120938" y="144304"/>
                  <a:pt x="122366" y="140018"/>
                  <a:pt x="120581" y="136475"/>
                </a:cubicBezTo>
                <a:lnTo>
                  <a:pt x="106114" y="107543"/>
                </a:lnTo>
                <a:cubicBezTo>
                  <a:pt x="109597" y="101769"/>
                  <a:pt x="112961" y="98792"/>
                  <a:pt x="119539" y="95190"/>
                </a:cubicBezTo>
                <a:cubicBezTo>
                  <a:pt x="123646" y="92958"/>
                  <a:pt x="126147" y="88583"/>
                  <a:pt x="126057" y="83909"/>
                </a:cubicBezTo>
                <a:cubicBezTo>
                  <a:pt x="125849" y="75396"/>
                  <a:pt x="127069" y="70902"/>
                  <a:pt x="131505" y="63639"/>
                </a:cubicBezTo>
                <a:cubicBezTo>
                  <a:pt x="133945" y="59650"/>
                  <a:pt x="133945" y="54620"/>
                  <a:pt x="131505" y="50631"/>
                </a:cubicBezTo>
                <a:cubicBezTo>
                  <a:pt x="127069" y="43369"/>
                  <a:pt x="125879" y="38874"/>
                  <a:pt x="126057" y="30361"/>
                </a:cubicBezTo>
                <a:cubicBezTo>
                  <a:pt x="126176" y="25688"/>
                  <a:pt x="123646" y="21342"/>
                  <a:pt x="119539" y="19080"/>
                </a:cubicBezTo>
                <a:cubicBezTo>
                  <a:pt x="112068" y="15002"/>
                  <a:pt x="108764" y="11698"/>
                  <a:pt x="104686" y="4227"/>
                </a:cubicBezTo>
                <a:cubicBezTo>
                  <a:pt x="102453" y="119"/>
                  <a:pt x="98078" y="-2381"/>
                  <a:pt x="93405" y="-2292"/>
                </a:cubicBezTo>
                <a:cubicBezTo>
                  <a:pt x="84892" y="-2084"/>
                  <a:pt x="80397" y="-3304"/>
                  <a:pt x="73134" y="-7739"/>
                </a:cubicBezTo>
                <a:close/>
                <a:moveTo>
                  <a:pt x="66675" y="28575"/>
                </a:moveTo>
                <a:cubicBezTo>
                  <a:pt x="82446" y="28575"/>
                  <a:pt x="95250" y="41379"/>
                  <a:pt x="95250" y="57150"/>
                </a:cubicBezTo>
                <a:cubicBezTo>
                  <a:pt x="95250" y="72921"/>
                  <a:pt x="82446" y="85725"/>
                  <a:pt x="66675" y="85725"/>
                </a:cubicBezTo>
                <a:cubicBezTo>
                  <a:pt x="50904" y="85725"/>
                  <a:pt x="38100" y="72921"/>
                  <a:pt x="38100" y="57150"/>
                </a:cubicBezTo>
                <a:cubicBezTo>
                  <a:pt x="38100" y="41379"/>
                  <a:pt x="50904" y="28575"/>
                  <a:pt x="66675" y="28575"/>
                </a:cubicBezTo>
                <a:close/>
              </a:path>
            </a:pathLst>
          </a:custGeom>
          <a:solidFill>
            <a:srgbClr val="C5A572"/>
          </a:solidFill>
          <a:ln/>
        </p:spPr>
      </p:sp>
      <p:sp>
        <p:nvSpPr>
          <p:cNvPr id="62" name="Text 60"/>
          <p:cNvSpPr/>
          <p:nvPr/>
        </p:nvSpPr>
        <p:spPr>
          <a:xfrm>
            <a:off x="9439275" y="5429250"/>
            <a:ext cx="1609725" cy="228600"/>
          </a:xfrm>
          <a:prstGeom prst="rect">
            <a:avLst/>
          </a:prstGeom>
          <a:noFill/>
          <a:ln/>
        </p:spPr>
        <p:txBody>
          <a:bodyPr wrap="square" lIns="0" tIns="0" rIns="0" bIns="0" rtlCol="0" anchor="ctr"/>
          <a:lstStyle/>
          <a:p>
            <a:pPr>
              <a:lnSpc>
                <a:spcPct val="130000"/>
              </a:lnSpc>
            </a:pPr>
            <a:r>
              <a:rPr lang="en-US" sz="1200" b="1" dirty="0">
                <a:solidFill>
                  <a:srgbClr val="1E3A5F"/>
                </a:solidFill>
                <a:latin typeface="Liter" pitchFamily="34" charset="0"/>
                <a:ea typeface="Liter" pitchFamily="34" charset="-122"/>
                <a:cs typeface="Liter" pitchFamily="34" charset="-120"/>
              </a:rPr>
              <a:t>Navratna Achievement</a:t>
            </a:r>
            <a:endParaRPr lang="en-US" sz="1600" dirty="0"/>
          </a:p>
        </p:txBody>
      </p:sp>
      <p:sp>
        <p:nvSpPr>
          <p:cNvPr id="63" name="Text 61"/>
          <p:cNvSpPr/>
          <p:nvPr/>
        </p:nvSpPr>
        <p:spPr>
          <a:xfrm>
            <a:off x="9172575" y="5734050"/>
            <a:ext cx="2533650" cy="571500"/>
          </a:xfrm>
          <a:prstGeom prst="rect">
            <a:avLst/>
          </a:prstGeom>
          <a:noFill/>
          <a:ln/>
        </p:spPr>
        <p:txBody>
          <a:bodyPr wrap="square" lIns="0" tIns="0" rIns="0" bIns="0" rtlCol="0" anchor="ctr"/>
          <a:lstStyle/>
          <a:p>
            <a:pPr>
              <a:lnSpc>
                <a:spcPct val="120000"/>
              </a:lnSpc>
            </a:pPr>
            <a:r>
              <a:rPr lang="en-US" sz="1050" dirty="0">
                <a:solidFill>
                  <a:srgbClr val="2D3748"/>
                </a:solidFill>
                <a:latin typeface="Quattrocento Sans" pitchFamily="34" charset="0"/>
                <a:ea typeface="Quattrocento Sans" pitchFamily="34" charset="-122"/>
                <a:cs typeface="Quattrocento Sans" pitchFamily="34" charset="-120"/>
              </a:rPr>
              <a:t>Leadership stability contributed to successful Navratna CPSE status attainment.</a:t>
            </a:r>
            <a:endParaRPr lang="en-US" sz="1600"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9FA"/>
        </a:solidFill>
        <a:effectLst/>
      </p:bgPr>
    </p:bg>
    <p:spTree>
      <p:nvGrpSpPr>
        <p:cNvPr id="1" name=""/>
        <p:cNvGrpSpPr/>
        <p:nvPr/>
      </p:nvGrpSpPr>
      <p:grpSpPr>
        <a:xfrm>
          <a:off x="0" y="0"/>
          <a:ext cx="0" cy="0"/>
          <a:chOff x="0" y="0"/>
          <a:chExt cx="0" cy="0"/>
        </a:xfrm>
      </p:grpSpPr>
      <p:sp>
        <p:nvSpPr>
          <p:cNvPr id="2" name="Shape 0"/>
          <p:cNvSpPr/>
          <p:nvPr/>
        </p:nvSpPr>
        <p:spPr>
          <a:xfrm>
            <a:off x="375138" y="393895"/>
            <a:ext cx="525194" cy="525194"/>
          </a:xfrm>
          <a:custGeom>
            <a:avLst/>
            <a:gdLst/>
            <a:ahLst/>
            <a:cxnLst/>
            <a:rect l="l" t="t" r="r" b="b"/>
            <a:pathLst>
              <a:path w="525194" h="525194">
                <a:moveTo>
                  <a:pt x="112544" y="0"/>
                </a:moveTo>
                <a:lnTo>
                  <a:pt x="412650" y="0"/>
                </a:lnTo>
                <a:cubicBezTo>
                  <a:pt x="474806" y="0"/>
                  <a:pt x="525194" y="50388"/>
                  <a:pt x="525194" y="112544"/>
                </a:cubicBezTo>
                <a:lnTo>
                  <a:pt x="525194" y="412650"/>
                </a:lnTo>
                <a:cubicBezTo>
                  <a:pt x="525194" y="474806"/>
                  <a:pt x="474806" y="525194"/>
                  <a:pt x="412650" y="525194"/>
                </a:cubicBezTo>
                <a:lnTo>
                  <a:pt x="112544" y="525194"/>
                </a:lnTo>
                <a:cubicBezTo>
                  <a:pt x="50388" y="525194"/>
                  <a:pt x="0" y="474806"/>
                  <a:pt x="0" y="412650"/>
                </a:cubicBezTo>
                <a:lnTo>
                  <a:pt x="0" y="112544"/>
                </a:lnTo>
                <a:cubicBezTo>
                  <a:pt x="0" y="50429"/>
                  <a:pt x="50429" y="0"/>
                  <a:pt x="112544" y="0"/>
                </a:cubicBezTo>
                <a:close/>
              </a:path>
            </a:pathLst>
          </a:custGeom>
          <a:solidFill>
            <a:srgbClr val="1E3A5F"/>
          </a:solidFill>
          <a:ln/>
        </p:spPr>
      </p:sp>
      <p:sp>
        <p:nvSpPr>
          <p:cNvPr id="3" name="Shape 1"/>
          <p:cNvSpPr/>
          <p:nvPr/>
        </p:nvSpPr>
        <p:spPr>
          <a:xfrm>
            <a:off x="511126" y="543951"/>
            <a:ext cx="253218" cy="225083"/>
          </a:xfrm>
          <a:custGeom>
            <a:avLst/>
            <a:gdLst/>
            <a:ahLst/>
            <a:cxnLst/>
            <a:rect l="l" t="t" r="r" b="b"/>
            <a:pathLst>
              <a:path w="253218" h="225083">
                <a:moveTo>
                  <a:pt x="28135" y="56271"/>
                </a:moveTo>
                <a:cubicBezTo>
                  <a:pt x="28135" y="29096"/>
                  <a:pt x="50198" y="7034"/>
                  <a:pt x="77372" y="7034"/>
                </a:cubicBezTo>
                <a:cubicBezTo>
                  <a:pt x="104547" y="7034"/>
                  <a:pt x="126609" y="29096"/>
                  <a:pt x="126609" y="56271"/>
                </a:cubicBezTo>
                <a:cubicBezTo>
                  <a:pt x="126609" y="83445"/>
                  <a:pt x="104547" y="105508"/>
                  <a:pt x="77372" y="105508"/>
                </a:cubicBezTo>
                <a:cubicBezTo>
                  <a:pt x="50198" y="105508"/>
                  <a:pt x="28135" y="83445"/>
                  <a:pt x="28135" y="56271"/>
                </a:cubicBezTo>
                <a:close/>
                <a:moveTo>
                  <a:pt x="0" y="203982"/>
                </a:moveTo>
                <a:cubicBezTo>
                  <a:pt x="0" y="161251"/>
                  <a:pt x="34642" y="126609"/>
                  <a:pt x="77372" y="126609"/>
                </a:cubicBezTo>
                <a:cubicBezTo>
                  <a:pt x="120103" y="126609"/>
                  <a:pt x="154745" y="161251"/>
                  <a:pt x="154745" y="203982"/>
                </a:cubicBezTo>
                <a:lnTo>
                  <a:pt x="154745" y="206619"/>
                </a:lnTo>
                <a:cubicBezTo>
                  <a:pt x="154745" y="216818"/>
                  <a:pt x="146480" y="225083"/>
                  <a:pt x="136281" y="225083"/>
                </a:cubicBezTo>
                <a:lnTo>
                  <a:pt x="18464" y="225083"/>
                </a:lnTo>
                <a:cubicBezTo>
                  <a:pt x="8265" y="225083"/>
                  <a:pt x="0" y="216818"/>
                  <a:pt x="0" y="206619"/>
                </a:cubicBezTo>
                <a:lnTo>
                  <a:pt x="0" y="203982"/>
                </a:lnTo>
                <a:close/>
                <a:moveTo>
                  <a:pt x="189914" y="28135"/>
                </a:moveTo>
                <a:cubicBezTo>
                  <a:pt x="213206" y="28135"/>
                  <a:pt x="232117" y="47046"/>
                  <a:pt x="232117" y="70338"/>
                </a:cubicBezTo>
                <a:cubicBezTo>
                  <a:pt x="232117" y="93631"/>
                  <a:pt x="213206" y="112542"/>
                  <a:pt x="189914" y="112542"/>
                </a:cubicBezTo>
                <a:cubicBezTo>
                  <a:pt x="166621" y="112542"/>
                  <a:pt x="147711" y="93631"/>
                  <a:pt x="147711" y="70338"/>
                </a:cubicBezTo>
                <a:cubicBezTo>
                  <a:pt x="147711" y="47046"/>
                  <a:pt x="166621" y="28135"/>
                  <a:pt x="189914" y="28135"/>
                </a:cubicBezTo>
                <a:close/>
                <a:moveTo>
                  <a:pt x="189914" y="133643"/>
                </a:moveTo>
                <a:cubicBezTo>
                  <a:pt x="224863" y="133643"/>
                  <a:pt x="253218" y="161998"/>
                  <a:pt x="253218" y="196948"/>
                </a:cubicBezTo>
                <a:lnTo>
                  <a:pt x="253218" y="206795"/>
                </a:lnTo>
                <a:cubicBezTo>
                  <a:pt x="253218" y="216906"/>
                  <a:pt x="245042" y="225083"/>
                  <a:pt x="234930" y="225083"/>
                </a:cubicBezTo>
                <a:lnTo>
                  <a:pt x="171274" y="225083"/>
                </a:lnTo>
                <a:cubicBezTo>
                  <a:pt x="174176" y="219588"/>
                  <a:pt x="175846" y="213301"/>
                  <a:pt x="175846" y="206619"/>
                </a:cubicBezTo>
                <a:lnTo>
                  <a:pt x="175846" y="203982"/>
                </a:lnTo>
                <a:cubicBezTo>
                  <a:pt x="175846" y="181341"/>
                  <a:pt x="168197" y="160504"/>
                  <a:pt x="155404" y="143886"/>
                </a:cubicBezTo>
                <a:cubicBezTo>
                  <a:pt x="165339" y="137424"/>
                  <a:pt x="177209" y="133643"/>
                  <a:pt x="189914" y="133643"/>
                </a:cubicBezTo>
                <a:close/>
              </a:path>
            </a:pathLst>
          </a:custGeom>
          <a:solidFill>
            <a:srgbClr val="C5A572"/>
          </a:solidFill>
          <a:ln/>
        </p:spPr>
      </p:sp>
      <p:sp>
        <p:nvSpPr>
          <p:cNvPr id="4" name="Text 2"/>
          <p:cNvSpPr/>
          <p:nvPr/>
        </p:nvSpPr>
        <p:spPr>
          <a:xfrm>
            <a:off x="1050388" y="375138"/>
            <a:ext cx="4089009" cy="187569"/>
          </a:xfrm>
          <a:prstGeom prst="rect">
            <a:avLst/>
          </a:prstGeom>
          <a:noFill/>
          <a:ln/>
        </p:spPr>
        <p:txBody>
          <a:bodyPr wrap="square" lIns="0" tIns="0" rIns="0" bIns="0" rtlCol="0" anchor="ctr"/>
          <a:lstStyle/>
          <a:p>
            <a:pPr>
              <a:lnSpc>
                <a:spcPct val="120000"/>
              </a:lnSpc>
            </a:pPr>
            <a:r>
              <a:rPr lang="en-US" sz="1034" b="1" kern="0" spc="52" dirty="0">
                <a:solidFill>
                  <a:srgbClr val="5A7A96"/>
                </a:solidFill>
                <a:latin typeface="Quattrocento Sans" pitchFamily="34" charset="0"/>
                <a:ea typeface="Quattrocento Sans" pitchFamily="34" charset="-122"/>
                <a:cs typeface="Quattrocento Sans" pitchFamily="34" charset="-120"/>
              </a:rPr>
              <a:t>Board Composition</a:t>
            </a:r>
            <a:endParaRPr lang="en-US" sz="1600" dirty="0"/>
          </a:p>
        </p:txBody>
      </p:sp>
      <p:sp>
        <p:nvSpPr>
          <p:cNvPr id="5" name="Text 3"/>
          <p:cNvSpPr/>
          <p:nvPr/>
        </p:nvSpPr>
        <p:spPr>
          <a:xfrm>
            <a:off x="1050388" y="562708"/>
            <a:ext cx="4192172" cy="375138"/>
          </a:xfrm>
          <a:prstGeom prst="rect">
            <a:avLst/>
          </a:prstGeom>
          <a:noFill/>
          <a:ln/>
        </p:spPr>
        <p:txBody>
          <a:bodyPr wrap="square" lIns="0" tIns="0" rIns="0" bIns="0" rtlCol="0" anchor="ctr"/>
          <a:lstStyle/>
          <a:p>
            <a:pPr>
              <a:lnSpc>
                <a:spcPct val="90000"/>
              </a:lnSpc>
            </a:pPr>
            <a:r>
              <a:rPr lang="en-US" sz="2658" b="1" dirty="0">
                <a:solidFill>
                  <a:srgbClr val="1E3A5F"/>
                </a:solidFill>
                <a:latin typeface="Liter" pitchFamily="34" charset="0"/>
                <a:ea typeface="Liter" pitchFamily="34" charset="-122"/>
                <a:cs typeface="Liter" pitchFamily="34" charset="-120"/>
              </a:rPr>
              <a:t>Nominees &amp; Independence</a:t>
            </a:r>
            <a:endParaRPr lang="en-US" sz="1600" dirty="0"/>
          </a:p>
        </p:txBody>
      </p:sp>
      <p:sp>
        <p:nvSpPr>
          <p:cNvPr id="6" name="Shape 4"/>
          <p:cNvSpPr/>
          <p:nvPr/>
        </p:nvSpPr>
        <p:spPr>
          <a:xfrm>
            <a:off x="375138" y="1144172"/>
            <a:ext cx="5627077" cy="3657600"/>
          </a:xfrm>
          <a:custGeom>
            <a:avLst/>
            <a:gdLst/>
            <a:ahLst/>
            <a:cxnLst/>
            <a:rect l="l" t="t" r="r" b="b"/>
            <a:pathLst>
              <a:path w="5627077" h="3657600">
                <a:moveTo>
                  <a:pt x="37514" y="0"/>
                </a:moveTo>
                <a:lnTo>
                  <a:pt x="5589563" y="0"/>
                </a:lnTo>
                <a:cubicBezTo>
                  <a:pt x="5610281" y="0"/>
                  <a:pt x="5627077" y="16796"/>
                  <a:pt x="5627077" y="37514"/>
                </a:cubicBezTo>
                <a:lnTo>
                  <a:pt x="5627077" y="3507529"/>
                </a:lnTo>
                <a:cubicBezTo>
                  <a:pt x="5627077" y="3590411"/>
                  <a:pt x="5559888" y="3657600"/>
                  <a:pt x="5477006" y="3657600"/>
                </a:cubicBezTo>
                <a:lnTo>
                  <a:pt x="150071" y="3657600"/>
                </a:lnTo>
                <a:cubicBezTo>
                  <a:pt x="67189" y="3657600"/>
                  <a:pt x="0" y="3590411"/>
                  <a:pt x="0" y="3507529"/>
                </a:cubicBezTo>
                <a:lnTo>
                  <a:pt x="0" y="37514"/>
                </a:lnTo>
                <a:cubicBezTo>
                  <a:pt x="0" y="16809"/>
                  <a:pt x="16809" y="0"/>
                  <a:pt x="37514" y="0"/>
                </a:cubicBezTo>
                <a:close/>
              </a:path>
            </a:pathLst>
          </a:custGeom>
          <a:solidFill>
            <a:srgbClr val="FFFFFF"/>
          </a:solidFill>
          <a:ln/>
          <a:effectLst>
            <a:outerShdw blurRad="140677" dist="93785" dir="5400000" algn="bl" rotWithShape="0">
              <a:srgbClr val="000000">
                <a:alpha val="10196"/>
              </a:srgbClr>
            </a:outerShdw>
          </a:effectLst>
        </p:spPr>
      </p:sp>
      <p:sp>
        <p:nvSpPr>
          <p:cNvPr id="7" name="Shape 5"/>
          <p:cNvSpPr/>
          <p:nvPr/>
        </p:nvSpPr>
        <p:spPr>
          <a:xfrm>
            <a:off x="375138" y="1144172"/>
            <a:ext cx="5627077" cy="37514"/>
          </a:xfrm>
          <a:custGeom>
            <a:avLst/>
            <a:gdLst/>
            <a:ahLst/>
            <a:cxnLst/>
            <a:rect l="l" t="t" r="r" b="b"/>
            <a:pathLst>
              <a:path w="5627077" h="37514">
                <a:moveTo>
                  <a:pt x="37514" y="0"/>
                </a:moveTo>
                <a:lnTo>
                  <a:pt x="5589563" y="0"/>
                </a:lnTo>
                <a:cubicBezTo>
                  <a:pt x="5610281" y="0"/>
                  <a:pt x="5627077" y="16796"/>
                  <a:pt x="5627077" y="37514"/>
                </a:cubicBezTo>
                <a:lnTo>
                  <a:pt x="5627077" y="37514"/>
                </a:lnTo>
                <a:lnTo>
                  <a:pt x="0" y="37514"/>
                </a:lnTo>
                <a:lnTo>
                  <a:pt x="0" y="37514"/>
                </a:lnTo>
                <a:cubicBezTo>
                  <a:pt x="0" y="16809"/>
                  <a:pt x="16809" y="0"/>
                  <a:pt x="37514" y="0"/>
                </a:cubicBezTo>
                <a:close/>
              </a:path>
            </a:pathLst>
          </a:custGeom>
          <a:solidFill>
            <a:srgbClr val="5A7A96"/>
          </a:solidFill>
          <a:ln/>
        </p:spPr>
      </p:sp>
      <p:sp>
        <p:nvSpPr>
          <p:cNvPr id="8" name="Shape 6"/>
          <p:cNvSpPr/>
          <p:nvPr/>
        </p:nvSpPr>
        <p:spPr>
          <a:xfrm>
            <a:off x="562708" y="1350498"/>
            <a:ext cx="450166" cy="450166"/>
          </a:xfrm>
          <a:custGeom>
            <a:avLst/>
            <a:gdLst/>
            <a:ahLst/>
            <a:cxnLst/>
            <a:rect l="l" t="t" r="r" b="b"/>
            <a:pathLst>
              <a:path w="450166" h="450166">
                <a:moveTo>
                  <a:pt x="112542" y="0"/>
                </a:moveTo>
                <a:lnTo>
                  <a:pt x="337625" y="0"/>
                </a:lnTo>
                <a:cubicBezTo>
                  <a:pt x="399780" y="0"/>
                  <a:pt x="450166" y="50387"/>
                  <a:pt x="450166" y="112542"/>
                </a:cubicBezTo>
                <a:lnTo>
                  <a:pt x="450166" y="337625"/>
                </a:lnTo>
                <a:cubicBezTo>
                  <a:pt x="450166" y="399780"/>
                  <a:pt x="399780" y="450166"/>
                  <a:pt x="337625" y="450166"/>
                </a:cubicBezTo>
                <a:lnTo>
                  <a:pt x="112542" y="450166"/>
                </a:lnTo>
                <a:cubicBezTo>
                  <a:pt x="50387" y="450166"/>
                  <a:pt x="0" y="399780"/>
                  <a:pt x="0" y="337625"/>
                </a:cubicBezTo>
                <a:lnTo>
                  <a:pt x="0" y="112542"/>
                </a:lnTo>
                <a:cubicBezTo>
                  <a:pt x="0" y="50387"/>
                  <a:pt x="50387" y="0"/>
                  <a:pt x="112542" y="0"/>
                </a:cubicBezTo>
                <a:close/>
              </a:path>
            </a:pathLst>
          </a:custGeom>
          <a:solidFill>
            <a:srgbClr val="5A7A96">
              <a:alpha val="10196"/>
            </a:srgbClr>
          </a:solidFill>
          <a:ln/>
        </p:spPr>
      </p:sp>
      <p:sp>
        <p:nvSpPr>
          <p:cNvPr id="9" name="Shape 7"/>
          <p:cNvSpPr/>
          <p:nvPr/>
        </p:nvSpPr>
        <p:spPr>
          <a:xfrm>
            <a:off x="694006" y="1481797"/>
            <a:ext cx="187569" cy="187569"/>
          </a:xfrm>
          <a:custGeom>
            <a:avLst/>
            <a:gdLst/>
            <a:ahLst/>
            <a:cxnLst/>
            <a:rect l="l" t="t" r="r" b="b"/>
            <a:pathLst>
              <a:path w="187569" h="187569">
                <a:moveTo>
                  <a:pt x="87447" y="1868"/>
                </a:moveTo>
                <a:cubicBezTo>
                  <a:pt x="91293" y="-623"/>
                  <a:pt x="96276" y="-623"/>
                  <a:pt x="100122" y="1868"/>
                </a:cubicBezTo>
                <a:lnTo>
                  <a:pt x="182184" y="54622"/>
                </a:lnTo>
                <a:cubicBezTo>
                  <a:pt x="186543" y="57443"/>
                  <a:pt x="188558" y="62792"/>
                  <a:pt x="187093" y="67774"/>
                </a:cubicBezTo>
                <a:cubicBezTo>
                  <a:pt x="185628" y="72756"/>
                  <a:pt x="181048" y="76200"/>
                  <a:pt x="175846" y="76200"/>
                </a:cubicBezTo>
                <a:lnTo>
                  <a:pt x="164123" y="76200"/>
                </a:lnTo>
                <a:lnTo>
                  <a:pt x="164123" y="152400"/>
                </a:lnTo>
                <a:lnTo>
                  <a:pt x="182880" y="166468"/>
                </a:lnTo>
                <a:cubicBezTo>
                  <a:pt x="185847" y="168666"/>
                  <a:pt x="187569" y="172146"/>
                  <a:pt x="187569" y="175846"/>
                </a:cubicBezTo>
                <a:cubicBezTo>
                  <a:pt x="187569" y="182330"/>
                  <a:pt x="182330" y="187569"/>
                  <a:pt x="175846" y="187569"/>
                </a:cubicBezTo>
                <a:lnTo>
                  <a:pt x="11723" y="187569"/>
                </a:lnTo>
                <a:cubicBezTo>
                  <a:pt x="5239" y="187569"/>
                  <a:pt x="0" y="182330"/>
                  <a:pt x="0" y="175846"/>
                </a:cubicBezTo>
                <a:cubicBezTo>
                  <a:pt x="0" y="172146"/>
                  <a:pt x="1722" y="168666"/>
                  <a:pt x="4689" y="166468"/>
                </a:cubicBezTo>
                <a:lnTo>
                  <a:pt x="23446" y="152400"/>
                </a:lnTo>
                <a:lnTo>
                  <a:pt x="23446" y="152400"/>
                </a:lnTo>
                <a:lnTo>
                  <a:pt x="23446" y="76200"/>
                </a:lnTo>
                <a:lnTo>
                  <a:pt x="11723" y="76200"/>
                </a:lnTo>
                <a:cubicBezTo>
                  <a:pt x="6521" y="76200"/>
                  <a:pt x="1942" y="72756"/>
                  <a:pt x="476" y="67774"/>
                </a:cubicBezTo>
                <a:cubicBezTo>
                  <a:pt x="-989" y="62792"/>
                  <a:pt x="1026" y="57406"/>
                  <a:pt x="5385" y="54622"/>
                </a:cubicBezTo>
                <a:lnTo>
                  <a:pt x="87447" y="1868"/>
                </a:lnTo>
                <a:close/>
                <a:moveTo>
                  <a:pt x="123092" y="76200"/>
                </a:moveTo>
                <a:lnTo>
                  <a:pt x="123092" y="152400"/>
                </a:lnTo>
                <a:lnTo>
                  <a:pt x="146538" y="152400"/>
                </a:lnTo>
                <a:lnTo>
                  <a:pt x="146538" y="76200"/>
                </a:lnTo>
                <a:lnTo>
                  <a:pt x="123092" y="76200"/>
                </a:lnTo>
                <a:close/>
                <a:moveTo>
                  <a:pt x="82062" y="152400"/>
                </a:moveTo>
                <a:lnTo>
                  <a:pt x="105508" y="152400"/>
                </a:lnTo>
                <a:lnTo>
                  <a:pt x="105508" y="76200"/>
                </a:lnTo>
                <a:lnTo>
                  <a:pt x="82062" y="76200"/>
                </a:lnTo>
                <a:lnTo>
                  <a:pt x="82062" y="152400"/>
                </a:lnTo>
                <a:close/>
                <a:moveTo>
                  <a:pt x="41031" y="76200"/>
                </a:moveTo>
                <a:lnTo>
                  <a:pt x="41031" y="152400"/>
                </a:lnTo>
                <a:lnTo>
                  <a:pt x="64477" y="152400"/>
                </a:lnTo>
                <a:lnTo>
                  <a:pt x="64477" y="76200"/>
                </a:lnTo>
                <a:lnTo>
                  <a:pt x="41031" y="76200"/>
                </a:lnTo>
                <a:close/>
              </a:path>
            </a:pathLst>
          </a:custGeom>
          <a:solidFill>
            <a:srgbClr val="5A7A96"/>
          </a:solidFill>
          <a:ln/>
        </p:spPr>
      </p:sp>
      <p:sp>
        <p:nvSpPr>
          <p:cNvPr id="10" name="Text 8"/>
          <p:cNvSpPr/>
          <p:nvPr/>
        </p:nvSpPr>
        <p:spPr>
          <a:xfrm>
            <a:off x="1125415" y="1444283"/>
            <a:ext cx="1997612" cy="262597"/>
          </a:xfrm>
          <a:prstGeom prst="rect">
            <a:avLst/>
          </a:prstGeom>
          <a:noFill/>
          <a:ln/>
        </p:spPr>
        <p:txBody>
          <a:bodyPr wrap="square" lIns="0" tIns="0" rIns="0" bIns="0" rtlCol="0" anchor="ctr"/>
          <a:lstStyle/>
          <a:p>
            <a:pPr>
              <a:lnSpc>
                <a:spcPct val="120000"/>
              </a:lnSpc>
            </a:pPr>
            <a:r>
              <a:rPr lang="en-US" sz="1477" b="1" dirty="0">
                <a:solidFill>
                  <a:srgbClr val="1E3A5F"/>
                </a:solidFill>
                <a:latin typeface="Liter" pitchFamily="34" charset="0"/>
                <a:ea typeface="Liter" pitchFamily="34" charset="-122"/>
                <a:cs typeface="Liter" pitchFamily="34" charset="-120"/>
              </a:rPr>
              <a:t>Government Nominees</a:t>
            </a:r>
            <a:endParaRPr lang="en-US" sz="1600" dirty="0"/>
          </a:p>
        </p:txBody>
      </p:sp>
      <p:sp>
        <p:nvSpPr>
          <p:cNvPr id="11" name="Shape 9"/>
          <p:cNvSpPr/>
          <p:nvPr/>
        </p:nvSpPr>
        <p:spPr>
          <a:xfrm>
            <a:off x="562708" y="1950720"/>
            <a:ext cx="5251938" cy="1275471"/>
          </a:xfrm>
          <a:custGeom>
            <a:avLst/>
            <a:gdLst/>
            <a:ahLst/>
            <a:cxnLst/>
            <a:rect l="l" t="t" r="r" b="b"/>
            <a:pathLst>
              <a:path w="5251938" h="1275471">
                <a:moveTo>
                  <a:pt x="112548" y="0"/>
                </a:moveTo>
                <a:lnTo>
                  <a:pt x="5139391" y="0"/>
                </a:lnTo>
                <a:cubicBezTo>
                  <a:pt x="5201549" y="0"/>
                  <a:pt x="5251938" y="50389"/>
                  <a:pt x="5251938" y="112548"/>
                </a:cubicBezTo>
                <a:lnTo>
                  <a:pt x="5251938" y="1162923"/>
                </a:lnTo>
                <a:cubicBezTo>
                  <a:pt x="5251938" y="1225082"/>
                  <a:pt x="5201549" y="1275471"/>
                  <a:pt x="5139391" y="1275471"/>
                </a:cubicBezTo>
                <a:lnTo>
                  <a:pt x="112548" y="1275471"/>
                </a:lnTo>
                <a:cubicBezTo>
                  <a:pt x="50389" y="1275471"/>
                  <a:pt x="0" y="1225082"/>
                  <a:pt x="0" y="1162923"/>
                </a:cubicBezTo>
                <a:lnTo>
                  <a:pt x="0" y="112548"/>
                </a:lnTo>
                <a:cubicBezTo>
                  <a:pt x="0" y="50431"/>
                  <a:pt x="50431" y="0"/>
                  <a:pt x="112548" y="0"/>
                </a:cubicBezTo>
                <a:close/>
              </a:path>
            </a:pathLst>
          </a:custGeom>
          <a:solidFill>
            <a:srgbClr val="5A7A96">
              <a:alpha val="5098"/>
            </a:srgbClr>
          </a:solidFill>
          <a:ln/>
        </p:spPr>
      </p:sp>
      <p:sp>
        <p:nvSpPr>
          <p:cNvPr id="12" name="Text 10"/>
          <p:cNvSpPr/>
          <p:nvPr/>
        </p:nvSpPr>
        <p:spPr>
          <a:xfrm>
            <a:off x="712763" y="2100775"/>
            <a:ext cx="881575" cy="225083"/>
          </a:xfrm>
          <a:prstGeom prst="rect">
            <a:avLst/>
          </a:prstGeom>
          <a:noFill/>
          <a:ln/>
        </p:spPr>
        <p:txBody>
          <a:bodyPr wrap="square" lIns="0" tIns="0" rIns="0" bIns="0" rtlCol="0" anchor="ctr"/>
          <a:lstStyle/>
          <a:p>
            <a:pPr>
              <a:lnSpc>
                <a:spcPct val="130000"/>
              </a:lnSpc>
            </a:pPr>
            <a:r>
              <a:rPr lang="en-US" sz="1182" b="1" dirty="0">
                <a:solidFill>
                  <a:srgbClr val="1E3A5F"/>
                </a:solidFill>
                <a:latin typeface="Liter" pitchFamily="34" charset="0"/>
                <a:ea typeface="Liter" pitchFamily="34" charset="-122"/>
                <a:cs typeface="Liter" pitchFamily="34" charset="-120"/>
              </a:rPr>
              <a:t>FY 2023-24</a:t>
            </a:r>
            <a:endParaRPr lang="en-US" sz="1600" dirty="0"/>
          </a:p>
        </p:txBody>
      </p:sp>
      <p:sp>
        <p:nvSpPr>
          <p:cNvPr id="13" name="Shape 11"/>
          <p:cNvSpPr/>
          <p:nvPr/>
        </p:nvSpPr>
        <p:spPr>
          <a:xfrm>
            <a:off x="4860534" y="2100775"/>
            <a:ext cx="806548" cy="225083"/>
          </a:xfrm>
          <a:custGeom>
            <a:avLst/>
            <a:gdLst/>
            <a:ahLst/>
            <a:cxnLst/>
            <a:rect l="l" t="t" r="r" b="b"/>
            <a:pathLst>
              <a:path w="806548" h="225083">
                <a:moveTo>
                  <a:pt x="112542" y="0"/>
                </a:moveTo>
                <a:lnTo>
                  <a:pt x="694006" y="0"/>
                </a:lnTo>
                <a:cubicBezTo>
                  <a:pt x="756161" y="0"/>
                  <a:pt x="806548" y="50387"/>
                  <a:pt x="806548" y="112542"/>
                </a:cubicBezTo>
                <a:lnTo>
                  <a:pt x="806548" y="112542"/>
                </a:lnTo>
                <a:cubicBezTo>
                  <a:pt x="806548" y="174697"/>
                  <a:pt x="756161" y="225083"/>
                  <a:pt x="694006" y="225083"/>
                </a:cubicBezTo>
                <a:lnTo>
                  <a:pt x="112542" y="225083"/>
                </a:lnTo>
                <a:cubicBezTo>
                  <a:pt x="50387" y="225083"/>
                  <a:pt x="0" y="174697"/>
                  <a:pt x="0" y="112542"/>
                </a:cubicBezTo>
                <a:lnTo>
                  <a:pt x="0" y="112542"/>
                </a:lnTo>
                <a:cubicBezTo>
                  <a:pt x="0" y="50387"/>
                  <a:pt x="50387" y="0"/>
                  <a:pt x="112542" y="0"/>
                </a:cubicBezTo>
                <a:close/>
              </a:path>
            </a:pathLst>
          </a:custGeom>
          <a:solidFill>
            <a:srgbClr val="5A7A96">
              <a:alpha val="10196"/>
            </a:srgbClr>
          </a:solidFill>
          <a:ln/>
        </p:spPr>
      </p:sp>
      <p:sp>
        <p:nvSpPr>
          <p:cNvPr id="14" name="Text 12"/>
          <p:cNvSpPr/>
          <p:nvPr/>
        </p:nvSpPr>
        <p:spPr>
          <a:xfrm>
            <a:off x="4860534" y="2100775"/>
            <a:ext cx="862818" cy="225083"/>
          </a:xfrm>
          <a:prstGeom prst="rect">
            <a:avLst/>
          </a:prstGeom>
          <a:noFill/>
          <a:ln/>
        </p:spPr>
        <p:txBody>
          <a:bodyPr wrap="square" lIns="112542" tIns="37514" rIns="112542" bIns="37514" rtlCol="0" anchor="ctr"/>
          <a:lstStyle/>
          <a:p>
            <a:pPr>
              <a:lnSpc>
                <a:spcPct val="110000"/>
              </a:lnSpc>
            </a:pPr>
            <a:r>
              <a:rPr lang="en-US" sz="886" b="1" dirty="0">
                <a:solidFill>
                  <a:srgbClr val="5A7A96"/>
                </a:solidFill>
                <a:latin typeface="Quattrocento Sans" pitchFamily="34" charset="0"/>
                <a:ea typeface="Quattrocento Sans" pitchFamily="34" charset="-122"/>
                <a:cs typeface="Quattrocento Sans" pitchFamily="34" charset="-120"/>
              </a:rPr>
              <a:t>2 Nominees</a:t>
            </a:r>
            <a:endParaRPr lang="en-US" sz="1600" dirty="0"/>
          </a:p>
        </p:txBody>
      </p:sp>
      <p:sp>
        <p:nvSpPr>
          <p:cNvPr id="15" name="Shape 13"/>
          <p:cNvSpPr/>
          <p:nvPr/>
        </p:nvSpPr>
        <p:spPr>
          <a:xfrm>
            <a:off x="740898" y="2419643"/>
            <a:ext cx="131298" cy="150055"/>
          </a:xfrm>
          <a:custGeom>
            <a:avLst/>
            <a:gdLst/>
            <a:ahLst/>
            <a:cxnLst/>
            <a:rect l="l" t="t" r="r" b="b"/>
            <a:pathLst>
              <a:path w="131298" h="150055">
                <a:moveTo>
                  <a:pt x="65649" y="72683"/>
                </a:moveTo>
                <a:cubicBezTo>
                  <a:pt x="85060" y="72683"/>
                  <a:pt x="100818" y="56924"/>
                  <a:pt x="100818" y="37514"/>
                </a:cubicBezTo>
                <a:cubicBezTo>
                  <a:pt x="100818" y="18103"/>
                  <a:pt x="85060" y="2345"/>
                  <a:pt x="65649" y="2345"/>
                </a:cubicBezTo>
                <a:cubicBezTo>
                  <a:pt x="46239" y="2345"/>
                  <a:pt x="30480" y="18103"/>
                  <a:pt x="30480" y="37514"/>
                </a:cubicBezTo>
                <a:cubicBezTo>
                  <a:pt x="30480" y="56924"/>
                  <a:pt x="46239" y="72683"/>
                  <a:pt x="65649" y="72683"/>
                </a:cubicBezTo>
                <a:close/>
                <a:moveTo>
                  <a:pt x="56945" y="89095"/>
                </a:moveTo>
                <a:cubicBezTo>
                  <a:pt x="28077" y="89095"/>
                  <a:pt x="4689" y="112483"/>
                  <a:pt x="4689" y="141351"/>
                </a:cubicBezTo>
                <a:cubicBezTo>
                  <a:pt x="4689" y="146157"/>
                  <a:pt x="8587" y="150055"/>
                  <a:pt x="13394" y="150055"/>
                </a:cubicBezTo>
                <a:lnTo>
                  <a:pt x="117905" y="150055"/>
                </a:lnTo>
                <a:cubicBezTo>
                  <a:pt x="122711" y="150055"/>
                  <a:pt x="126609" y="146157"/>
                  <a:pt x="126609" y="141351"/>
                </a:cubicBezTo>
                <a:cubicBezTo>
                  <a:pt x="126609" y="112483"/>
                  <a:pt x="103222" y="89095"/>
                  <a:pt x="74354" y="89095"/>
                </a:cubicBezTo>
                <a:lnTo>
                  <a:pt x="56945" y="89095"/>
                </a:lnTo>
                <a:close/>
              </a:path>
            </a:pathLst>
          </a:custGeom>
          <a:solidFill>
            <a:srgbClr val="5A7A96"/>
          </a:solidFill>
          <a:ln/>
        </p:spPr>
      </p:sp>
      <p:sp>
        <p:nvSpPr>
          <p:cNvPr id="16" name="Text 14"/>
          <p:cNvSpPr/>
          <p:nvPr/>
        </p:nvSpPr>
        <p:spPr>
          <a:xfrm>
            <a:off x="975360" y="2400886"/>
            <a:ext cx="1331742" cy="187569"/>
          </a:xfrm>
          <a:prstGeom prst="rect">
            <a:avLst/>
          </a:prstGeom>
          <a:noFill/>
          <a:ln/>
        </p:spPr>
        <p:txBody>
          <a:bodyPr wrap="square" lIns="0" tIns="0" rIns="0" bIns="0" rtlCol="0" anchor="ctr"/>
          <a:lstStyle/>
          <a:p>
            <a:pPr>
              <a:lnSpc>
                <a:spcPct val="120000"/>
              </a:lnSpc>
            </a:pPr>
            <a:r>
              <a:rPr lang="en-US" sz="1034" b="1" dirty="0">
                <a:solidFill>
                  <a:srgbClr val="2D3748"/>
                </a:solidFill>
                <a:latin typeface="Quattrocento Sans" pitchFamily="34" charset="0"/>
                <a:ea typeface="Quattrocento Sans" pitchFamily="34" charset="-122"/>
                <a:cs typeface="Quattrocento Sans" pitchFamily="34" charset="-120"/>
              </a:rPr>
              <a:t>Shri Dhananjaya Singh</a:t>
            </a:r>
            <a:endParaRPr lang="en-US" sz="1600" dirty="0"/>
          </a:p>
        </p:txBody>
      </p:sp>
      <p:sp>
        <p:nvSpPr>
          <p:cNvPr id="17" name="Shape 15"/>
          <p:cNvSpPr/>
          <p:nvPr/>
        </p:nvSpPr>
        <p:spPr>
          <a:xfrm>
            <a:off x="740898" y="2682240"/>
            <a:ext cx="131298" cy="150055"/>
          </a:xfrm>
          <a:custGeom>
            <a:avLst/>
            <a:gdLst/>
            <a:ahLst/>
            <a:cxnLst/>
            <a:rect l="l" t="t" r="r" b="b"/>
            <a:pathLst>
              <a:path w="131298" h="150055">
                <a:moveTo>
                  <a:pt x="65649" y="72683"/>
                </a:moveTo>
                <a:cubicBezTo>
                  <a:pt x="85060" y="72683"/>
                  <a:pt x="100818" y="56924"/>
                  <a:pt x="100818" y="37514"/>
                </a:cubicBezTo>
                <a:cubicBezTo>
                  <a:pt x="100818" y="18103"/>
                  <a:pt x="85060" y="2345"/>
                  <a:pt x="65649" y="2345"/>
                </a:cubicBezTo>
                <a:cubicBezTo>
                  <a:pt x="46239" y="2345"/>
                  <a:pt x="30480" y="18103"/>
                  <a:pt x="30480" y="37514"/>
                </a:cubicBezTo>
                <a:cubicBezTo>
                  <a:pt x="30480" y="56924"/>
                  <a:pt x="46239" y="72683"/>
                  <a:pt x="65649" y="72683"/>
                </a:cubicBezTo>
                <a:close/>
                <a:moveTo>
                  <a:pt x="56945" y="89095"/>
                </a:moveTo>
                <a:cubicBezTo>
                  <a:pt x="28077" y="89095"/>
                  <a:pt x="4689" y="112483"/>
                  <a:pt x="4689" y="141351"/>
                </a:cubicBezTo>
                <a:cubicBezTo>
                  <a:pt x="4689" y="146157"/>
                  <a:pt x="8587" y="150055"/>
                  <a:pt x="13394" y="150055"/>
                </a:cubicBezTo>
                <a:lnTo>
                  <a:pt x="117905" y="150055"/>
                </a:lnTo>
                <a:cubicBezTo>
                  <a:pt x="122711" y="150055"/>
                  <a:pt x="126609" y="146157"/>
                  <a:pt x="126609" y="141351"/>
                </a:cubicBezTo>
                <a:cubicBezTo>
                  <a:pt x="126609" y="112483"/>
                  <a:pt x="103222" y="89095"/>
                  <a:pt x="74354" y="89095"/>
                </a:cubicBezTo>
                <a:lnTo>
                  <a:pt x="56945" y="89095"/>
                </a:lnTo>
                <a:close/>
              </a:path>
            </a:pathLst>
          </a:custGeom>
          <a:solidFill>
            <a:srgbClr val="5A7A96"/>
          </a:solidFill>
          <a:ln/>
        </p:spPr>
      </p:sp>
      <p:sp>
        <p:nvSpPr>
          <p:cNvPr id="18" name="Text 16"/>
          <p:cNvSpPr/>
          <p:nvPr/>
        </p:nvSpPr>
        <p:spPr>
          <a:xfrm>
            <a:off x="975360" y="2663483"/>
            <a:ext cx="1162929" cy="187569"/>
          </a:xfrm>
          <a:prstGeom prst="rect">
            <a:avLst/>
          </a:prstGeom>
          <a:noFill/>
          <a:ln/>
        </p:spPr>
        <p:txBody>
          <a:bodyPr wrap="square" lIns="0" tIns="0" rIns="0" bIns="0" rtlCol="0" anchor="ctr"/>
          <a:lstStyle/>
          <a:p>
            <a:pPr>
              <a:lnSpc>
                <a:spcPct val="120000"/>
              </a:lnSpc>
            </a:pPr>
            <a:r>
              <a:rPr lang="en-US" sz="1034" b="1" dirty="0">
                <a:solidFill>
                  <a:srgbClr val="2D3748"/>
                </a:solidFill>
                <a:latin typeface="Quattrocento Sans" pitchFamily="34" charset="0"/>
                <a:ea typeface="Quattrocento Sans" pitchFamily="34" charset="-122"/>
                <a:cs typeface="Quattrocento Sans" pitchFamily="34" charset="-120"/>
              </a:rPr>
              <a:t>Shri Anupam Mallik</a:t>
            </a:r>
            <a:endParaRPr lang="en-US" sz="1600" dirty="0"/>
          </a:p>
        </p:txBody>
      </p:sp>
      <p:sp>
        <p:nvSpPr>
          <p:cNvPr id="19" name="Text 17"/>
          <p:cNvSpPr/>
          <p:nvPr/>
        </p:nvSpPr>
        <p:spPr>
          <a:xfrm>
            <a:off x="712763" y="2926080"/>
            <a:ext cx="5008098" cy="150055"/>
          </a:xfrm>
          <a:prstGeom prst="rect">
            <a:avLst/>
          </a:prstGeom>
          <a:noFill/>
          <a:ln/>
        </p:spPr>
        <p:txBody>
          <a:bodyPr wrap="square" lIns="0" tIns="0" rIns="0" bIns="0" rtlCol="0" anchor="ctr"/>
          <a:lstStyle/>
          <a:p>
            <a:pPr>
              <a:lnSpc>
                <a:spcPct val="110000"/>
              </a:lnSpc>
            </a:pPr>
            <a:r>
              <a:rPr lang="en-US" sz="886" dirty="0">
                <a:solidFill>
                  <a:srgbClr val="2D3748">
                    <a:alpha val="70000"/>
                  </a:srgbClr>
                </a:solidFill>
                <a:latin typeface="Quattrocento Sans" pitchFamily="34" charset="0"/>
                <a:ea typeface="Quattrocento Sans" pitchFamily="34" charset="-122"/>
                <a:cs typeface="Quattrocento Sans" pitchFamily="34" charset="-120"/>
              </a:rPr>
              <a:t>Representing Ministry of Railways interests</a:t>
            </a:r>
            <a:endParaRPr lang="en-US" sz="1600" dirty="0"/>
          </a:p>
        </p:txBody>
      </p:sp>
      <p:sp>
        <p:nvSpPr>
          <p:cNvPr id="20" name="Shape 18"/>
          <p:cNvSpPr/>
          <p:nvPr/>
        </p:nvSpPr>
        <p:spPr>
          <a:xfrm>
            <a:off x="562708" y="3338732"/>
            <a:ext cx="5251938" cy="1275471"/>
          </a:xfrm>
          <a:custGeom>
            <a:avLst/>
            <a:gdLst/>
            <a:ahLst/>
            <a:cxnLst/>
            <a:rect l="l" t="t" r="r" b="b"/>
            <a:pathLst>
              <a:path w="5251938" h="1275471">
                <a:moveTo>
                  <a:pt x="112548" y="0"/>
                </a:moveTo>
                <a:lnTo>
                  <a:pt x="5139391" y="0"/>
                </a:lnTo>
                <a:cubicBezTo>
                  <a:pt x="5201549" y="0"/>
                  <a:pt x="5251938" y="50389"/>
                  <a:pt x="5251938" y="112548"/>
                </a:cubicBezTo>
                <a:lnTo>
                  <a:pt x="5251938" y="1162923"/>
                </a:lnTo>
                <a:cubicBezTo>
                  <a:pt x="5251938" y="1225082"/>
                  <a:pt x="5201549" y="1275471"/>
                  <a:pt x="5139391" y="1275471"/>
                </a:cubicBezTo>
                <a:lnTo>
                  <a:pt x="112548" y="1275471"/>
                </a:lnTo>
                <a:cubicBezTo>
                  <a:pt x="50389" y="1275471"/>
                  <a:pt x="0" y="1225082"/>
                  <a:pt x="0" y="1162923"/>
                </a:cubicBezTo>
                <a:lnTo>
                  <a:pt x="0" y="112548"/>
                </a:lnTo>
                <a:cubicBezTo>
                  <a:pt x="0" y="50431"/>
                  <a:pt x="50431" y="0"/>
                  <a:pt x="112548" y="0"/>
                </a:cubicBezTo>
                <a:close/>
              </a:path>
            </a:pathLst>
          </a:custGeom>
          <a:solidFill>
            <a:srgbClr val="1E3A5F">
              <a:alpha val="5098"/>
            </a:srgbClr>
          </a:solidFill>
          <a:ln/>
        </p:spPr>
      </p:sp>
      <p:sp>
        <p:nvSpPr>
          <p:cNvPr id="21" name="Text 19"/>
          <p:cNvSpPr/>
          <p:nvPr/>
        </p:nvSpPr>
        <p:spPr>
          <a:xfrm>
            <a:off x="712763" y="3488788"/>
            <a:ext cx="872197" cy="225083"/>
          </a:xfrm>
          <a:prstGeom prst="rect">
            <a:avLst/>
          </a:prstGeom>
          <a:noFill/>
          <a:ln/>
        </p:spPr>
        <p:txBody>
          <a:bodyPr wrap="square" lIns="0" tIns="0" rIns="0" bIns="0" rtlCol="0" anchor="ctr"/>
          <a:lstStyle/>
          <a:p>
            <a:pPr>
              <a:lnSpc>
                <a:spcPct val="130000"/>
              </a:lnSpc>
            </a:pPr>
            <a:r>
              <a:rPr lang="en-US" sz="1182" b="1" dirty="0">
                <a:solidFill>
                  <a:srgbClr val="1E3A5F"/>
                </a:solidFill>
                <a:latin typeface="Liter" pitchFamily="34" charset="0"/>
                <a:ea typeface="Liter" pitchFamily="34" charset="-122"/>
                <a:cs typeface="Liter" pitchFamily="34" charset="-120"/>
              </a:rPr>
              <a:t>FY 2024-25</a:t>
            </a:r>
            <a:endParaRPr lang="en-US" sz="1600" dirty="0"/>
          </a:p>
        </p:txBody>
      </p:sp>
      <p:sp>
        <p:nvSpPr>
          <p:cNvPr id="22" name="Shape 20"/>
          <p:cNvSpPr/>
          <p:nvPr/>
        </p:nvSpPr>
        <p:spPr>
          <a:xfrm>
            <a:off x="4860534" y="3488788"/>
            <a:ext cx="806548" cy="225083"/>
          </a:xfrm>
          <a:custGeom>
            <a:avLst/>
            <a:gdLst/>
            <a:ahLst/>
            <a:cxnLst/>
            <a:rect l="l" t="t" r="r" b="b"/>
            <a:pathLst>
              <a:path w="806548" h="225083">
                <a:moveTo>
                  <a:pt x="112542" y="0"/>
                </a:moveTo>
                <a:lnTo>
                  <a:pt x="694006" y="0"/>
                </a:lnTo>
                <a:cubicBezTo>
                  <a:pt x="756161" y="0"/>
                  <a:pt x="806548" y="50387"/>
                  <a:pt x="806548" y="112542"/>
                </a:cubicBezTo>
                <a:lnTo>
                  <a:pt x="806548" y="112542"/>
                </a:lnTo>
                <a:cubicBezTo>
                  <a:pt x="806548" y="174697"/>
                  <a:pt x="756161" y="225083"/>
                  <a:pt x="694006" y="225083"/>
                </a:cubicBezTo>
                <a:lnTo>
                  <a:pt x="112542" y="225083"/>
                </a:lnTo>
                <a:cubicBezTo>
                  <a:pt x="50387" y="225083"/>
                  <a:pt x="0" y="174697"/>
                  <a:pt x="0" y="112542"/>
                </a:cubicBezTo>
                <a:lnTo>
                  <a:pt x="0" y="112542"/>
                </a:lnTo>
                <a:cubicBezTo>
                  <a:pt x="0" y="50387"/>
                  <a:pt x="50387" y="0"/>
                  <a:pt x="112542" y="0"/>
                </a:cubicBezTo>
                <a:close/>
              </a:path>
            </a:pathLst>
          </a:custGeom>
          <a:solidFill>
            <a:srgbClr val="1E3A5F">
              <a:alpha val="10196"/>
            </a:srgbClr>
          </a:solidFill>
          <a:ln/>
        </p:spPr>
      </p:sp>
      <p:sp>
        <p:nvSpPr>
          <p:cNvPr id="23" name="Text 21"/>
          <p:cNvSpPr/>
          <p:nvPr/>
        </p:nvSpPr>
        <p:spPr>
          <a:xfrm>
            <a:off x="4860534" y="3488788"/>
            <a:ext cx="862818" cy="225083"/>
          </a:xfrm>
          <a:prstGeom prst="rect">
            <a:avLst/>
          </a:prstGeom>
          <a:noFill/>
          <a:ln/>
        </p:spPr>
        <p:txBody>
          <a:bodyPr wrap="square" lIns="112542" tIns="37514" rIns="112542" bIns="37514" rtlCol="0" anchor="ctr"/>
          <a:lstStyle/>
          <a:p>
            <a:pPr>
              <a:lnSpc>
                <a:spcPct val="110000"/>
              </a:lnSpc>
            </a:pPr>
            <a:r>
              <a:rPr lang="en-US" sz="886" b="1" dirty="0">
                <a:solidFill>
                  <a:srgbClr val="1E3A5F"/>
                </a:solidFill>
                <a:latin typeface="Quattrocento Sans" pitchFamily="34" charset="0"/>
                <a:ea typeface="Quattrocento Sans" pitchFamily="34" charset="-122"/>
                <a:cs typeface="Quattrocento Sans" pitchFamily="34" charset="-120"/>
              </a:rPr>
              <a:t>2 Nominees</a:t>
            </a:r>
            <a:endParaRPr lang="en-US" sz="1600" dirty="0"/>
          </a:p>
        </p:txBody>
      </p:sp>
      <p:sp>
        <p:nvSpPr>
          <p:cNvPr id="24" name="Shape 22"/>
          <p:cNvSpPr/>
          <p:nvPr/>
        </p:nvSpPr>
        <p:spPr>
          <a:xfrm>
            <a:off x="740898" y="3807655"/>
            <a:ext cx="131298" cy="150055"/>
          </a:xfrm>
          <a:custGeom>
            <a:avLst/>
            <a:gdLst/>
            <a:ahLst/>
            <a:cxnLst/>
            <a:rect l="l" t="t" r="r" b="b"/>
            <a:pathLst>
              <a:path w="131298" h="150055">
                <a:moveTo>
                  <a:pt x="65649" y="72683"/>
                </a:moveTo>
                <a:cubicBezTo>
                  <a:pt x="85060" y="72683"/>
                  <a:pt x="100818" y="56924"/>
                  <a:pt x="100818" y="37514"/>
                </a:cubicBezTo>
                <a:cubicBezTo>
                  <a:pt x="100818" y="18103"/>
                  <a:pt x="85060" y="2345"/>
                  <a:pt x="65649" y="2345"/>
                </a:cubicBezTo>
                <a:cubicBezTo>
                  <a:pt x="46239" y="2345"/>
                  <a:pt x="30480" y="18103"/>
                  <a:pt x="30480" y="37514"/>
                </a:cubicBezTo>
                <a:cubicBezTo>
                  <a:pt x="30480" y="56924"/>
                  <a:pt x="46239" y="72683"/>
                  <a:pt x="65649" y="72683"/>
                </a:cubicBezTo>
                <a:close/>
                <a:moveTo>
                  <a:pt x="56945" y="89095"/>
                </a:moveTo>
                <a:cubicBezTo>
                  <a:pt x="28077" y="89095"/>
                  <a:pt x="4689" y="112483"/>
                  <a:pt x="4689" y="141351"/>
                </a:cubicBezTo>
                <a:cubicBezTo>
                  <a:pt x="4689" y="146157"/>
                  <a:pt x="8587" y="150055"/>
                  <a:pt x="13394" y="150055"/>
                </a:cubicBezTo>
                <a:lnTo>
                  <a:pt x="117905" y="150055"/>
                </a:lnTo>
                <a:cubicBezTo>
                  <a:pt x="122711" y="150055"/>
                  <a:pt x="126609" y="146157"/>
                  <a:pt x="126609" y="141351"/>
                </a:cubicBezTo>
                <a:cubicBezTo>
                  <a:pt x="126609" y="112483"/>
                  <a:pt x="103222" y="89095"/>
                  <a:pt x="74354" y="89095"/>
                </a:cubicBezTo>
                <a:lnTo>
                  <a:pt x="56945" y="89095"/>
                </a:lnTo>
                <a:close/>
              </a:path>
            </a:pathLst>
          </a:custGeom>
          <a:solidFill>
            <a:srgbClr val="1E3A5F"/>
          </a:solidFill>
          <a:ln/>
        </p:spPr>
      </p:sp>
      <p:sp>
        <p:nvSpPr>
          <p:cNvPr id="25" name="Text 23"/>
          <p:cNvSpPr/>
          <p:nvPr/>
        </p:nvSpPr>
        <p:spPr>
          <a:xfrm>
            <a:off x="975360" y="3788898"/>
            <a:ext cx="1331742" cy="187569"/>
          </a:xfrm>
          <a:prstGeom prst="rect">
            <a:avLst/>
          </a:prstGeom>
          <a:noFill/>
          <a:ln/>
        </p:spPr>
        <p:txBody>
          <a:bodyPr wrap="square" lIns="0" tIns="0" rIns="0" bIns="0" rtlCol="0" anchor="ctr"/>
          <a:lstStyle/>
          <a:p>
            <a:pPr>
              <a:lnSpc>
                <a:spcPct val="120000"/>
              </a:lnSpc>
            </a:pPr>
            <a:r>
              <a:rPr lang="en-US" sz="1034" b="1" dirty="0">
                <a:solidFill>
                  <a:srgbClr val="2D3748"/>
                </a:solidFill>
                <a:latin typeface="Quattrocento Sans" pitchFamily="34" charset="0"/>
                <a:ea typeface="Quattrocento Sans" pitchFamily="34" charset="-122"/>
                <a:cs typeface="Quattrocento Sans" pitchFamily="34" charset="-120"/>
              </a:rPr>
              <a:t>Shri Dhananjaya Singh</a:t>
            </a:r>
            <a:endParaRPr lang="en-US" sz="1600" dirty="0"/>
          </a:p>
        </p:txBody>
      </p:sp>
      <p:sp>
        <p:nvSpPr>
          <p:cNvPr id="26" name="Shape 24"/>
          <p:cNvSpPr/>
          <p:nvPr/>
        </p:nvSpPr>
        <p:spPr>
          <a:xfrm>
            <a:off x="2313549" y="3788898"/>
            <a:ext cx="656492" cy="187569"/>
          </a:xfrm>
          <a:custGeom>
            <a:avLst/>
            <a:gdLst/>
            <a:ahLst/>
            <a:cxnLst/>
            <a:rect l="l" t="t" r="r" b="b"/>
            <a:pathLst>
              <a:path w="656492" h="187569">
                <a:moveTo>
                  <a:pt x="93785" y="0"/>
                </a:moveTo>
                <a:lnTo>
                  <a:pt x="562708" y="0"/>
                </a:lnTo>
                <a:cubicBezTo>
                  <a:pt x="614504" y="0"/>
                  <a:pt x="656492" y="41989"/>
                  <a:pt x="656492" y="93785"/>
                </a:cubicBezTo>
                <a:lnTo>
                  <a:pt x="656492" y="93785"/>
                </a:lnTo>
                <a:cubicBezTo>
                  <a:pt x="656492" y="145580"/>
                  <a:pt x="614504" y="187569"/>
                  <a:pt x="562708" y="187569"/>
                </a:cubicBezTo>
                <a:lnTo>
                  <a:pt x="93785" y="187569"/>
                </a:lnTo>
                <a:cubicBezTo>
                  <a:pt x="42023" y="187569"/>
                  <a:pt x="0" y="145546"/>
                  <a:pt x="0" y="93785"/>
                </a:cubicBezTo>
                <a:lnTo>
                  <a:pt x="0" y="93785"/>
                </a:lnTo>
                <a:cubicBezTo>
                  <a:pt x="0" y="42023"/>
                  <a:pt x="42023" y="0"/>
                  <a:pt x="93785" y="0"/>
                </a:cubicBezTo>
                <a:close/>
              </a:path>
            </a:pathLst>
          </a:custGeom>
          <a:solidFill>
            <a:srgbClr val="DCFCE7"/>
          </a:solidFill>
          <a:ln/>
        </p:spPr>
      </p:sp>
      <p:sp>
        <p:nvSpPr>
          <p:cNvPr id="27" name="Text 25"/>
          <p:cNvSpPr/>
          <p:nvPr/>
        </p:nvSpPr>
        <p:spPr>
          <a:xfrm>
            <a:off x="2313549" y="3788898"/>
            <a:ext cx="712763" cy="187569"/>
          </a:xfrm>
          <a:prstGeom prst="rect">
            <a:avLst/>
          </a:prstGeom>
          <a:noFill/>
          <a:ln/>
        </p:spPr>
        <p:txBody>
          <a:bodyPr wrap="square" lIns="75028" tIns="18757" rIns="75028" bIns="18757" rtlCol="0" anchor="ctr"/>
          <a:lstStyle/>
          <a:p>
            <a:pPr>
              <a:lnSpc>
                <a:spcPct val="110000"/>
              </a:lnSpc>
            </a:pPr>
            <a:r>
              <a:rPr lang="en-US" sz="886" dirty="0">
                <a:solidFill>
                  <a:srgbClr val="008236"/>
                </a:solidFill>
                <a:latin typeface="Quattrocento Sans" pitchFamily="34" charset="0"/>
                <a:ea typeface="Quattrocento Sans" pitchFamily="34" charset="-122"/>
                <a:cs typeface="Quattrocento Sans" pitchFamily="34" charset="-120"/>
              </a:rPr>
              <a:t>Continued</a:t>
            </a:r>
            <a:endParaRPr lang="en-US" sz="1600" dirty="0"/>
          </a:p>
        </p:txBody>
      </p:sp>
      <p:sp>
        <p:nvSpPr>
          <p:cNvPr id="28" name="Shape 26"/>
          <p:cNvSpPr/>
          <p:nvPr/>
        </p:nvSpPr>
        <p:spPr>
          <a:xfrm>
            <a:off x="740898" y="4070252"/>
            <a:ext cx="131298" cy="150055"/>
          </a:xfrm>
          <a:custGeom>
            <a:avLst/>
            <a:gdLst/>
            <a:ahLst/>
            <a:cxnLst/>
            <a:rect l="l" t="t" r="r" b="b"/>
            <a:pathLst>
              <a:path w="131298" h="150055">
                <a:moveTo>
                  <a:pt x="65649" y="72683"/>
                </a:moveTo>
                <a:cubicBezTo>
                  <a:pt x="85060" y="72683"/>
                  <a:pt x="100818" y="56924"/>
                  <a:pt x="100818" y="37514"/>
                </a:cubicBezTo>
                <a:cubicBezTo>
                  <a:pt x="100818" y="18103"/>
                  <a:pt x="85060" y="2345"/>
                  <a:pt x="65649" y="2345"/>
                </a:cubicBezTo>
                <a:cubicBezTo>
                  <a:pt x="46239" y="2345"/>
                  <a:pt x="30480" y="18103"/>
                  <a:pt x="30480" y="37514"/>
                </a:cubicBezTo>
                <a:cubicBezTo>
                  <a:pt x="30480" y="56924"/>
                  <a:pt x="46239" y="72683"/>
                  <a:pt x="65649" y="72683"/>
                </a:cubicBezTo>
                <a:close/>
                <a:moveTo>
                  <a:pt x="56945" y="89095"/>
                </a:moveTo>
                <a:cubicBezTo>
                  <a:pt x="28077" y="89095"/>
                  <a:pt x="4689" y="112483"/>
                  <a:pt x="4689" y="141351"/>
                </a:cubicBezTo>
                <a:cubicBezTo>
                  <a:pt x="4689" y="146157"/>
                  <a:pt x="8587" y="150055"/>
                  <a:pt x="13394" y="150055"/>
                </a:cubicBezTo>
                <a:lnTo>
                  <a:pt x="117905" y="150055"/>
                </a:lnTo>
                <a:cubicBezTo>
                  <a:pt x="122711" y="150055"/>
                  <a:pt x="126609" y="146157"/>
                  <a:pt x="126609" y="141351"/>
                </a:cubicBezTo>
                <a:cubicBezTo>
                  <a:pt x="126609" y="112483"/>
                  <a:pt x="103222" y="89095"/>
                  <a:pt x="74354" y="89095"/>
                </a:cubicBezTo>
                <a:lnTo>
                  <a:pt x="56945" y="89095"/>
                </a:lnTo>
                <a:close/>
              </a:path>
            </a:pathLst>
          </a:custGeom>
          <a:solidFill>
            <a:srgbClr val="1E3A5F"/>
          </a:solidFill>
          <a:ln/>
        </p:spPr>
      </p:sp>
      <p:sp>
        <p:nvSpPr>
          <p:cNvPr id="29" name="Text 27"/>
          <p:cNvSpPr/>
          <p:nvPr/>
        </p:nvSpPr>
        <p:spPr>
          <a:xfrm>
            <a:off x="975360" y="4051495"/>
            <a:ext cx="1472418" cy="187569"/>
          </a:xfrm>
          <a:prstGeom prst="rect">
            <a:avLst/>
          </a:prstGeom>
          <a:noFill/>
          <a:ln/>
        </p:spPr>
        <p:txBody>
          <a:bodyPr wrap="square" lIns="0" tIns="0" rIns="0" bIns="0" rtlCol="0" anchor="ctr"/>
          <a:lstStyle/>
          <a:p>
            <a:pPr>
              <a:lnSpc>
                <a:spcPct val="120000"/>
              </a:lnSpc>
            </a:pPr>
            <a:r>
              <a:rPr lang="en-US" sz="1034" b="1" dirty="0">
                <a:solidFill>
                  <a:srgbClr val="2D3748"/>
                </a:solidFill>
                <a:latin typeface="Quattrocento Sans" pitchFamily="34" charset="0"/>
                <a:ea typeface="Quattrocento Sans" pitchFamily="34" charset="-122"/>
                <a:cs typeface="Quattrocento Sans" pitchFamily="34" charset="-120"/>
              </a:rPr>
              <a:t>Shri Ramesh S. Phaldesai</a:t>
            </a:r>
            <a:endParaRPr lang="en-US" sz="1600" dirty="0"/>
          </a:p>
        </p:txBody>
      </p:sp>
      <p:sp>
        <p:nvSpPr>
          <p:cNvPr id="30" name="Shape 28"/>
          <p:cNvSpPr/>
          <p:nvPr/>
        </p:nvSpPr>
        <p:spPr>
          <a:xfrm>
            <a:off x="2458183" y="4051495"/>
            <a:ext cx="384517" cy="187569"/>
          </a:xfrm>
          <a:custGeom>
            <a:avLst/>
            <a:gdLst/>
            <a:ahLst/>
            <a:cxnLst/>
            <a:rect l="l" t="t" r="r" b="b"/>
            <a:pathLst>
              <a:path w="384517" h="187569">
                <a:moveTo>
                  <a:pt x="93785" y="0"/>
                </a:moveTo>
                <a:lnTo>
                  <a:pt x="290732" y="0"/>
                </a:lnTo>
                <a:cubicBezTo>
                  <a:pt x="342528" y="0"/>
                  <a:pt x="384517" y="41989"/>
                  <a:pt x="384517" y="93785"/>
                </a:cubicBezTo>
                <a:lnTo>
                  <a:pt x="384517" y="93785"/>
                </a:lnTo>
                <a:cubicBezTo>
                  <a:pt x="384517" y="145580"/>
                  <a:pt x="342528" y="187569"/>
                  <a:pt x="290732" y="187569"/>
                </a:cubicBezTo>
                <a:lnTo>
                  <a:pt x="93785" y="187569"/>
                </a:lnTo>
                <a:cubicBezTo>
                  <a:pt x="42023" y="187569"/>
                  <a:pt x="0" y="145546"/>
                  <a:pt x="0" y="93785"/>
                </a:cubicBezTo>
                <a:lnTo>
                  <a:pt x="0" y="93785"/>
                </a:lnTo>
                <a:cubicBezTo>
                  <a:pt x="0" y="42023"/>
                  <a:pt x="42023" y="0"/>
                  <a:pt x="93785" y="0"/>
                </a:cubicBezTo>
                <a:close/>
              </a:path>
            </a:pathLst>
          </a:custGeom>
          <a:solidFill>
            <a:srgbClr val="DBEAFE"/>
          </a:solidFill>
          <a:ln/>
        </p:spPr>
      </p:sp>
      <p:sp>
        <p:nvSpPr>
          <p:cNvPr id="31" name="Text 29"/>
          <p:cNvSpPr/>
          <p:nvPr/>
        </p:nvSpPr>
        <p:spPr>
          <a:xfrm>
            <a:off x="2458183" y="4051495"/>
            <a:ext cx="440788" cy="187569"/>
          </a:xfrm>
          <a:prstGeom prst="rect">
            <a:avLst/>
          </a:prstGeom>
          <a:noFill/>
          <a:ln/>
        </p:spPr>
        <p:txBody>
          <a:bodyPr wrap="square" lIns="75028" tIns="18757" rIns="75028" bIns="18757" rtlCol="0" anchor="ctr"/>
          <a:lstStyle/>
          <a:p>
            <a:pPr>
              <a:lnSpc>
                <a:spcPct val="110000"/>
              </a:lnSpc>
            </a:pPr>
            <a:r>
              <a:rPr lang="en-US" sz="886" dirty="0">
                <a:solidFill>
                  <a:srgbClr val="1447E6"/>
                </a:solidFill>
                <a:latin typeface="Quattrocento Sans" pitchFamily="34" charset="0"/>
                <a:ea typeface="Quattrocento Sans" pitchFamily="34" charset="-122"/>
                <a:cs typeface="Quattrocento Sans" pitchFamily="34" charset="-120"/>
              </a:rPr>
              <a:t>New</a:t>
            </a:r>
            <a:endParaRPr lang="en-US" sz="1600" dirty="0"/>
          </a:p>
        </p:txBody>
      </p:sp>
      <p:sp>
        <p:nvSpPr>
          <p:cNvPr id="32" name="Text 30"/>
          <p:cNvSpPr/>
          <p:nvPr/>
        </p:nvSpPr>
        <p:spPr>
          <a:xfrm>
            <a:off x="712763" y="4314092"/>
            <a:ext cx="5008098" cy="150055"/>
          </a:xfrm>
          <a:prstGeom prst="rect">
            <a:avLst/>
          </a:prstGeom>
          <a:noFill/>
          <a:ln/>
        </p:spPr>
        <p:txBody>
          <a:bodyPr wrap="square" lIns="0" tIns="0" rIns="0" bIns="0" rtlCol="0" anchor="ctr"/>
          <a:lstStyle/>
          <a:p>
            <a:pPr>
              <a:lnSpc>
                <a:spcPct val="110000"/>
              </a:lnSpc>
            </a:pPr>
            <a:r>
              <a:rPr lang="en-US" sz="886" dirty="0">
                <a:solidFill>
                  <a:srgbClr val="2D3748">
                    <a:alpha val="70000"/>
                  </a:srgbClr>
                </a:solidFill>
                <a:latin typeface="Quattrocento Sans" pitchFamily="34" charset="0"/>
                <a:ea typeface="Quattrocento Sans" pitchFamily="34" charset="-122"/>
                <a:cs typeface="Quattrocento Sans" pitchFamily="34" charset="-120"/>
              </a:rPr>
              <a:t>Continuity with one new appointment</a:t>
            </a:r>
            <a:endParaRPr lang="en-US" sz="1600" dirty="0"/>
          </a:p>
        </p:txBody>
      </p:sp>
      <p:sp>
        <p:nvSpPr>
          <p:cNvPr id="33" name="Shape 31"/>
          <p:cNvSpPr/>
          <p:nvPr/>
        </p:nvSpPr>
        <p:spPr>
          <a:xfrm>
            <a:off x="393895" y="4951828"/>
            <a:ext cx="5608320" cy="675249"/>
          </a:xfrm>
          <a:custGeom>
            <a:avLst/>
            <a:gdLst/>
            <a:ahLst/>
            <a:cxnLst/>
            <a:rect l="l" t="t" r="r" b="b"/>
            <a:pathLst>
              <a:path w="5608320" h="675249">
                <a:moveTo>
                  <a:pt x="37514" y="0"/>
                </a:moveTo>
                <a:lnTo>
                  <a:pt x="5495776" y="0"/>
                </a:lnTo>
                <a:cubicBezTo>
                  <a:pt x="5557932" y="0"/>
                  <a:pt x="5608320" y="50388"/>
                  <a:pt x="5608320" y="112544"/>
                </a:cubicBezTo>
                <a:lnTo>
                  <a:pt x="5608320" y="562705"/>
                </a:lnTo>
                <a:cubicBezTo>
                  <a:pt x="5608320" y="624862"/>
                  <a:pt x="5557932" y="675249"/>
                  <a:pt x="5495776" y="675249"/>
                </a:cubicBezTo>
                <a:lnTo>
                  <a:pt x="37514" y="675249"/>
                </a:lnTo>
                <a:cubicBezTo>
                  <a:pt x="16796" y="675249"/>
                  <a:pt x="0" y="658454"/>
                  <a:pt x="0" y="637735"/>
                </a:cubicBezTo>
                <a:lnTo>
                  <a:pt x="0" y="37514"/>
                </a:lnTo>
                <a:cubicBezTo>
                  <a:pt x="0" y="16809"/>
                  <a:pt x="16809" y="0"/>
                  <a:pt x="37514" y="0"/>
                </a:cubicBezTo>
                <a:close/>
              </a:path>
            </a:pathLst>
          </a:custGeom>
          <a:solidFill>
            <a:srgbClr val="5A7A96">
              <a:alpha val="10196"/>
            </a:srgbClr>
          </a:solidFill>
          <a:ln/>
        </p:spPr>
      </p:sp>
      <p:sp>
        <p:nvSpPr>
          <p:cNvPr id="34" name="Shape 32"/>
          <p:cNvSpPr/>
          <p:nvPr/>
        </p:nvSpPr>
        <p:spPr>
          <a:xfrm>
            <a:off x="393895" y="4951828"/>
            <a:ext cx="37514" cy="675249"/>
          </a:xfrm>
          <a:custGeom>
            <a:avLst/>
            <a:gdLst/>
            <a:ahLst/>
            <a:cxnLst/>
            <a:rect l="l" t="t" r="r" b="b"/>
            <a:pathLst>
              <a:path w="37514" h="675249">
                <a:moveTo>
                  <a:pt x="37514" y="0"/>
                </a:moveTo>
                <a:lnTo>
                  <a:pt x="37514" y="0"/>
                </a:lnTo>
                <a:lnTo>
                  <a:pt x="37514" y="675249"/>
                </a:lnTo>
                <a:lnTo>
                  <a:pt x="37514" y="675249"/>
                </a:lnTo>
                <a:cubicBezTo>
                  <a:pt x="16796" y="675249"/>
                  <a:pt x="0" y="658454"/>
                  <a:pt x="0" y="637735"/>
                </a:cubicBezTo>
                <a:lnTo>
                  <a:pt x="0" y="37514"/>
                </a:lnTo>
                <a:cubicBezTo>
                  <a:pt x="0" y="16809"/>
                  <a:pt x="16809" y="0"/>
                  <a:pt x="37514" y="0"/>
                </a:cubicBezTo>
                <a:close/>
              </a:path>
            </a:pathLst>
          </a:custGeom>
          <a:solidFill>
            <a:srgbClr val="5A7A96"/>
          </a:solidFill>
          <a:ln/>
        </p:spPr>
      </p:sp>
      <p:sp>
        <p:nvSpPr>
          <p:cNvPr id="35" name="Shape 33"/>
          <p:cNvSpPr/>
          <p:nvPr/>
        </p:nvSpPr>
        <p:spPr>
          <a:xfrm>
            <a:off x="581465" y="5130018"/>
            <a:ext cx="131298" cy="131298"/>
          </a:xfrm>
          <a:custGeom>
            <a:avLst/>
            <a:gdLst/>
            <a:ahLst/>
            <a:cxnLst/>
            <a:rect l="l" t="t" r="r" b="b"/>
            <a:pathLst>
              <a:path w="131298" h="131298">
                <a:moveTo>
                  <a:pt x="65649" y="131298"/>
                </a:moveTo>
                <a:cubicBezTo>
                  <a:pt x="101882" y="131298"/>
                  <a:pt x="131298" y="101882"/>
                  <a:pt x="131298" y="65649"/>
                </a:cubicBezTo>
                <a:cubicBezTo>
                  <a:pt x="131298" y="29416"/>
                  <a:pt x="101882" y="0"/>
                  <a:pt x="65649" y="0"/>
                </a:cubicBezTo>
                <a:cubicBezTo>
                  <a:pt x="29416" y="0"/>
                  <a:pt x="0" y="29416"/>
                  <a:pt x="0" y="65649"/>
                </a:cubicBezTo>
                <a:cubicBezTo>
                  <a:pt x="0" y="101882"/>
                  <a:pt x="29416" y="131298"/>
                  <a:pt x="65649" y="131298"/>
                </a:cubicBezTo>
                <a:close/>
                <a:moveTo>
                  <a:pt x="57443" y="41031"/>
                </a:moveTo>
                <a:cubicBezTo>
                  <a:pt x="57443" y="36502"/>
                  <a:pt x="61120" y="32825"/>
                  <a:pt x="65649" y="32825"/>
                </a:cubicBezTo>
                <a:cubicBezTo>
                  <a:pt x="70178" y="32825"/>
                  <a:pt x="73855" y="36502"/>
                  <a:pt x="73855" y="41031"/>
                </a:cubicBezTo>
                <a:cubicBezTo>
                  <a:pt x="73855" y="45560"/>
                  <a:pt x="70178" y="49237"/>
                  <a:pt x="65649" y="49237"/>
                </a:cubicBezTo>
                <a:cubicBezTo>
                  <a:pt x="61120" y="49237"/>
                  <a:pt x="57443" y="45560"/>
                  <a:pt x="57443" y="41031"/>
                </a:cubicBezTo>
                <a:close/>
                <a:moveTo>
                  <a:pt x="55392" y="57443"/>
                </a:moveTo>
                <a:lnTo>
                  <a:pt x="67701" y="57443"/>
                </a:lnTo>
                <a:cubicBezTo>
                  <a:pt x="71111" y="57443"/>
                  <a:pt x="73855" y="60187"/>
                  <a:pt x="73855" y="63598"/>
                </a:cubicBezTo>
                <a:lnTo>
                  <a:pt x="73855" y="86165"/>
                </a:lnTo>
                <a:lnTo>
                  <a:pt x="75907" y="86165"/>
                </a:lnTo>
                <a:cubicBezTo>
                  <a:pt x="79318" y="86165"/>
                  <a:pt x="82062" y="88909"/>
                  <a:pt x="82062" y="92319"/>
                </a:cubicBezTo>
                <a:cubicBezTo>
                  <a:pt x="82062" y="95730"/>
                  <a:pt x="79318" y="98474"/>
                  <a:pt x="75907" y="98474"/>
                </a:cubicBezTo>
                <a:lnTo>
                  <a:pt x="55392" y="98474"/>
                </a:lnTo>
                <a:cubicBezTo>
                  <a:pt x="51981" y="98474"/>
                  <a:pt x="49237" y="95730"/>
                  <a:pt x="49237" y="92319"/>
                </a:cubicBezTo>
                <a:cubicBezTo>
                  <a:pt x="49237" y="88909"/>
                  <a:pt x="51981" y="86165"/>
                  <a:pt x="55392" y="86165"/>
                </a:cubicBezTo>
                <a:lnTo>
                  <a:pt x="61546" y="86165"/>
                </a:lnTo>
                <a:lnTo>
                  <a:pt x="61546" y="69752"/>
                </a:lnTo>
                <a:lnTo>
                  <a:pt x="55392" y="69752"/>
                </a:lnTo>
                <a:cubicBezTo>
                  <a:pt x="51981" y="69752"/>
                  <a:pt x="49237" y="67008"/>
                  <a:pt x="49237" y="63598"/>
                </a:cubicBezTo>
                <a:cubicBezTo>
                  <a:pt x="49237" y="60187"/>
                  <a:pt x="51981" y="57443"/>
                  <a:pt x="55392" y="57443"/>
                </a:cubicBezTo>
                <a:close/>
              </a:path>
            </a:pathLst>
          </a:custGeom>
          <a:solidFill>
            <a:srgbClr val="5A7A96"/>
          </a:solidFill>
          <a:ln/>
        </p:spPr>
      </p:sp>
      <p:sp>
        <p:nvSpPr>
          <p:cNvPr id="36" name="Text 34"/>
          <p:cNvSpPr/>
          <p:nvPr/>
        </p:nvSpPr>
        <p:spPr>
          <a:xfrm>
            <a:off x="786925" y="5101883"/>
            <a:ext cx="5130884" cy="375138"/>
          </a:xfrm>
          <a:prstGeom prst="rect">
            <a:avLst/>
          </a:prstGeom>
          <a:noFill/>
          <a:ln/>
        </p:spPr>
        <p:txBody>
          <a:bodyPr wrap="square" lIns="0" tIns="0" rIns="0" bIns="0" rtlCol="0" anchor="ctr"/>
          <a:lstStyle/>
          <a:p>
            <a:pPr>
              <a:lnSpc>
                <a:spcPct val="120000"/>
              </a:lnSpc>
            </a:pPr>
            <a:r>
              <a:rPr lang="en-US" sz="1034" b="1" dirty="0">
                <a:solidFill>
                  <a:srgbClr val="2D3748"/>
                </a:solidFill>
                <a:latin typeface="Quattrocento Sans" pitchFamily="34" charset="0"/>
                <a:ea typeface="Quattrocento Sans" pitchFamily="34" charset="-122"/>
                <a:cs typeface="Quattrocento Sans" pitchFamily="34" charset="-120"/>
              </a:rPr>
              <a:t>Government Representation:</a:t>
            </a:r>
            <a:r>
              <a:rPr lang="en-US" sz="1034" dirty="0">
                <a:solidFill>
                  <a:srgbClr val="2D3748"/>
                </a:solidFill>
                <a:latin typeface="Quattrocento Sans" pitchFamily="34" charset="0"/>
                <a:ea typeface="Quattrocento Sans" pitchFamily="34" charset="-122"/>
                <a:cs typeface="Quattrocento Sans" pitchFamily="34" charset="-120"/>
              </a:rPr>
              <a:t> Nominees ensure alignment with Ministry of Railways policy objectives and strategic priorities.</a:t>
            </a:r>
            <a:endParaRPr lang="en-US" sz="1600" dirty="0"/>
          </a:p>
        </p:txBody>
      </p:sp>
      <p:sp>
        <p:nvSpPr>
          <p:cNvPr id="37" name="Shape 35"/>
          <p:cNvSpPr/>
          <p:nvPr/>
        </p:nvSpPr>
        <p:spPr>
          <a:xfrm>
            <a:off x="6187587" y="1144172"/>
            <a:ext cx="5627077" cy="3638843"/>
          </a:xfrm>
          <a:custGeom>
            <a:avLst/>
            <a:gdLst/>
            <a:ahLst/>
            <a:cxnLst/>
            <a:rect l="l" t="t" r="r" b="b"/>
            <a:pathLst>
              <a:path w="5627077" h="3638843">
                <a:moveTo>
                  <a:pt x="37514" y="0"/>
                </a:moveTo>
                <a:lnTo>
                  <a:pt x="5589563" y="0"/>
                </a:lnTo>
                <a:cubicBezTo>
                  <a:pt x="5610281" y="0"/>
                  <a:pt x="5627077" y="16796"/>
                  <a:pt x="5627077" y="37514"/>
                </a:cubicBezTo>
                <a:lnTo>
                  <a:pt x="5627077" y="3488777"/>
                </a:lnTo>
                <a:cubicBezTo>
                  <a:pt x="5627077" y="3571656"/>
                  <a:pt x="5559890" y="3638843"/>
                  <a:pt x="5477011" y="3638843"/>
                </a:cubicBezTo>
                <a:lnTo>
                  <a:pt x="150066" y="3638843"/>
                </a:lnTo>
                <a:cubicBezTo>
                  <a:pt x="67187" y="3638843"/>
                  <a:pt x="0" y="3571656"/>
                  <a:pt x="0" y="3488777"/>
                </a:cubicBezTo>
                <a:lnTo>
                  <a:pt x="0" y="37514"/>
                </a:lnTo>
                <a:cubicBezTo>
                  <a:pt x="0" y="16809"/>
                  <a:pt x="16809" y="0"/>
                  <a:pt x="37514" y="0"/>
                </a:cubicBezTo>
                <a:close/>
              </a:path>
            </a:pathLst>
          </a:custGeom>
          <a:solidFill>
            <a:srgbClr val="FFFFFF"/>
          </a:solidFill>
          <a:ln/>
          <a:effectLst>
            <a:outerShdw blurRad="140677" dist="93785" dir="5400000" algn="bl" rotWithShape="0">
              <a:srgbClr val="000000">
                <a:alpha val="10196"/>
              </a:srgbClr>
            </a:outerShdw>
          </a:effectLst>
        </p:spPr>
      </p:sp>
      <p:sp>
        <p:nvSpPr>
          <p:cNvPr id="38" name="Shape 36"/>
          <p:cNvSpPr/>
          <p:nvPr/>
        </p:nvSpPr>
        <p:spPr>
          <a:xfrm>
            <a:off x="6187587" y="1144172"/>
            <a:ext cx="5627077" cy="37514"/>
          </a:xfrm>
          <a:custGeom>
            <a:avLst/>
            <a:gdLst/>
            <a:ahLst/>
            <a:cxnLst/>
            <a:rect l="l" t="t" r="r" b="b"/>
            <a:pathLst>
              <a:path w="5627077" h="37514">
                <a:moveTo>
                  <a:pt x="37514" y="0"/>
                </a:moveTo>
                <a:lnTo>
                  <a:pt x="5589563" y="0"/>
                </a:lnTo>
                <a:cubicBezTo>
                  <a:pt x="5610281" y="0"/>
                  <a:pt x="5627077" y="16796"/>
                  <a:pt x="5627077" y="37514"/>
                </a:cubicBezTo>
                <a:lnTo>
                  <a:pt x="5627077" y="37514"/>
                </a:lnTo>
                <a:lnTo>
                  <a:pt x="0" y="37514"/>
                </a:lnTo>
                <a:lnTo>
                  <a:pt x="0" y="37514"/>
                </a:lnTo>
                <a:cubicBezTo>
                  <a:pt x="0" y="16809"/>
                  <a:pt x="16809" y="0"/>
                  <a:pt x="37514" y="0"/>
                </a:cubicBezTo>
                <a:close/>
              </a:path>
            </a:pathLst>
          </a:custGeom>
          <a:solidFill>
            <a:srgbClr val="C5A572"/>
          </a:solidFill>
          <a:ln/>
        </p:spPr>
      </p:sp>
      <p:sp>
        <p:nvSpPr>
          <p:cNvPr id="39" name="Shape 37"/>
          <p:cNvSpPr/>
          <p:nvPr/>
        </p:nvSpPr>
        <p:spPr>
          <a:xfrm>
            <a:off x="6375156" y="1350498"/>
            <a:ext cx="450166" cy="450166"/>
          </a:xfrm>
          <a:custGeom>
            <a:avLst/>
            <a:gdLst/>
            <a:ahLst/>
            <a:cxnLst/>
            <a:rect l="l" t="t" r="r" b="b"/>
            <a:pathLst>
              <a:path w="450166" h="450166">
                <a:moveTo>
                  <a:pt x="112542" y="0"/>
                </a:moveTo>
                <a:lnTo>
                  <a:pt x="337625" y="0"/>
                </a:lnTo>
                <a:cubicBezTo>
                  <a:pt x="399780" y="0"/>
                  <a:pt x="450166" y="50387"/>
                  <a:pt x="450166" y="112542"/>
                </a:cubicBezTo>
                <a:lnTo>
                  <a:pt x="450166" y="337625"/>
                </a:lnTo>
                <a:cubicBezTo>
                  <a:pt x="450166" y="399780"/>
                  <a:pt x="399780" y="450166"/>
                  <a:pt x="337625" y="450166"/>
                </a:cubicBezTo>
                <a:lnTo>
                  <a:pt x="112542" y="450166"/>
                </a:lnTo>
                <a:cubicBezTo>
                  <a:pt x="50387" y="450166"/>
                  <a:pt x="0" y="399780"/>
                  <a:pt x="0" y="337625"/>
                </a:cubicBezTo>
                <a:lnTo>
                  <a:pt x="0" y="112542"/>
                </a:lnTo>
                <a:cubicBezTo>
                  <a:pt x="0" y="50387"/>
                  <a:pt x="50387" y="0"/>
                  <a:pt x="112542" y="0"/>
                </a:cubicBezTo>
                <a:close/>
              </a:path>
            </a:pathLst>
          </a:custGeom>
          <a:solidFill>
            <a:srgbClr val="C5A572">
              <a:alpha val="10196"/>
            </a:srgbClr>
          </a:solidFill>
          <a:ln/>
        </p:spPr>
      </p:sp>
      <p:sp>
        <p:nvSpPr>
          <p:cNvPr id="40" name="Shape 38"/>
          <p:cNvSpPr/>
          <p:nvPr/>
        </p:nvSpPr>
        <p:spPr>
          <a:xfrm>
            <a:off x="6483008" y="1481797"/>
            <a:ext cx="234462" cy="187569"/>
          </a:xfrm>
          <a:custGeom>
            <a:avLst/>
            <a:gdLst/>
            <a:ahLst/>
            <a:cxnLst/>
            <a:rect l="l" t="t" r="r" b="b"/>
            <a:pathLst>
              <a:path w="234462" h="187569">
                <a:moveTo>
                  <a:pt x="43302" y="22860"/>
                </a:moveTo>
                <a:cubicBezTo>
                  <a:pt x="37184" y="20808"/>
                  <a:pt x="33850" y="14141"/>
                  <a:pt x="35902" y="8023"/>
                </a:cubicBezTo>
                <a:cubicBezTo>
                  <a:pt x="37953" y="1905"/>
                  <a:pt x="44584" y="-1429"/>
                  <a:pt x="50739" y="586"/>
                </a:cubicBezTo>
                <a:lnTo>
                  <a:pt x="92136" y="14397"/>
                </a:lnTo>
                <a:cubicBezTo>
                  <a:pt x="97228" y="5788"/>
                  <a:pt x="106643" y="0"/>
                  <a:pt x="117377" y="0"/>
                </a:cubicBezTo>
                <a:cubicBezTo>
                  <a:pt x="133570" y="0"/>
                  <a:pt x="146685" y="13115"/>
                  <a:pt x="146685" y="29308"/>
                </a:cubicBezTo>
                <a:cubicBezTo>
                  <a:pt x="146685" y="30407"/>
                  <a:pt x="146612" y="31469"/>
                  <a:pt x="146502" y="32532"/>
                </a:cubicBezTo>
                <a:lnTo>
                  <a:pt x="191416" y="47515"/>
                </a:lnTo>
                <a:cubicBezTo>
                  <a:pt x="197570" y="49567"/>
                  <a:pt x="200868" y="56197"/>
                  <a:pt x="198816" y="62352"/>
                </a:cubicBezTo>
                <a:cubicBezTo>
                  <a:pt x="196765" y="68507"/>
                  <a:pt x="190134" y="71804"/>
                  <a:pt x="183979" y="69752"/>
                </a:cubicBezTo>
                <a:lnTo>
                  <a:pt x="134339" y="53193"/>
                </a:lnTo>
                <a:cubicBezTo>
                  <a:pt x="132691" y="54366"/>
                  <a:pt x="130932" y="55355"/>
                  <a:pt x="129064" y="56197"/>
                </a:cubicBezTo>
                <a:lnTo>
                  <a:pt x="129064" y="175883"/>
                </a:lnTo>
                <a:cubicBezTo>
                  <a:pt x="129064" y="182367"/>
                  <a:pt x="123825" y="187606"/>
                  <a:pt x="117341" y="187606"/>
                </a:cubicBezTo>
                <a:lnTo>
                  <a:pt x="47002" y="187606"/>
                </a:lnTo>
                <a:cubicBezTo>
                  <a:pt x="40518" y="187606"/>
                  <a:pt x="35279" y="182367"/>
                  <a:pt x="35279" y="175883"/>
                </a:cubicBezTo>
                <a:cubicBezTo>
                  <a:pt x="35279" y="169398"/>
                  <a:pt x="40518" y="164160"/>
                  <a:pt x="47002" y="164160"/>
                </a:cubicBezTo>
                <a:lnTo>
                  <a:pt x="105618" y="164160"/>
                </a:lnTo>
                <a:lnTo>
                  <a:pt x="105618" y="56197"/>
                </a:lnTo>
                <a:cubicBezTo>
                  <a:pt x="97924" y="52827"/>
                  <a:pt x="91990" y="46306"/>
                  <a:pt x="89425" y="38247"/>
                </a:cubicBezTo>
                <a:lnTo>
                  <a:pt x="43302" y="22860"/>
                </a:lnTo>
                <a:close/>
                <a:moveTo>
                  <a:pt x="73562" y="105508"/>
                </a:moveTo>
                <a:lnTo>
                  <a:pt x="47002" y="60008"/>
                </a:lnTo>
                <a:lnTo>
                  <a:pt x="20479" y="105508"/>
                </a:lnTo>
                <a:lnTo>
                  <a:pt x="73562" y="105508"/>
                </a:lnTo>
                <a:close/>
                <a:moveTo>
                  <a:pt x="47039" y="140677"/>
                </a:moveTo>
                <a:cubicBezTo>
                  <a:pt x="23996" y="140677"/>
                  <a:pt x="4836" y="128221"/>
                  <a:pt x="879" y="111772"/>
                </a:cubicBezTo>
                <a:cubicBezTo>
                  <a:pt x="-73" y="107742"/>
                  <a:pt x="1246" y="103603"/>
                  <a:pt x="3334" y="100013"/>
                </a:cubicBezTo>
                <a:lnTo>
                  <a:pt x="38210" y="40225"/>
                </a:lnTo>
                <a:cubicBezTo>
                  <a:pt x="40042" y="37074"/>
                  <a:pt x="43412" y="35169"/>
                  <a:pt x="47039" y="35169"/>
                </a:cubicBezTo>
                <a:cubicBezTo>
                  <a:pt x="50666" y="35169"/>
                  <a:pt x="54036" y="37111"/>
                  <a:pt x="55868" y="40225"/>
                </a:cubicBezTo>
                <a:lnTo>
                  <a:pt x="90744" y="100013"/>
                </a:lnTo>
                <a:cubicBezTo>
                  <a:pt x="92832" y="103603"/>
                  <a:pt x="94151" y="107742"/>
                  <a:pt x="93198" y="111772"/>
                </a:cubicBezTo>
                <a:cubicBezTo>
                  <a:pt x="89242" y="128185"/>
                  <a:pt x="70082" y="140677"/>
                  <a:pt x="47039" y="140677"/>
                </a:cubicBezTo>
                <a:close/>
                <a:moveTo>
                  <a:pt x="187276" y="106900"/>
                </a:moveTo>
                <a:lnTo>
                  <a:pt x="160753" y="152400"/>
                </a:lnTo>
                <a:lnTo>
                  <a:pt x="213836" y="152400"/>
                </a:lnTo>
                <a:lnTo>
                  <a:pt x="187313" y="106900"/>
                </a:lnTo>
                <a:close/>
                <a:moveTo>
                  <a:pt x="233436" y="158665"/>
                </a:moveTo>
                <a:cubicBezTo>
                  <a:pt x="229479" y="175113"/>
                  <a:pt x="210319" y="187569"/>
                  <a:pt x="187276" y="187569"/>
                </a:cubicBezTo>
                <a:cubicBezTo>
                  <a:pt x="164233" y="187569"/>
                  <a:pt x="145073" y="175113"/>
                  <a:pt x="141117" y="158665"/>
                </a:cubicBezTo>
                <a:cubicBezTo>
                  <a:pt x="140164" y="154635"/>
                  <a:pt x="141483" y="150495"/>
                  <a:pt x="143571" y="146905"/>
                </a:cubicBezTo>
                <a:lnTo>
                  <a:pt x="178447" y="87117"/>
                </a:lnTo>
                <a:cubicBezTo>
                  <a:pt x="180279" y="83967"/>
                  <a:pt x="183649" y="82062"/>
                  <a:pt x="187276" y="82062"/>
                </a:cubicBezTo>
                <a:cubicBezTo>
                  <a:pt x="190903" y="82062"/>
                  <a:pt x="194273" y="84003"/>
                  <a:pt x="196105" y="87117"/>
                </a:cubicBezTo>
                <a:lnTo>
                  <a:pt x="230981" y="146905"/>
                </a:lnTo>
                <a:cubicBezTo>
                  <a:pt x="233069" y="150495"/>
                  <a:pt x="234388" y="154635"/>
                  <a:pt x="233436" y="158665"/>
                </a:cubicBezTo>
                <a:close/>
              </a:path>
            </a:pathLst>
          </a:custGeom>
          <a:solidFill>
            <a:srgbClr val="C5A572"/>
          </a:solidFill>
          <a:ln/>
        </p:spPr>
      </p:sp>
      <p:sp>
        <p:nvSpPr>
          <p:cNvPr id="41" name="Text 39"/>
          <p:cNvSpPr/>
          <p:nvPr/>
        </p:nvSpPr>
        <p:spPr>
          <a:xfrm>
            <a:off x="6937863" y="1444283"/>
            <a:ext cx="1941342" cy="262597"/>
          </a:xfrm>
          <a:prstGeom prst="rect">
            <a:avLst/>
          </a:prstGeom>
          <a:noFill/>
          <a:ln/>
        </p:spPr>
        <p:txBody>
          <a:bodyPr wrap="square" lIns="0" tIns="0" rIns="0" bIns="0" rtlCol="0" anchor="ctr"/>
          <a:lstStyle/>
          <a:p>
            <a:pPr>
              <a:lnSpc>
                <a:spcPct val="120000"/>
              </a:lnSpc>
            </a:pPr>
            <a:r>
              <a:rPr lang="en-US" sz="1477" b="1" dirty="0">
                <a:solidFill>
                  <a:srgbClr val="1E3A5F"/>
                </a:solidFill>
                <a:latin typeface="Liter" pitchFamily="34" charset="0"/>
                <a:ea typeface="Liter" pitchFamily="34" charset="-122"/>
                <a:cs typeface="Liter" pitchFamily="34" charset="-120"/>
              </a:rPr>
              <a:t>Independent Directors</a:t>
            </a:r>
            <a:endParaRPr lang="en-US" sz="1600" dirty="0"/>
          </a:p>
        </p:txBody>
      </p:sp>
      <p:sp>
        <p:nvSpPr>
          <p:cNvPr id="42" name="Shape 40"/>
          <p:cNvSpPr/>
          <p:nvPr/>
        </p:nvSpPr>
        <p:spPr>
          <a:xfrm>
            <a:off x="6375156" y="1950720"/>
            <a:ext cx="5251938" cy="1781908"/>
          </a:xfrm>
          <a:custGeom>
            <a:avLst/>
            <a:gdLst/>
            <a:ahLst/>
            <a:cxnLst/>
            <a:rect l="l" t="t" r="r" b="b"/>
            <a:pathLst>
              <a:path w="5251938" h="1781908">
                <a:moveTo>
                  <a:pt x="112545" y="0"/>
                </a:moveTo>
                <a:lnTo>
                  <a:pt x="5139393" y="0"/>
                </a:lnTo>
                <a:cubicBezTo>
                  <a:pt x="5201550" y="0"/>
                  <a:pt x="5251938" y="50388"/>
                  <a:pt x="5251938" y="112545"/>
                </a:cubicBezTo>
                <a:lnTo>
                  <a:pt x="5251938" y="1669362"/>
                </a:lnTo>
                <a:cubicBezTo>
                  <a:pt x="5251938" y="1731519"/>
                  <a:pt x="5201550" y="1781908"/>
                  <a:pt x="5139393" y="1781908"/>
                </a:cubicBezTo>
                <a:lnTo>
                  <a:pt x="112545" y="1781908"/>
                </a:lnTo>
                <a:cubicBezTo>
                  <a:pt x="50388" y="1781908"/>
                  <a:pt x="0" y="1731519"/>
                  <a:pt x="0" y="1669362"/>
                </a:cubicBezTo>
                <a:lnTo>
                  <a:pt x="0" y="112545"/>
                </a:lnTo>
                <a:cubicBezTo>
                  <a:pt x="0" y="50430"/>
                  <a:pt x="50430" y="0"/>
                  <a:pt x="112545" y="0"/>
                </a:cubicBezTo>
                <a:close/>
              </a:path>
            </a:pathLst>
          </a:custGeom>
          <a:solidFill>
            <a:srgbClr val="C5A572">
              <a:alpha val="5098"/>
            </a:srgbClr>
          </a:solidFill>
          <a:ln/>
        </p:spPr>
      </p:sp>
      <p:sp>
        <p:nvSpPr>
          <p:cNvPr id="43" name="Text 41"/>
          <p:cNvSpPr/>
          <p:nvPr/>
        </p:nvSpPr>
        <p:spPr>
          <a:xfrm>
            <a:off x="6525211" y="2100775"/>
            <a:ext cx="5017477" cy="431409"/>
          </a:xfrm>
          <a:prstGeom prst="rect">
            <a:avLst/>
          </a:prstGeom>
          <a:noFill/>
          <a:ln/>
        </p:spPr>
        <p:txBody>
          <a:bodyPr wrap="square" lIns="0" tIns="0" rIns="0" bIns="0" rtlCol="0" anchor="ctr"/>
          <a:lstStyle/>
          <a:p>
            <a:pPr>
              <a:lnSpc>
                <a:spcPct val="140000"/>
              </a:lnSpc>
            </a:pPr>
            <a:r>
              <a:rPr lang="en-US" sz="1034" dirty="0">
                <a:solidFill>
                  <a:srgbClr val="2D3748"/>
                </a:solidFill>
                <a:latin typeface="Quattrocento Sans" pitchFamily="34" charset="0"/>
                <a:ea typeface="Quattrocento Sans" pitchFamily="34" charset="-122"/>
                <a:cs typeface="Quattrocento Sans" pitchFamily="34" charset="-120"/>
              </a:rPr>
              <a:t>Independent Directors served on the Board during </a:t>
            </a:r>
            <a:r>
              <a:rPr lang="en-US" sz="1034" b="1" dirty="0">
                <a:solidFill>
                  <a:srgbClr val="2D3748"/>
                </a:solidFill>
                <a:latin typeface="Quattrocento Sans" pitchFamily="34" charset="0"/>
                <a:ea typeface="Quattrocento Sans" pitchFamily="34" charset="-122"/>
                <a:cs typeface="Quattrocento Sans" pitchFamily="34" charset="-120"/>
              </a:rPr>
              <a:t>both reporting cycles</a:t>
            </a:r>
            <a:r>
              <a:rPr lang="en-US" sz="1034" dirty="0">
                <a:solidFill>
                  <a:srgbClr val="2D3748"/>
                </a:solidFill>
                <a:latin typeface="Quattrocento Sans" pitchFamily="34" charset="0"/>
                <a:ea typeface="Quattrocento Sans" pitchFamily="34" charset="-122"/>
                <a:cs typeface="Quattrocento Sans" pitchFamily="34" charset="-120"/>
              </a:rPr>
              <a:t>, ensuring continuous independent oversight and governance best practices.</a:t>
            </a:r>
            <a:endParaRPr lang="en-US" sz="1600" dirty="0"/>
          </a:p>
        </p:txBody>
      </p:sp>
      <p:sp>
        <p:nvSpPr>
          <p:cNvPr id="44" name="Shape 42"/>
          <p:cNvSpPr/>
          <p:nvPr/>
        </p:nvSpPr>
        <p:spPr>
          <a:xfrm>
            <a:off x="6525211" y="2640037"/>
            <a:ext cx="375138" cy="375138"/>
          </a:xfrm>
          <a:custGeom>
            <a:avLst/>
            <a:gdLst/>
            <a:ahLst/>
            <a:cxnLst/>
            <a:rect l="l" t="t" r="r" b="b"/>
            <a:pathLst>
              <a:path w="375138" h="375138">
                <a:moveTo>
                  <a:pt x="75028" y="0"/>
                </a:moveTo>
                <a:lnTo>
                  <a:pt x="300111" y="0"/>
                </a:lnTo>
                <a:cubicBezTo>
                  <a:pt x="341547" y="0"/>
                  <a:pt x="375138" y="33591"/>
                  <a:pt x="375138" y="75028"/>
                </a:cubicBezTo>
                <a:lnTo>
                  <a:pt x="375138" y="300111"/>
                </a:lnTo>
                <a:cubicBezTo>
                  <a:pt x="375138" y="341547"/>
                  <a:pt x="341547" y="375138"/>
                  <a:pt x="300111" y="375138"/>
                </a:cubicBezTo>
                <a:lnTo>
                  <a:pt x="75028" y="375138"/>
                </a:lnTo>
                <a:cubicBezTo>
                  <a:pt x="33591" y="375138"/>
                  <a:pt x="0" y="341547"/>
                  <a:pt x="0" y="300111"/>
                </a:cubicBezTo>
                <a:lnTo>
                  <a:pt x="0" y="75028"/>
                </a:lnTo>
                <a:cubicBezTo>
                  <a:pt x="0" y="33619"/>
                  <a:pt x="33619" y="0"/>
                  <a:pt x="75028" y="0"/>
                </a:cubicBezTo>
                <a:close/>
              </a:path>
            </a:pathLst>
          </a:custGeom>
          <a:solidFill>
            <a:srgbClr val="C5A572">
              <a:alpha val="20000"/>
            </a:srgbClr>
          </a:solidFill>
          <a:ln/>
        </p:spPr>
      </p:sp>
      <p:sp>
        <p:nvSpPr>
          <p:cNvPr id="45" name="Shape 43"/>
          <p:cNvSpPr/>
          <p:nvPr/>
        </p:nvSpPr>
        <p:spPr>
          <a:xfrm>
            <a:off x="6647131" y="2752578"/>
            <a:ext cx="131298" cy="150055"/>
          </a:xfrm>
          <a:custGeom>
            <a:avLst/>
            <a:gdLst/>
            <a:ahLst/>
            <a:cxnLst/>
            <a:rect l="l" t="t" r="r" b="b"/>
            <a:pathLst>
              <a:path w="131298" h="150055">
                <a:moveTo>
                  <a:pt x="65649" y="72683"/>
                </a:moveTo>
                <a:cubicBezTo>
                  <a:pt x="46239" y="72683"/>
                  <a:pt x="30480" y="56924"/>
                  <a:pt x="30480" y="37514"/>
                </a:cubicBezTo>
                <a:cubicBezTo>
                  <a:pt x="30480" y="18103"/>
                  <a:pt x="46239" y="2345"/>
                  <a:pt x="65649" y="2345"/>
                </a:cubicBezTo>
                <a:cubicBezTo>
                  <a:pt x="85060" y="2345"/>
                  <a:pt x="100818" y="18103"/>
                  <a:pt x="100818" y="37514"/>
                </a:cubicBezTo>
                <a:cubicBezTo>
                  <a:pt x="100818" y="56924"/>
                  <a:pt x="85060" y="72683"/>
                  <a:pt x="65649" y="72683"/>
                </a:cubicBezTo>
                <a:close/>
                <a:moveTo>
                  <a:pt x="56710" y="89095"/>
                </a:moveTo>
                <a:lnTo>
                  <a:pt x="74588" y="89095"/>
                </a:lnTo>
                <a:cubicBezTo>
                  <a:pt x="77431" y="89095"/>
                  <a:pt x="79717" y="91381"/>
                  <a:pt x="79717" y="94224"/>
                </a:cubicBezTo>
                <a:cubicBezTo>
                  <a:pt x="79717" y="95455"/>
                  <a:pt x="79277" y="96627"/>
                  <a:pt x="78486" y="97565"/>
                </a:cubicBezTo>
                <a:lnTo>
                  <a:pt x="70456" y="106944"/>
                </a:lnTo>
                <a:lnTo>
                  <a:pt x="79541" y="140677"/>
                </a:lnTo>
                <a:lnTo>
                  <a:pt x="79717" y="140677"/>
                </a:lnTo>
                <a:lnTo>
                  <a:pt x="89857" y="100086"/>
                </a:lnTo>
                <a:cubicBezTo>
                  <a:pt x="90502" y="97536"/>
                  <a:pt x="93111" y="95983"/>
                  <a:pt x="95572" y="96921"/>
                </a:cubicBezTo>
                <a:cubicBezTo>
                  <a:pt x="113714" y="103837"/>
                  <a:pt x="126609" y="121422"/>
                  <a:pt x="126609" y="141996"/>
                </a:cubicBezTo>
                <a:cubicBezTo>
                  <a:pt x="126609" y="146421"/>
                  <a:pt x="123004" y="150026"/>
                  <a:pt x="118579" y="150026"/>
                </a:cubicBezTo>
                <a:lnTo>
                  <a:pt x="12720" y="150055"/>
                </a:lnTo>
                <a:cubicBezTo>
                  <a:pt x="8294" y="150055"/>
                  <a:pt x="4689" y="146451"/>
                  <a:pt x="4689" y="142025"/>
                </a:cubicBezTo>
                <a:cubicBezTo>
                  <a:pt x="4689" y="121451"/>
                  <a:pt x="17585" y="103866"/>
                  <a:pt x="35726" y="96950"/>
                </a:cubicBezTo>
                <a:cubicBezTo>
                  <a:pt x="38188" y="96012"/>
                  <a:pt x="40796" y="97565"/>
                  <a:pt x="41441" y="100115"/>
                </a:cubicBezTo>
                <a:lnTo>
                  <a:pt x="51582" y="140706"/>
                </a:lnTo>
                <a:lnTo>
                  <a:pt x="51757" y="140706"/>
                </a:lnTo>
                <a:lnTo>
                  <a:pt x="60843" y="106973"/>
                </a:lnTo>
                <a:lnTo>
                  <a:pt x="52812" y="97595"/>
                </a:lnTo>
                <a:cubicBezTo>
                  <a:pt x="52021" y="96657"/>
                  <a:pt x="51582" y="95484"/>
                  <a:pt x="51582" y="94254"/>
                </a:cubicBezTo>
                <a:cubicBezTo>
                  <a:pt x="51582" y="91411"/>
                  <a:pt x="53868" y="89125"/>
                  <a:pt x="56710" y="89125"/>
                </a:cubicBezTo>
                <a:close/>
              </a:path>
            </a:pathLst>
          </a:custGeom>
          <a:solidFill>
            <a:srgbClr val="C5A572"/>
          </a:solidFill>
          <a:ln/>
        </p:spPr>
      </p:sp>
      <p:sp>
        <p:nvSpPr>
          <p:cNvPr id="46" name="Text 44"/>
          <p:cNvSpPr/>
          <p:nvPr/>
        </p:nvSpPr>
        <p:spPr>
          <a:xfrm>
            <a:off x="7012891" y="2640037"/>
            <a:ext cx="1894449" cy="225083"/>
          </a:xfrm>
          <a:prstGeom prst="rect">
            <a:avLst/>
          </a:prstGeom>
          <a:noFill/>
          <a:ln/>
        </p:spPr>
        <p:txBody>
          <a:bodyPr wrap="square" lIns="0" tIns="0" rIns="0" bIns="0" rtlCol="0" anchor="ctr"/>
          <a:lstStyle/>
          <a:p>
            <a:pPr>
              <a:lnSpc>
                <a:spcPct val="130000"/>
              </a:lnSpc>
            </a:pPr>
            <a:r>
              <a:rPr lang="en-US" sz="1182" b="1" dirty="0">
                <a:solidFill>
                  <a:srgbClr val="1E3A5F"/>
                </a:solidFill>
                <a:latin typeface="Quattrocento Sans" pitchFamily="34" charset="0"/>
                <a:ea typeface="Quattrocento Sans" pitchFamily="34" charset="-122"/>
                <a:cs typeface="Quattrocento Sans" pitchFamily="34" charset="-120"/>
              </a:rPr>
              <a:t>Dr. M.V. Chakranarayan</a:t>
            </a:r>
            <a:endParaRPr lang="en-US" sz="1600" dirty="0"/>
          </a:p>
        </p:txBody>
      </p:sp>
      <p:sp>
        <p:nvSpPr>
          <p:cNvPr id="47" name="Text 45"/>
          <p:cNvSpPr/>
          <p:nvPr/>
        </p:nvSpPr>
        <p:spPr>
          <a:xfrm>
            <a:off x="7012891" y="2865120"/>
            <a:ext cx="1885071" cy="187569"/>
          </a:xfrm>
          <a:prstGeom prst="rect">
            <a:avLst/>
          </a:prstGeom>
          <a:noFill/>
          <a:ln/>
        </p:spPr>
        <p:txBody>
          <a:bodyPr wrap="square" lIns="0" tIns="0" rIns="0" bIns="0" rtlCol="0" anchor="ctr"/>
          <a:lstStyle/>
          <a:p>
            <a:pPr>
              <a:lnSpc>
                <a:spcPct val="120000"/>
              </a:lnSpc>
            </a:pPr>
            <a:r>
              <a:rPr lang="en-US" sz="1034" dirty="0">
                <a:solidFill>
                  <a:srgbClr val="2D3748">
                    <a:alpha val="70000"/>
                  </a:srgbClr>
                </a:solidFill>
                <a:latin typeface="Quattrocento Sans" pitchFamily="34" charset="0"/>
                <a:ea typeface="Quattrocento Sans" pitchFamily="34" charset="-122"/>
                <a:cs typeface="Quattrocento Sans" pitchFamily="34" charset="-120"/>
              </a:rPr>
              <a:t>Independent Director (Both FYs)</a:t>
            </a:r>
            <a:endParaRPr lang="en-US" sz="1600" dirty="0"/>
          </a:p>
        </p:txBody>
      </p:sp>
      <p:sp>
        <p:nvSpPr>
          <p:cNvPr id="48" name="Shape 46"/>
          <p:cNvSpPr/>
          <p:nvPr/>
        </p:nvSpPr>
        <p:spPr>
          <a:xfrm>
            <a:off x="6525211" y="3165231"/>
            <a:ext cx="375138" cy="375138"/>
          </a:xfrm>
          <a:custGeom>
            <a:avLst/>
            <a:gdLst/>
            <a:ahLst/>
            <a:cxnLst/>
            <a:rect l="l" t="t" r="r" b="b"/>
            <a:pathLst>
              <a:path w="375138" h="375138">
                <a:moveTo>
                  <a:pt x="75028" y="0"/>
                </a:moveTo>
                <a:lnTo>
                  <a:pt x="300111" y="0"/>
                </a:lnTo>
                <a:cubicBezTo>
                  <a:pt x="341547" y="0"/>
                  <a:pt x="375138" y="33591"/>
                  <a:pt x="375138" y="75028"/>
                </a:cubicBezTo>
                <a:lnTo>
                  <a:pt x="375138" y="300111"/>
                </a:lnTo>
                <a:cubicBezTo>
                  <a:pt x="375138" y="341547"/>
                  <a:pt x="341547" y="375138"/>
                  <a:pt x="300111" y="375138"/>
                </a:cubicBezTo>
                <a:lnTo>
                  <a:pt x="75028" y="375138"/>
                </a:lnTo>
                <a:cubicBezTo>
                  <a:pt x="33591" y="375138"/>
                  <a:pt x="0" y="341547"/>
                  <a:pt x="0" y="300111"/>
                </a:cubicBezTo>
                <a:lnTo>
                  <a:pt x="0" y="75028"/>
                </a:lnTo>
                <a:cubicBezTo>
                  <a:pt x="0" y="33619"/>
                  <a:pt x="33619" y="0"/>
                  <a:pt x="75028" y="0"/>
                </a:cubicBezTo>
                <a:close/>
              </a:path>
            </a:pathLst>
          </a:custGeom>
          <a:solidFill>
            <a:srgbClr val="C5A572">
              <a:alpha val="20000"/>
            </a:srgbClr>
          </a:solidFill>
          <a:ln/>
        </p:spPr>
      </p:sp>
      <p:sp>
        <p:nvSpPr>
          <p:cNvPr id="49" name="Shape 47"/>
          <p:cNvSpPr/>
          <p:nvPr/>
        </p:nvSpPr>
        <p:spPr>
          <a:xfrm>
            <a:off x="6647131" y="3277772"/>
            <a:ext cx="131298" cy="150055"/>
          </a:xfrm>
          <a:custGeom>
            <a:avLst/>
            <a:gdLst/>
            <a:ahLst/>
            <a:cxnLst/>
            <a:rect l="l" t="t" r="r" b="b"/>
            <a:pathLst>
              <a:path w="131298" h="150055">
                <a:moveTo>
                  <a:pt x="65649" y="72683"/>
                </a:moveTo>
                <a:cubicBezTo>
                  <a:pt x="46239" y="72683"/>
                  <a:pt x="30480" y="56924"/>
                  <a:pt x="30480" y="37514"/>
                </a:cubicBezTo>
                <a:cubicBezTo>
                  <a:pt x="30480" y="18103"/>
                  <a:pt x="46239" y="2345"/>
                  <a:pt x="65649" y="2345"/>
                </a:cubicBezTo>
                <a:cubicBezTo>
                  <a:pt x="85060" y="2345"/>
                  <a:pt x="100818" y="18103"/>
                  <a:pt x="100818" y="37514"/>
                </a:cubicBezTo>
                <a:cubicBezTo>
                  <a:pt x="100818" y="56924"/>
                  <a:pt x="85060" y="72683"/>
                  <a:pt x="65649" y="72683"/>
                </a:cubicBezTo>
                <a:close/>
                <a:moveTo>
                  <a:pt x="56710" y="89095"/>
                </a:moveTo>
                <a:lnTo>
                  <a:pt x="74588" y="89095"/>
                </a:lnTo>
                <a:cubicBezTo>
                  <a:pt x="77431" y="89095"/>
                  <a:pt x="79717" y="91381"/>
                  <a:pt x="79717" y="94224"/>
                </a:cubicBezTo>
                <a:cubicBezTo>
                  <a:pt x="79717" y="95455"/>
                  <a:pt x="79277" y="96627"/>
                  <a:pt x="78486" y="97565"/>
                </a:cubicBezTo>
                <a:lnTo>
                  <a:pt x="70456" y="106944"/>
                </a:lnTo>
                <a:lnTo>
                  <a:pt x="79541" y="140677"/>
                </a:lnTo>
                <a:lnTo>
                  <a:pt x="79717" y="140677"/>
                </a:lnTo>
                <a:lnTo>
                  <a:pt x="89857" y="100086"/>
                </a:lnTo>
                <a:cubicBezTo>
                  <a:pt x="90502" y="97536"/>
                  <a:pt x="93111" y="95983"/>
                  <a:pt x="95572" y="96921"/>
                </a:cubicBezTo>
                <a:cubicBezTo>
                  <a:pt x="113714" y="103837"/>
                  <a:pt x="126609" y="121422"/>
                  <a:pt x="126609" y="141996"/>
                </a:cubicBezTo>
                <a:cubicBezTo>
                  <a:pt x="126609" y="146421"/>
                  <a:pt x="123004" y="150026"/>
                  <a:pt x="118579" y="150026"/>
                </a:cubicBezTo>
                <a:lnTo>
                  <a:pt x="12720" y="150055"/>
                </a:lnTo>
                <a:cubicBezTo>
                  <a:pt x="8294" y="150055"/>
                  <a:pt x="4689" y="146451"/>
                  <a:pt x="4689" y="142025"/>
                </a:cubicBezTo>
                <a:cubicBezTo>
                  <a:pt x="4689" y="121451"/>
                  <a:pt x="17585" y="103866"/>
                  <a:pt x="35726" y="96950"/>
                </a:cubicBezTo>
                <a:cubicBezTo>
                  <a:pt x="38188" y="96012"/>
                  <a:pt x="40796" y="97565"/>
                  <a:pt x="41441" y="100115"/>
                </a:cubicBezTo>
                <a:lnTo>
                  <a:pt x="51582" y="140706"/>
                </a:lnTo>
                <a:lnTo>
                  <a:pt x="51757" y="140706"/>
                </a:lnTo>
                <a:lnTo>
                  <a:pt x="60843" y="106973"/>
                </a:lnTo>
                <a:lnTo>
                  <a:pt x="52812" y="97595"/>
                </a:lnTo>
                <a:cubicBezTo>
                  <a:pt x="52021" y="96657"/>
                  <a:pt x="51582" y="95484"/>
                  <a:pt x="51582" y="94254"/>
                </a:cubicBezTo>
                <a:cubicBezTo>
                  <a:pt x="51582" y="91411"/>
                  <a:pt x="53868" y="89125"/>
                  <a:pt x="56710" y="89125"/>
                </a:cubicBezTo>
                <a:close/>
              </a:path>
            </a:pathLst>
          </a:custGeom>
          <a:solidFill>
            <a:srgbClr val="C5A572"/>
          </a:solidFill>
          <a:ln/>
        </p:spPr>
      </p:sp>
      <p:sp>
        <p:nvSpPr>
          <p:cNvPr id="50" name="Text 48"/>
          <p:cNvSpPr/>
          <p:nvPr/>
        </p:nvSpPr>
        <p:spPr>
          <a:xfrm>
            <a:off x="7012891" y="3165231"/>
            <a:ext cx="1894449" cy="225083"/>
          </a:xfrm>
          <a:prstGeom prst="rect">
            <a:avLst/>
          </a:prstGeom>
          <a:noFill/>
          <a:ln/>
        </p:spPr>
        <p:txBody>
          <a:bodyPr wrap="square" lIns="0" tIns="0" rIns="0" bIns="0" rtlCol="0" anchor="ctr"/>
          <a:lstStyle/>
          <a:p>
            <a:pPr>
              <a:lnSpc>
                <a:spcPct val="130000"/>
              </a:lnSpc>
            </a:pPr>
            <a:r>
              <a:rPr lang="en-US" sz="1182" b="1" dirty="0">
                <a:solidFill>
                  <a:srgbClr val="1E3A5F"/>
                </a:solidFill>
                <a:latin typeface="Quattrocento Sans" pitchFamily="34" charset="0"/>
                <a:ea typeface="Quattrocento Sans" pitchFamily="34" charset="-122"/>
                <a:cs typeface="Quattrocento Sans" pitchFamily="34" charset="-120"/>
              </a:rPr>
              <a:t>Smt. Sabita Pradhan</a:t>
            </a:r>
            <a:endParaRPr lang="en-US" sz="1600" dirty="0"/>
          </a:p>
        </p:txBody>
      </p:sp>
      <p:sp>
        <p:nvSpPr>
          <p:cNvPr id="51" name="Text 49"/>
          <p:cNvSpPr/>
          <p:nvPr/>
        </p:nvSpPr>
        <p:spPr>
          <a:xfrm>
            <a:off x="7012891" y="3390314"/>
            <a:ext cx="1885071" cy="187569"/>
          </a:xfrm>
          <a:prstGeom prst="rect">
            <a:avLst/>
          </a:prstGeom>
          <a:noFill/>
          <a:ln/>
        </p:spPr>
        <p:txBody>
          <a:bodyPr wrap="square" lIns="0" tIns="0" rIns="0" bIns="0" rtlCol="0" anchor="ctr"/>
          <a:lstStyle/>
          <a:p>
            <a:pPr>
              <a:lnSpc>
                <a:spcPct val="120000"/>
              </a:lnSpc>
            </a:pPr>
            <a:r>
              <a:rPr lang="en-US" sz="1034" dirty="0">
                <a:solidFill>
                  <a:srgbClr val="2D3748">
                    <a:alpha val="70000"/>
                  </a:srgbClr>
                </a:solidFill>
                <a:latin typeface="Quattrocento Sans" pitchFamily="34" charset="0"/>
                <a:ea typeface="Quattrocento Sans" pitchFamily="34" charset="-122"/>
                <a:cs typeface="Quattrocento Sans" pitchFamily="34" charset="-120"/>
              </a:rPr>
              <a:t>Independent Director (Both FYs)</a:t>
            </a:r>
            <a:endParaRPr lang="en-US" sz="1600" dirty="0"/>
          </a:p>
        </p:txBody>
      </p:sp>
      <p:sp>
        <p:nvSpPr>
          <p:cNvPr id="52" name="Shape 50"/>
          <p:cNvSpPr/>
          <p:nvPr/>
        </p:nvSpPr>
        <p:spPr>
          <a:xfrm>
            <a:off x="6393913" y="3896751"/>
            <a:ext cx="150055" cy="150055"/>
          </a:xfrm>
          <a:custGeom>
            <a:avLst/>
            <a:gdLst/>
            <a:ahLst/>
            <a:cxnLst/>
            <a:rect l="l" t="t" r="r" b="b"/>
            <a:pathLst>
              <a:path w="150055" h="150055">
                <a:moveTo>
                  <a:pt x="75028" y="150055"/>
                </a:moveTo>
                <a:cubicBezTo>
                  <a:pt x="116437" y="150055"/>
                  <a:pt x="150055" y="116437"/>
                  <a:pt x="150055" y="75028"/>
                </a:cubicBezTo>
                <a:cubicBezTo>
                  <a:pt x="150055" y="33619"/>
                  <a:pt x="116437" y="0"/>
                  <a:pt x="75028" y="0"/>
                </a:cubicBezTo>
                <a:cubicBezTo>
                  <a:pt x="33619" y="0"/>
                  <a:pt x="0" y="33619"/>
                  <a:pt x="0" y="75028"/>
                </a:cubicBezTo>
                <a:cubicBezTo>
                  <a:pt x="0" y="116437"/>
                  <a:pt x="33619" y="150055"/>
                  <a:pt x="75028" y="150055"/>
                </a:cubicBezTo>
                <a:close/>
                <a:moveTo>
                  <a:pt x="99763" y="62337"/>
                </a:moveTo>
                <a:lnTo>
                  <a:pt x="76317" y="99851"/>
                </a:lnTo>
                <a:cubicBezTo>
                  <a:pt x="75086" y="101815"/>
                  <a:pt x="72976" y="103046"/>
                  <a:pt x="70661" y="103163"/>
                </a:cubicBezTo>
                <a:cubicBezTo>
                  <a:pt x="68346" y="103280"/>
                  <a:pt x="66118" y="102225"/>
                  <a:pt x="64741" y="100350"/>
                </a:cubicBezTo>
                <a:lnTo>
                  <a:pt x="50673" y="81593"/>
                </a:lnTo>
                <a:cubicBezTo>
                  <a:pt x="48328" y="78486"/>
                  <a:pt x="48973" y="74090"/>
                  <a:pt x="52080" y="71745"/>
                </a:cubicBezTo>
                <a:cubicBezTo>
                  <a:pt x="55186" y="69401"/>
                  <a:pt x="59583" y="70045"/>
                  <a:pt x="61927" y="73152"/>
                </a:cubicBezTo>
                <a:lnTo>
                  <a:pt x="69840" y="83703"/>
                </a:lnTo>
                <a:lnTo>
                  <a:pt x="87835" y="54893"/>
                </a:lnTo>
                <a:cubicBezTo>
                  <a:pt x="89887" y="51611"/>
                  <a:pt x="94224" y="50585"/>
                  <a:pt x="97536" y="52666"/>
                </a:cubicBezTo>
                <a:cubicBezTo>
                  <a:pt x="100848" y="54747"/>
                  <a:pt x="101844" y="59055"/>
                  <a:pt x="99763" y="62367"/>
                </a:cubicBezTo>
                <a:close/>
              </a:path>
            </a:pathLst>
          </a:custGeom>
          <a:solidFill>
            <a:srgbClr val="00A63E"/>
          </a:solidFill>
          <a:ln/>
        </p:spPr>
      </p:sp>
      <p:sp>
        <p:nvSpPr>
          <p:cNvPr id="53" name="Text 51"/>
          <p:cNvSpPr/>
          <p:nvPr/>
        </p:nvSpPr>
        <p:spPr>
          <a:xfrm>
            <a:off x="6637753" y="3877994"/>
            <a:ext cx="2006991" cy="187569"/>
          </a:xfrm>
          <a:prstGeom prst="rect">
            <a:avLst/>
          </a:prstGeom>
          <a:noFill/>
          <a:ln/>
        </p:spPr>
        <p:txBody>
          <a:bodyPr wrap="square" lIns="0" tIns="0" rIns="0" bIns="0" rtlCol="0" anchor="ctr"/>
          <a:lstStyle/>
          <a:p>
            <a:pPr>
              <a:lnSpc>
                <a:spcPct val="120000"/>
              </a:lnSpc>
            </a:pPr>
            <a:r>
              <a:rPr lang="en-US" sz="1034" dirty="0">
                <a:solidFill>
                  <a:srgbClr val="2D3748"/>
                </a:solidFill>
                <a:latin typeface="Quattrocento Sans" pitchFamily="34" charset="0"/>
                <a:ea typeface="Quattrocento Sans" pitchFamily="34" charset="-122"/>
                <a:cs typeface="Quattrocento Sans" pitchFamily="34" charset="-120"/>
              </a:rPr>
              <a:t>Independent oversight maintained</a:t>
            </a:r>
            <a:endParaRPr lang="en-US" sz="1600" dirty="0"/>
          </a:p>
        </p:txBody>
      </p:sp>
      <p:sp>
        <p:nvSpPr>
          <p:cNvPr id="54" name="Shape 52"/>
          <p:cNvSpPr/>
          <p:nvPr/>
        </p:nvSpPr>
        <p:spPr>
          <a:xfrm>
            <a:off x="6393913" y="4159348"/>
            <a:ext cx="150055" cy="150055"/>
          </a:xfrm>
          <a:custGeom>
            <a:avLst/>
            <a:gdLst/>
            <a:ahLst/>
            <a:cxnLst/>
            <a:rect l="l" t="t" r="r" b="b"/>
            <a:pathLst>
              <a:path w="150055" h="150055">
                <a:moveTo>
                  <a:pt x="75028" y="150055"/>
                </a:moveTo>
                <a:cubicBezTo>
                  <a:pt x="116437" y="150055"/>
                  <a:pt x="150055" y="116437"/>
                  <a:pt x="150055" y="75028"/>
                </a:cubicBezTo>
                <a:cubicBezTo>
                  <a:pt x="150055" y="33619"/>
                  <a:pt x="116437" y="0"/>
                  <a:pt x="75028" y="0"/>
                </a:cubicBezTo>
                <a:cubicBezTo>
                  <a:pt x="33619" y="0"/>
                  <a:pt x="0" y="33619"/>
                  <a:pt x="0" y="75028"/>
                </a:cubicBezTo>
                <a:cubicBezTo>
                  <a:pt x="0" y="116437"/>
                  <a:pt x="33619" y="150055"/>
                  <a:pt x="75028" y="150055"/>
                </a:cubicBezTo>
                <a:close/>
                <a:moveTo>
                  <a:pt x="99763" y="62337"/>
                </a:moveTo>
                <a:lnTo>
                  <a:pt x="76317" y="99851"/>
                </a:lnTo>
                <a:cubicBezTo>
                  <a:pt x="75086" y="101815"/>
                  <a:pt x="72976" y="103046"/>
                  <a:pt x="70661" y="103163"/>
                </a:cubicBezTo>
                <a:cubicBezTo>
                  <a:pt x="68346" y="103280"/>
                  <a:pt x="66118" y="102225"/>
                  <a:pt x="64741" y="100350"/>
                </a:cubicBezTo>
                <a:lnTo>
                  <a:pt x="50673" y="81593"/>
                </a:lnTo>
                <a:cubicBezTo>
                  <a:pt x="48328" y="78486"/>
                  <a:pt x="48973" y="74090"/>
                  <a:pt x="52080" y="71745"/>
                </a:cubicBezTo>
                <a:cubicBezTo>
                  <a:pt x="55186" y="69401"/>
                  <a:pt x="59583" y="70045"/>
                  <a:pt x="61927" y="73152"/>
                </a:cubicBezTo>
                <a:lnTo>
                  <a:pt x="69840" y="83703"/>
                </a:lnTo>
                <a:lnTo>
                  <a:pt x="87835" y="54893"/>
                </a:lnTo>
                <a:cubicBezTo>
                  <a:pt x="89887" y="51611"/>
                  <a:pt x="94224" y="50585"/>
                  <a:pt x="97536" y="52666"/>
                </a:cubicBezTo>
                <a:cubicBezTo>
                  <a:pt x="100848" y="54747"/>
                  <a:pt x="101844" y="59055"/>
                  <a:pt x="99763" y="62367"/>
                </a:cubicBezTo>
                <a:close/>
              </a:path>
            </a:pathLst>
          </a:custGeom>
          <a:solidFill>
            <a:srgbClr val="00A63E"/>
          </a:solidFill>
          <a:ln/>
        </p:spPr>
      </p:sp>
      <p:sp>
        <p:nvSpPr>
          <p:cNvPr id="55" name="Text 53"/>
          <p:cNvSpPr/>
          <p:nvPr/>
        </p:nvSpPr>
        <p:spPr>
          <a:xfrm>
            <a:off x="6637753" y="4140591"/>
            <a:ext cx="2063262" cy="187569"/>
          </a:xfrm>
          <a:prstGeom prst="rect">
            <a:avLst/>
          </a:prstGeom>
          <a:noFill/>
          <a:ln/>
        </p:spPr>
        <p:txBody>
          <a:bodyPr wrap="square" lIns="0" tIns="0" rIns="0" bIns="0" rtlCol="0" anchor="ctr"/>
          <a:lstStyle/>
          <a:p>
            <a:pPr>
              <a:lnSpc>
                <a:spcPct val="120000"/>
              </a:lnSpc>
            </a:pPr>
            <a:r>
              <a:rPr lang="en-US" sz="1034" dirty="0">
                <a:solidFill>
                  <a:srgbClr val="2D3748"/>
                </a:solidFill>
                <a:latin typeface="Quattrocento Sans" pitchFamily="34" charset="0"/>
                <a:ea typeface="Quattrocento Sans" pitchFamily="34" charset="-122"/>
                <a:cs typeface="Quattrocento Sans" pitchFamily="34" charset="-120"/>
              </a:rPr>
              <a:t>Governance best practices ensured</a:t>
            </a:r>
            <a:endParaRPr lang="en-US" sz="1600" dirty="0"/>
          </a:p>
        </p:txBody>
      </p:sp>
      <p:sp>
        <p:nvSpPr>
          <p:cNvPr id="56" name="Shape 54"/>
          <p:cNvSpPr/>
          <p:nvPr/>
        </p:nvSpPr>
        <p:spPr>
          <a:xfrm>
            <a:off x="6393913" y="4421945"/>
            <a:ext cx="150055" cy="150055"/>
          </a:xfrm>
          <a:custGeom>
            <a:avLst/>
            <a:gdLst/>
            <a:ahLst/>
            <a:cxnLst/>
            <a:rect l="l" t="t" r="r" b="b"/>
            <a:pathLst>
              <a:path w="150055" h="150055">
                <a:moveTo>
                  <a:pt x="75028" y="150055"/>
                </a:moveTo>
                <a:cubicBezTo>
                  <a:pt x="116437" y="150055"/>
                  <a:pt x="150055" y="116437"/>
                  <a:pt x="150055" y="75028"/>
                </a:cubicBezTo>
                <a:cubicBezTo>
                  <a:pt x="150055" y="33619"/>
                  <a:pt x="116437" y="0"/>
                  <a:pt x="75028" y="0"/>
                </a:cubicBezTo>
                <a:cubicBezTo>
                  <a:pt x="33619" y="0"/>
                  <a:pt x="0" y="33619"/>
                  <a:pt x="0" y="75028"/>
                </a:cubicBezTo>
                <a:cubicBezTo>
                  <a:pt x="0" y="116437"/>
                  <a:pt x="33619" y="150055"/>
                  <a:pt x="75028" y="150055"/>
                </a:cubicBezTo>
                <a:close/>
                <a:moveTo>
                  <a:pt x="99763" y="62337"/>
                </a:moveTo>
                <a:lnTo>
                  <a:pt x="76317" y="99851"/>
                </a:lnTo>
                <a:cubicBezTo>
                  <a:pt x="75086" y="101815"/>
                  <a:pt x="72976" y="103046"/>
                  <a:pt x="70661" y="103163"/>
                </a:cubicBezTo>
                <a:cubicBezTo>
                  <a:pt x="68346" y="103280"/>
                  <a:pt x="66118" y="102225"/>
                  <a:pt x="64741" y="100350"/>
                </a:cubicBezTo>
                <a:lnTo>
                  <a:pt x="50673" y="81593"/>
                </a:lnTo>
                <a:cubicBezTo>
                  <a:pt x="48328" y="78486"/>
                  <a:pt x="48973" y="74090"/>
                  <a:pt x="52080" y="71745"/>
                </a:cubicBezTo>
                <a:cubicBezTo>
                  <a:pt x="55186" y="69401"/>
                  <a:pt x="59583" y="70045"/>
                  <a:pt x="61927" y="73152"/>
                </a:cubicBezTo>
                <a:lnTo>
                  <a:pt x="69840" y="83703"/>
                </a:lnTo>
                <a:lnTo>
                  <a:pt x="87835" y="54893"/>
                </a:lnTo>
                <a:cubicBezTo>
                  <a:pt x="89887" y="51611"/>
                  <a:pt x="94224" y="50585"/>
                  <a:pt x="97536" y="52666"/>
                </a:cubicBezTo>
                <a:cubicBezTo>
                  <a:pt x="100848" y="54747"/>
                  <a:pt x="101844" y="59055"/>
                  <a:pt x="99763" y="62367"/>
                </a:cubicBezTo>
                <a:close/>
              </a:path>
            </a:pathLst>
          </a:custGeom>
          <a:solidFill>
            <a:srgbClr val="00A63E"/>
          </a:solidFill>
          <a:ln/>
        </p:spPr>
      </p:sp>
      <p:sp>
        <p:nvSpPr>
          <p:cNvPr id="57" name="Text 55"/>
          <p:cNvSpPr/>
          <p:nvPr/>
        </p:nvSpPr>
        <p:spPr>
          <a:xfrm>
            <a:off x="6637753" y="4403188"/>
            <a:ext cx="1463040" cy="187569"/>
          </a:xfrm>
          <a:prstGeom prst="rect">
            <a:avLst/>
          </a:prstGeom>
          <a:noFill/>
          <a:ln/>
        </p:spPr>
        <p:txBody>
          <a:bodyPr wrap="square" lIns="0" tIns="0" rIns="0" bIns="0" rtlCol="0" anchor="ctr"/>
          <a:lstStyle/>
          <a:p>
            <a:pPr>
              <a:lnSpc>
                <a:spcPct val="120000"/>
              </a:lnSpc>
            </a:pPr>
            <a:r>
              <a:rPr lang="en-US" sz="1034" dirty="0">
                <a:solidFill>
                  <a:srgbClr val="2D3748"/>
                </a:solidFill>
                <a:latin typeface="Quattrocento Sans" pitchFamily="34" charset="0"/>
                <a:ea typeface="Quattrocento Sans" pitchFamily="34" charset="-122"/>
                <a:cs typeface="Quattrocento Sans" pitchFamily="34" charset="-120"/>
              </a:rPr>
              <a:t>SEBI compliance verified</a:t>
            </a:r>
            <a:endParaRPr lang="en-US" sz="1600" dirty="0"/>
          </a:p>
        </p:txBody>
      </p:sp>
      <p:sp>
        <p:nvSpPr>
          <p:cNvPr id="58" name="Shape 56"/>
          <p:cNvSpPr/>
          <p:nvPr/>
        </p:nvSpPr>
        <p:spPr>
          <a:xfrm>
            <a:off x="6187587" y="4928382"/>
            <a:ext cx="5627077" cy="1931963"/>
          </a:xfrm>
          <a:custGeom>
            <a:avLst/>
            <a:gdLst/>
            <a:ahLst/>
            <a:cxnLst/>
            <a:rect l="l" t="t" r="r" b="b"/>
            <a:pathLst>
              <a:path w="5627077" h="1931963">
                <a:moveTo>
                  <a:pt x="150056" y="0"/>
                </a:moveTo>
                <a:lnTo>
                  <a:pt x="5477021" y="0"/>
                </a:lnTo>
                <a:cubicBezTo>
                  <a:pt x="5559895" y="0"/>
                  <a:pt x="5627077" y="67182"/>
                  <a:pt x="5627077" y="150056"/>
                </a:cubicBezTo>
                <a:lnTo>
                  <a:pt x="5627077" y="1781908"/>
                </a:lnTo>
                <a:cubicBezTo>
                  <a:pt x="5627077" y="1864781"/>
                  <a:pt x="5559895" y="1931963"/>
                  <a:pt x="5477021" y="1931963"/>
                </a:cubicBezTo>
                <a:lnTo>
                  <a:pt x="150056" y="1931963"/>
                </a:lnTo>
                <a:cubicBezTo>
                  <a:pt x="67182" y="1931963"/>
                  <a:pt x="0" y="1864781"/>
                  <a:pt x="0" y="1781908"/>
                </a:cubicBezTo>
                <a:lnTo>
                  <a:pt x="0" y="150056"/>
                </a:lnTo>
                <a:cubicBezTo>
                  <a:pt x="0" y="67238"/>
                  <a:pt x="67238" y="0"/>
                  <a:pt x="150056" y="0"/>
                </a:cubicBezTo>
                <a:close/>
              </a:path>
            </a:pathLst>
          </a:custGeom>
          <a:solidFill>
            <a:srgbClr val="1E3A5F"/>
          </a:solidFill>
          <a:ln/>
        </p:spPr>
      </p:sp>
      <p:sp>
        <p:nvSpPr>
          <p:cNvPr id="59" name="Text 57"/>
          <p:cNvSpPr/>
          <p:nvPr/>
        </p:nvSpPr>
        <p:spPr>
          <a:xfrm>
            <a:off x="6375156" y="5115951"/>
            <a:ext cx="5336345" cy="262597"/>
          </a:xfrm>
          <a:prstGeom prst="rect">
            <a:avLst/>
          </a:prstGeom>
          <a:noFill/>
          <a:ln/>
        </p:spPr>
        <p:txBody>
          <a:bodyPr wrap="square" lIns="0" tIns="0" rIns="0" bIns="0" rtlCol="0" anchor="ctr"/>
          <a:lstStyle/>
          <a:p>
            <a:pPr>
              <a:lnSpc>
                <a:spcPct val="130000"/>
              </a:lnSpc>
            </a:pPr>
            <a:r>
              <a:rPr lang="en-US" sz="1329" b="1" dirty="0">
                <a:solidFill>
                  <a:srgbClr val="C5A572"/>
                </a:solidFill>
                <a:latin typeface="Liter" pitchFamily="34" charset="0"/>
                <a:ea typeface="Liter" pitchFamily="34" charset="-122"/>
                <a:cs typeface="Liter" pitchFamily="34" charset="-120"/>
              </a:rPr>
              <a:t>Board Composition Balance</a:t>
            </a:r>
            <a:endParaRPr lang="en-US" sz="1600" dirty="0"/>
          </a:p>
        </p:txBody>
      </p:sp>
      <p:sp>
        <p:nvSpPr>
          <p:cNvPr id="60" name="Text 58"/>
          <p:cNvSpPr/>
          <p:nvPr/>
        </p:nvSpPr>
        <p:spPr>
          <a:xfrm>
            <a:off x="6375156" y="5491089"/>
            <a:ext cx="5317588" cy="431409"/>
          </a:xfrm>
          <a:prstGeom prst="rect">
            <a:avLst/>
          </a:prstGeom>
          <a:noFill/>
          <a:ln/>
        </p:spPr>
        <p:txBody>
          <a:bodyPr wrap="square" lIns="0" tIns="0" rIns="0" bIns="0" rtlCol="0" anchor="ctr"/>
          <a:lstStyle/>
          <a:p>
            <a:pPr>
              <a:lnSpc>
                <a:spcPct val="140000"/>
              </a:lnSpc>
            </a:pPr>
            <a:r>
              <a:rPr lang="en-US" sz="1034" dirty="0">
                <a:solidFill>
                  <a:srgbClr val="FFFFFF">
                    <a:alpha val="90000"/>
                  </a:srgbClr>
                </a:solidFill>
                <a:latin typeface="Quattrocento Sans" pitchFamily="34" charset="0"/>
                <a:ea typeface="Quattrocento Sans" pitchFamily="34" charset="-122"/>
                <a:cs typeface="Quattrocento Sans" pitchFamily="34" charset="-120"/>
              </a:rPr>
              <a:t>The mix of executive directors, government nominees, and independent directors maintains balanced representation aligned with:</a:t>
            </a:r>
            <a:endParaRPr lang="en-US" sz="1600" dirty="0"/>
          </a:p>
        </p:txBody>
      </p:sp>
      <p:sp>
        <p:nvSpPr>
          <p:cNvPr id="61" name="Shape 59"/>
          <p:cNvSpPr/>
          <p:nvPr/>
        </p:nvSpPr>
        <p:spPr>
          <a:xfrm>
            <a:off x="6402119" y="6058486"/>
            <a:ext cx="114886" cy="131298"/>
          </a:xfrm>
          <a:custGeom>
            <a:avLst/>
            <a:gdLst/>
            <a:ahLst/>
            <a:cxnLst/>
            <a:rect l="l" t="t" r="r" b="b"/>
            <a:pathLst>
              <a:path w="114886" h="131298">
                <a:moveTo>
                  <a:pt x="111501" y="17977"/>
                </a:moveTo>
                <a:cubicBezTo>
                  <a:pt x="115168" y="20644"/>
                  <a:pt x="115989" y="25772"/>
                  <a:pt x="113322" y="29440"/>
                </a:cubicBezTo>
                <a:lnTo>
                  <a:pt x="47673" y="119707"/>
                </a:lnTo>
                <a:cubicBezTo>
                  <a:pt x="46262" y="121656"/>
                  <a:pt x="44082" y="122862"/>
                  <a:pt x="41672" y="123067"/>
                </a:cubicBezTo>
                <a:cubicBezTo>
                  <a:pt x="39261" y="123272"/>
                  <a:pt x="36928" y="122374"/>
                  <a:pt x="35235" y="120682"/>
                </a:cubicBezTo>
                <a:lnTo>
                  <a:pt x="2411" y="87857"/>
                </a:lnTo>
                <a:cubicBezTo>
                  <a:pt x="-795" y="84652"/>
                  <a:pt x="-795" y="79446"/>
                  <a:pt x="2411" y="76240"/>
                </a:cubicBezTo>
                <a:cubicBezTo>
                  <a:pt x="5616" y="73035"/>
                  <a:pt x="10822" y="73035"/>
                  <a:pt x="14027" y="76240"/>
                </a:cubicBezTo>
                <a:lnTo>
                  <a:pt x="40056" y="102269"/>
                </a:lnTo>
                <a:lnTo>
                  <a:pt x="100064" y="19772"/>
                </a:lnTo>
                <a:cubicBezTo>
                  <a:pt x="102731" y="16105"/>
                  <a:pt x="107860" y="15284"/>
                  <a:pt x="111527" y="17951"/>
                </a:cubicBezTo>
                <a:close/>
              </a:path>
            </a:pathLst>
          </a:custGeom>
          <a:solidFill>
            <a:srgbClr val="C5A572"/>
          </a:solidFill>
          <a:ln/>
        </p:spPr>
      </p:sp>
      <p:sp>
        <p:nvSpPr>
          <p:cNvPr id="62" name="Text 60"/>
          <p:cNvSpPr/>
          <p:nvPr/>
        </p:nvSpPr>
        <p:spPr>
          <a:xfrm>
            <a:off x="6614307" y="6030351"/>
            <a:ext cx="1453662" cy="187569"/>
          </a:xfrm>
          <a:prstGeom prst="rect">
            <a:avLst/>
          </a:prstGeom>
          <a:noFill/>
          <a:ln/>
        </p:spPr>
        <p:txBody>
          <a:bodyPr wrap="square" lIns="0" tIns="0" rIns="0" bIns="0" rtlCol="0" anchor="ctr"/>
          <a:lstStyle/>
          <a:p>
            <a:pPr>
              <a:lnSpc>
                <a:spcPct val="120000"/>
              </a:lnSpc>
            </a:pPr>
            <a:r>
              <a:rPr lang="en-US" sz="1034" dirty="0">
                <a:solidFill>
                  <a:srgbClr val="FFFFFF">
                    <a:alpha val="80000"/>
                  </a:srgbClr>
                </a:solidFill>
                <a:latin typeface="Quattrocento Sans" pitchFamily="34" charset="0"/>
                <a:ea typeface="Quattrocento Sans" pitchFamily="34" charset="-122"/>
                <a:cs typeface="Quattrocento Sans" pitchFamily="34" charset="-120"/>
              </a:rPr>
              <a:t>SEBI (LODR) Regulations</a:t>
            </a:r>
            <a:endParaRPr lang="en-US" sz="1600" dirty="0"/>
          </a:p>
        </p:txBody>
      </p:sp>
      <p:sp>
        <p:nvSpPr>
          <p:cNvPr id="63" name="Shape 61"/>
          <p:cNvSpPr/>
          <p:nvPr/>
        </p:nvSpPr>
        <p:spPr>
          <a:xfrm>
            <a:off x="6402119" y="6283569"/>
            <a:ext cx="114886" cy="131298"/>
          </a:xfrm>
          <a:custGeom>
            <a:avLst/>
            <a:gdLst/>
            <a:ahLst/>
            <a:cxnLst/>
            <a:rect l="l" t="t" r="r" b="b"/>
            <a:pathLst>
              <a:path w="114886" h="131298">
                <a:moveTo>
                  <a:pt x="111501" y="17977"/>
                </a:moveTo>
                <a:cubicBezTo>
                  <a:pt x="115168" y="20644"/>
                  <a:pt x="115989" y="25772"/>
                  <a:pt x="113322" y="29440"/>
                </a:cubicBezTo>
                <a:lnTo>
                  <a:pt x="47673" y="119707"/>
                </a:lnTo>
                <a:cubicBezTo>
                  <a:pt x="46262" y="121656"/>
                  <a:pt x="44082" y="122862"/>
                  <a:pt x="41672" y="123067"/>
                </a:cubicBezTo>
                <a:cubicBezTo>
                  <a:pt x="39261" y="123272"/>
                  <a:pt x="36928" y="122374"/>
                  <a:pt x="35235" y="120682"/>
                </a:cubicBezTo>
                <a:lnTo>
                  <a:pt x="2411" y="87857"/>
                </a:lnTo>
                <a:cubicBezTo>
                  <a:pt x="-795" y="84652"/>
                  <a:pt x="-795" y="79446"/>
                  <a:pt x="2411" y="76240"/>
                </a:cubicBezTo>
                <a:cubicBezTo>
                  <a:pt x="5616" y="73035"/>
                  <a:pt x="10822" y="73035"/>
                  <a:pt x="14027" y="76240"/>
                </a:cubicBezTo>
                <a:lnTo>
                  <a:pt x="40056" y="102269"/>
                </a:lnTo>
                <a:lnTo>
                  <a:pt x="100064" y="19772"/>
                </a:lnTo>
                <a:cubicBezTo>
                  <a:pt x="102731" y="16105"/>
                  <a:pt x="107860" y="15284"/>
                  <a:pt x="111527" y="17951"/>
                </a:cubicBezTo>
                <a:close/>
              </a:path>
            </a:pathLst>
          </a:custGeom>
          <a:solidFill>
            <a:srgbClr val="C5A572"/>
          </a:solidFill>
          <a:ln/>
        </p:spPr>
      </p:sp>
      <p:sp>
        <p:nvSpPr>
          <p:cNvPr id="64" name="Text 62"/>
          <p:cNvSpPr/>
          <p:nvPr/>
        </p:nvSpPr>
        <p:spPr>
          <a:xfrm>
            <a:off x="6614307" y="6255434"/>
            <a:ext cx="1500554" cy="187569"/>
          </a:xfrm>
          <a:prstGeom prst="rect">
            <a:avLst/>
          </a:prstGeom>
          <a:noFill/>
          <a:ln/>
        </p:spPr>
        <p:txBody>
          <a:bodyPr wrap="square" lIns="0" tIns="0" rIns="0" bIns="0" rtlCol="0" anchor="ctr"/>
          <a:lstStyle/>
          <a:p>
            <a:pPr>
              <a:lnSpc>
                <a:spcPct val="120000"/>
              </a:lnSpc>
            </a:pPr>
            <a:r>
              <a:rPr lang="en-US" sz="1034" dirty="0">
                <a:solidFill>
                  <a:srgbClr val="FFFFFF">
                    <a:alpha val="80000"/>
                  </a:srgbClr>
                </a:solidFill>
                <a:latin typeface="Quattrocento Sans" pitchFamily="34" charset="0"/>
                <a:ea typeface="Quattrocento Sans" pitchFamily="34" charset="-122"/>
                <a:cs typeface="Quattrocento Sans" pitchFamily="34" charset="-120"/>
              </a:rPr>
              <a:t>DPE Guidelines for CPSEs</a:t>
            </a:r>
            <a:endParaRPr lang="en-US" sz="1600" dirty="0"/>
          </a:p>
        </p:txBody>
      </p:sp>
      <p:sp>
        <p:nvSpPr>
          <p:cNvPr id="65" name="Shape 63"/>
          <p:cNvSpPr/>
          <p:nvPr/>
        </p:nvSpPr>
        <p:spPr>
          <a:xfrm>
            <a:off x="6402119" y="6508652"/>
            <a:ext cx="114886" cy="131298"/>
          </a:xfrm>
          <a:custGeom>
            <a:avLst/>
            <a:gdLst/>
            <a:ahLst/>
            <a:cxnLst/>
            <a:rect l="l" t="t" r="r" b="b"/>
            <a:pathLst>
              <a:path w="114886" h="131298">
                <a:moveTo>
                  <a:pt x="111501" y="17977"/>
                </a:moveTo>
                <a:cubicBezTo>
                  <a:pt x="115168" y="20644"/>
                  <a:pt x="115989" y="25772"/>
                  <a:pt x="113322" y="29440"/>
                </a:cubicBezTo>
                <a:lnTo>
                  <a:pt x="47673" y="119707"/>
                </a:lnTo>
                <a:cubicBezTo>
                  <a:pt x="46262" y="121656"/>
                  <a:pt x="44082" y="122862"/>
                  <a:pt x="41672" y="123067"/>
                </a:cubicBezTo>
                <a:cubicBezTo>
                  <a:pt x="39261" y="123272"/>
                  <a:pt x="36928" y="122374"/>
                  <a:pt x="35235" y="120682"/>
                </a:cubicBezTo>
                <a:lnTo>
                  <a:pt x="2411" y="87857"/>
                </a:lnTo>
                <a:cubicBezTo>
                  <a:pt x="-795" y="84652"/>
                  <a:pt x="-795" y="79446"/>
                  <a:pt x="2411" y="76240"/>
                </a:cubicBezTo>
                <a:cubicBezTo>
                  <a:pt x="5616" y="73035"/>
                  <a:pt x="10822" y="73035"/>
                  <a:pt x="14027" y="76240"/>
                </a:cubicBezTo>
                <a:lnTo>
                  <a:pt x="40056" y="102269"/>
                </a:lnTo>
                <a:lnTo>
                  <a:pt x="100064" y="19772"/>
                </a:lnTo>
                <a:cubicBezTo>
                  <a:pt x="102731" y="16105"/>
                  <a:pt x="107860" y="15284"/>
                  <a:pt x="111527" y="17951"/>
                </a:cubicBezTo>
                <a:close/>
              </a:path>
            </a:pathLst>
          </a:custGeom>
          <a:solidFill>
            <a:srgbClr val="C5A572"/>
          </a:solidFill>
          <a:ln/>
        </p:spPr>
      </p:sp>
      <p:sp>
        <p:nvSpPr>
          <p:cNvPr id="66" name="Text 64"/>
          <p:cNvSpPr/>
          <p:nvPr/>
        </p:nvSpPr>
        <p:spPr>
          <a:xfrm>
            <a:off x="6614307" y="6480517"/>
            <a:ext cx="2016369" cy="187569"/>
          </a:xfrm>
          <a:prstGeom prst="rect">
            <a:avLst/>
          </a:prstGeom>
          <a:noFill/>
          <a:ln/>
        </p:spPr>
        <p:txBody>
          <a:bodyPr wrap="square" lIns="0" tIns="0" rIns="0" bIns="0" rtlCol="0" anchor="ctr"/>
          <a:lstStyle/>
          <a:p>
            <a:pPr>
              <a:lnSpc>
                <a:spcPct val="120000"/>
              </a:lnSpc>
            </a:pPr>
            <a:r>
              <a:rPr lang="en-US" sz="1034" dirty="0">
                <a:solidFill>
                  <a:srgbClr val="FFFFFF">
                    <a:alpha val="80000"/>
                  </a:srgbClr>
                </a:solidFill>
                <a:latin typeface="Quattrocento Sans" pitchFamily="34" charset="0"/>
                <a:ea typeface="Quattrocento Sans" pitchFamily="34" charset="-122"/>
                <a:cs typeface="Quattrocento Sans" pitchFamily="34" charset="-120"/>
              </a:rPr>
              <a:t>Companies Act 2013 requirements</a:t>
            </a:r>
            <a:endParaRPr lang="en-US" sz="1600" dirty="0"/>
          </a:p>
        </p:txBody>
      </p:sp>
    </p:spTree>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333333"/>
      </a:dk2>
      <a:lt2>
        <a:srgbClr val="EEEEEE"/>
      </a:lt2>
      <a:accent1>
        <a:srgbClr val="8DAAC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1925</Words>
  <Application>Microsoft Office PowerPoint</Application>
  <PresentationFormat>Widescreen</PresentationFormat>
  <Paragraphs>332</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Quattrocento Sans</vt:lpstr>
      <vt:lpstr>Arial</vt:lpstr>
      <vt:lpstr>Liter</vt:lpstr>
      <vt:lpstr>Oranienbaum</vt:lpstr>
      <vt:lpstr>微软雅黑</vt:lpstr>
      <vt:lpstr>Custom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RVNL Audit &amp; Governance Comparative Analysis</dc:title>
  <dc:subject>RVNL Audit &amp; Governance Comparative Analysis</dc:subject>
  <dc:creator>AKM</dc:creator>
  <cp:lastModifiedBy>Anjani Kumar Mishra</cp:lastModifiedBy>
  <cp:revision>3</cp:revision>
  <dcterms:created xsi:type="dcterms:W3CDTF">2026-03-22T09:33:51Z</dcterms:created>
  <dcterms:modified xsi:type="dcterms:W3CDTF">2026-04-14T08:23:15Z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{"Label":"RVNL Audit &amp; Governance Comparative Analysis","ContentProducer":"001191110108MACG2KBH8F10000","ProduceID":"19d14c26-e432-80e7-8000-0000cc9928fb","ReservedCode1":"","ContentPropagator":"001191110108MACG2KBH8F20000","PropagateID":"19d14c26-e432-80e7-8000-0000cc9928fb","ReservedCode2":""}</vt:lpwstr>
  </property>
</Properties>
</file>