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748">
          <p15:clr>
            <a:srgbClr val="A4A3A4"/>
          </p15:clr>
        </p15:guide>
        <p15:guide id="2" orient="horz" pos="4198">
          <p15:clr>
            <a:srgbClr val="A4A3A4"/>
          </p15:clr>
        </p15:guide>
        <p15:guide id="3" orient="horz" pos="2183">
          <p15:clr>
            <a:srgbClr val="A4A3A4"/>
          </p15:clr>
        </p15:guide>
        <p15:guide id="4" orient="horz" pos="3668">
          <p15:clr>
            <a:srgbClr val="A4A3A4"/>
          </p15:clr>
        </p15:guide>
        <p15:guide id="5" orient="horz" pos="527">
          <p15:clr>
            <a:srgbClr val="A4A3A4"/>
          </p15:clr>
        </p15:guide>
        <p15:guide id="6" pos="7483">
          <p15:clr>
            <a:srgbClr val="A4A3A4"/>
          </p15:clr>
        </p15:guide>
        <p15:guide id="7" pos="180">
          <p15:clr>
            <a:srgbClr val="A4A3A4"/>
          </p15:clr>
        </p15:guide>
        <p15:guide id="8" pos="2819">
          <p15:clr>
            <a:srgbClr val="A4A3A4"/>
          </p15:clr>
        </p15:guide>
        <p15:guide id="9" pos="1935">
          <p15:clr>
            <a:srgbClr val="A4A3A4"/>
          </p15:clr>
        </p15:guide>
        <p15:guide id="10" orient="horz" pos="1003">
          <p15:clr>
            <a:srgbClr val="A4A3A4"/>
          </p15:clr>
        </p15:guide>
        <p15:guide id="11" orient="horz" pos="3770">
          <p15:clr>
            <a:srgbClr val="A4A3A4"/>
          </p15:clr>
        </p15:guide>
        <p15:guide id="12" orient="horz" pos="3374">
          <p15:clr>
            <a:srgbClr val="A4A3A4"/>
          </p15:clr>
        </p15:guide>
        <p15:guide id="13" orient="horz" pos="13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jSH5P3bQeL8iuyXydHxe5gfBqT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111" d="100"/>
          <a:sy n="111" d="100"/>
        </p:scale>
        <p:origin x="516" y="84"/>
      </p:cViewPr>
      <p:guideLst>
        <p:guide orient="horz" pos="3748"/>
        <p:guide orient="horz" pos="4198"/>
        <p:guide orient="horz" pos="2183"/>
        <p:guide orient="horz" pos="3668"/>
        <p:guide orient="horz" pos="527"/>
        <p:guide pos="7483"/>
        <p:guide pos="180"/>
        <p:guide pos="2819"/>
        <p:guide pos="1935"/>
        <p:guide orient="horz" pos="1003"/>
        <p:guide orient="horz" pos="3770"/>
        <p:guide orient="horz" pos="3374"/>
        <p:guide orient="horz" pos="132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6" y="4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1305" y="4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8113" y="768350"/>
            <a:ext cx="6823075" cy="3838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9931" y="4861443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6" y="9721112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1305" y="9721112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388327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:notes"/>
          <p:cNvSpPr txBox="1">
            <a:spLocks noGrp="1"/>
          </p:cNvSpPr>
          <p:nvPr>
            <p:ph type="sldNum" idx="12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:notes"/>
          <p:cNvSpPr txBox="1"/>
          <p:nvPr/>
        </p:nvSpPr>
        <p:spPr>
          <a:xfrm>
            <a:off x="3854450" y="9444038"/>
            <a:ext cx="2949575" cy="498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950" tIns="45475" rIns="90950" bIns="454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663" y="749300"/>
            <a:ext cx="662305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" name="Google Shape;35;p1:notes"/>
          <p:cNvSpPr txBox="1">
            <a:spLocks noGrp="1"/>
          </p:cNvSpPr>
          <p:nvPr>
            <p:ph type="body" idx="1"/>
          </p:nvPr>
        </p:nvSpPr>
        <p:spPr>
          <a:xfrm>
            <a:off x="681038" y="4722813"/>
            <a:ext cx="5445125" cy="447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950" tIns="45475" rIns="90950" bIns="454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6857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68350"/>
            <a:ext cx="6823075" cy="3838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" name="Google Shape;40;p2:notes"/>
          <p:cNvSpPr txBox="1">
            <a:spLocks noGrp="1"/>
          </p:cNvSpPr>
          <p:nvPr>
            <p:ph type="body" idx="1"/>
          </p:nvPr>
        </p:nvSpPr>
        <p:spPr>
          <a:xfrm>
            <a:off x="709931" y="4861443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2:notes"/>
          <p:cNvSpPr txBox="1">
            <a:spLocks noGrp="1"/>
          </p:cNvSpPr>
          <p:nvPr>
            <p:ph type="sldNum" idx="12"/>
          </p:nvPr>
        </p:nvSpPr>
        <p:spPr>
          <a:xfrm>
            <a:off x="4021305" y="9721112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46359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68350"/>
            <a:ext cx="6823075" cy="3838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7" name="Google Shape;47;p3:notes"/>
          <p:cNvSpPr txBox="1">
            <a:spLocks noGrp="1"/>
          </p:cNvSpPr>
          <p:nvPr>
            <p:ph type="body" idx="1"/>
          </p:nvPr>
        </p:nvSpPr>
        <p:spPr>
          <a:xfrm>
            <a:off x="709931" y="4861443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3:notes"/>
          <p:cNvSpPr txBox="1">
            <a:spLocks noGrp="1"/>
          </p:cNvSpPr>
          <p:nvPr>
            <p:ph type="sldNum" idx="12"/>
          </p:nvPr>
        </p:nvSpPr>
        <p:spPr>
          <a:xfrm>
            <a:off x="4021305" y="9721112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52040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68350"/>
            <a:ext cx="6823075" cy="38385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6" name="Google Shape;56;p4:notes"/>
          <p:cNvSpPr txBox="1">
            <a:spLocks noGrp="1"/>
          </p:cNvSpPr>
          <p:nvPr>
            <p:ph type="body" idx="1"/>
          </p:nvPr>
        </p:nvSpPr>
        <p:spPr>
          <a:xfrm>
            <a:off x="709931" y="4861443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4:notes"/>
          <p:cNvSpPr txBox="1">
            <a:spLocks noGrp="1"/>
          </p:cNvSpPr>
          <p:nvPr>
            <p:ph type="sldNum" idx="12"/>
          </p:nvPr>
        </p:nvSpPr>
        <p:spPr>
          <a:xfrm>
            <a:off x="4021305" y="9721112"/>
            <a:ext cx="3076364" cy="511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75" tIns="48175" rIns="96375" bIns="481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89649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6"/>
          <p:cNvGrpSpPr/>
          <p:nvPr/>
        </p:nvGrpSpPr>
        <p:grpSpPr>
          <a:xfrm>
            <a:off x="280446" y="687258"/>
            <a:ext cx="11587156" cy="586078"/>
            <a:chOff x="215900" y="1382939"/>
            <a:chExt cx="6998377" cy="430678"/>
          </a:xfrm>
        </p:grpSpPr>
        <p:sp>
          <p:nvSpPr>
            <p:cNvPr id="19" name="Google Shape;19;p6"/>
            <p:cNvSpPr/>
            <p:nvPr/>
          </p:nvSpPr>
          <p:spPr>
            <a:xfrm>
              <a:off x="215900" y="1382940"/>
              <a:ext cx="585009" cy="430326"/>
            </a:xfrm>
            <a:prstGeom prst="homePlate">
              <a:avLst>
                <a:gd name="adj" fmla="val 33648"/>
              </a:avLst>
            </a:prstGeom>
            <a:solidFill>
              <a:srgbClr val="002D7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6"/>
            <p:cNvSpPr/>
            <p:nvPr/>
          </p:nvSpPr>
          <p:spPr>
            <a:xfrm rot="10800000">
              <a:off x="774827" y="1382939"/>
              <a:ext cx="6439450" cy="430678"/>
            </a:xfrm>
            <a:custGeom>
              <a:avLst/>
              <a:gdLst/>
              <a:ahLst/>
              <a:cxnLst/>
              <a:rect l="l" t="t" r="r" b="b"/>
              <a:pathLst>
                <a:path w="8064578" h="300814" extrusionOk="0">
                  <a:moveTo>
                    <a:pt x="28" y="246"/>
                  </a:moveTo>
                  <a:cubicBezTo>
                    <a:pt x="2126" y="-555"/>
                    <a:pt x="5376395" y="833"/>
                    <a:pt x="8064578" y="1127"/>
                  </a:cubicBezTo>
                  <a:lnTo>
                    <a:pt x="7919436" y="154759"/>
                  </a:lnTo>
                  <a:lnTo>
                    <a:pt x="8064578" y="300814"/>
                  </a:lnTo>
                  <a:lnTo>
                    <a:pt x="0" y="299269"/>
                  </a:lnTo>
                  <a:cubicBezTo>
                    <a:pt x="1058" y="203607"/>
                    <a:pt x="14" y="149757"/>
                    <a:pt x="28" y="24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78307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2" name="Google Shape;22;p6"/>
          <p:cNvCxnSpPr/>
          <p:nvPr/>
        </p:nvCxnSpPr>
        <p:spPr>
          <a:xfrm>
            <a:off x="271951" y="3152910"/>
            <a:ext cx="7843073" cy="0"/>
          </a:xfrm>
          <a:prstGeom prst="straightConnector1">
            <a:avLst/>
          </a:prstGeom>
          <a:noFill/>
          <a:ln w="127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3" name="Google Shape;23;p6"/>
          <p:cNvSpPr/>
          <p:nvPr/>
        </p:nvSpPr>
        <p:spPr>
          <a:xfrm>
            <a:off x="306235" y="5864983"/>
            <a:ext cx="10660185" cy="8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" name="Google Shape;24;p6"/>
          <p:cNvGrpSpPr/>
          <p:nvPr/>
        </p:nvGrpSpPr>
        <p:grpSpPr>
          <a:xfrm>
            <a:off x="274785" y="5904672"/>
            <a:ext cx="11625520" cy="46038"/>
            <a:chOff x="-540381" y="5887508"/>
            <a:chExt cx="9457729" cy="46038"/>
          </a:xfrm>
        </p:grpSpPr>
        <p:sp>
          <p:nvSpPr>
            <p:cNvPr id="25" name="Google Shape;25;p6"/>
            <p:cNvSpPr/>
            <p:nvPr/>
          </p:nvSpPr>
          <p:spPr>
            <a:xfrm>
              <a:off x="-540381" y="5887508"/>
              <a:ext cx="8074126" cy="46038"/>
            </a:xfrm>
            <a:custGeom>
              <a:avLst/>
              <a:gdLst/>
              <a:ahLst/>
              <a:cxnLst/>
              <a:rect l="l" t="t" r="r" b="b"/>
              <a:pathLst>
                <a:path w="7638" h="120000" extrusionOk="0">
                  <a:moveTo>
                    <a:pt x="0" y="0"/>
                  </a:moveTo>
                  <a:lnTo>
                    <a:pt x="0" y="0"/>
                  </a:lnTo>
                  <a:lnTo>
                    <a:pt x="7638" y="0"/>
                  </a:lnTo>
                </a:path>
              </a:pathLst>
            </a:custGeom>
            <a:noFill/>
            <a:ln w="90475" cap="flat" cmpd="sng">
              <a:solidFill>
                <a:srgbClr val="63666A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6"/>
            <p:cNvSpPr/>
            <p:nvPr/>
          </p:nvSpPr>
          <p:spPr>
            <a:xfrm>
              <a:off x="7639574" y="5887827"/>
              <a:ext cx="1277774" cy="45719"/>
            </a:xfrm>
            <a:custGeom>
              <a:avLst/>
              <a:gdLst/>
              <a:ahLst/>
              <a:cxnLst/>
              <a:rect l="l" t="t" r="r" b="b"/>
              <a:pathLst>
                <a:path w="1357" h="120000" extrusionOk="0">
                  <a:moveTo>
                    <a:pt x="0" y="0"/>
                  </a:moveTo>
                  <a:lnTo>
                    <a:pt x="0" y="0"/>
                  </a:lnTo>
                  <a:lnTo>
                    <a:pt x="1357" y="0"/>
                  </a:lnTo>
                </a:path>
              </a:pathLst>
            </a:custGeom>
            <a:solidFill>
              <a:srgbClr val="002D72"/>
            </a:solidFill>
            <a:ln w="90475" cap="flat" cmpd="sng">
              <a:solidFill>
                <a:srgbClr val="002D72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2D7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271053" y="2388261"/>
            <a:ext cx="784307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800"/>
              <a:buNone/>
              <a:defRPr sz="38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2"/>
          </p:nvPr>
        </p:nvSpPr>
        <p:spPr>
          <a:xfrm>
            <a:off x="288500" y="3292242"/>
            <a:ext cx="784307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2000"/>
              <a:buNone/>
              <a:defRPr sz="20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3600"/>
              <a:buNone/>
              <a:defRPr sz="3600">
                <a:solidFill>
                  <a:srgbClr val="65656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1398954" y="555660"/>
            <a:ext cx="9581161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5"/>
          <p:cNvGrpSpPr/>
          <p:nvPr/>
        </p:nvGrpSpPr>
        <p:grpSpPr>
          <a:xfrm>
            <a:off x="289968" y="539749"/>
            <a:ext cx="11587808" cy="460800"/>
            <a:chOff x="215900" y="1382736"/>
            <a:chExt cx="9418637" cy="458544"/>
          </a:xfrm>
        </p:grpSpPr>
        <p:sp>
          <p:nvSpPr>
            <p:cNvPr id="11" name="Google Shape;11;p5"/>
            <p:cNvSpPr/>
            <p:nvPr/>
          </p:nvSpPr>
          <p:spPr>
            <a:xfrm>
              <a:off x="215900" y="1382939"/>
              <a:ext cx="585009" cy="457327"/>
            </a:xfrm>
            <a:prstGeom prst="homePlate">
              <a:avLst>
                <a:gd name="adj" fmla="val 33648"/>
              </a:avLst>
            </a:prstGeom>
            <a:solidFill>
              <a:srgbClr val="002D7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5"/>
            <p:cNvSpPr/>
            <p:nvPr/>
          </p:nvSpPr>
          <p:spPr>
            <a:xfrm rot="10800000">
              <a:off x="781049" y="1382736"/>
              <a:ext cx="8853488" cy="458544"/>
            </a:xfrm>
            <a:custGeom>
              <a:avLst/>
              <a:gdLst/>
              <a:ahLst/>
              <a:cxnLst/>
              <a:rect l="l" t="t" r="r" b="b"/>
              <a:pathLst>
                <a:path w="8064578" h="300568" extrusionOk="0">
                  <a:moveTo>
                    <a:pt x="28" y="0"/>
                  </a:moveTo>
                  <a:cubicBezTo>
                    <a:pt x="-2061" y="71"/>
                    <a:pt x="5376395" y="587"/>
                    <a:pt x="8064578" y="881"/>
                  </a:cubicBezTo>
                  <a:lnTo>
                    <a:pt x="7941669" y="150744"/>
                  </a:lnTo>
                  <a:lnTo>
                    <a:pt x="8064578" y="300568"/>
                  </a:lnTo>
                  <a:lnTo>
                    <a:pt x="0" y="297393"/>
                  </a:lnTo>
                  <a:cubicBezTo>
                    <a:pt x="1058" y="201731"/>
                    <a:pt x="2117" y="-71"/>
                    <a:pt x="2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rgbClr val="F78307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" name="Google Shape;13;p5"/>
          <p:cNvSpPr txBox="1">
            <a:spLocks noGrp="1"/>
          </p:cNvSpPr>
          <p:nvPr>
            <p:ph type="title"/>
          </p:nvPr>
        </p:nvSpPr>
        <p:spPr>
          <a:xfrm>
            <a:off x="1398954" y="555660"/>
            <a:ext cx="9581161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body" idx="1"/>
          </p:nvPr>
        </p:nvSpPr>
        <p:spPr>
          <a:xfrm>
            <a:off x="806939" y="1125538"/>
            <a:ext cx="11074400" cy="504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794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•"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794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‒"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794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–"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79400" algn="l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Char char="‒"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"/>
          <p:cNvSpPr txBox="1">
            <a:spLocks noGrp="1"/>
          </p:cNvSpPr>
          <p:nvPr>
            <p:ph type="body" idx="2"/>
          </p:nvPr>
        </p:nvSpPr>
        <p:spPr>
          <a:xfrm>
            <a:off x="288500" y="3292242"/>
            <a:ext cx="11560600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2D72"/>
              </a:buClr>
              <a:buSzPts val="2800"/>
              <a:buNone/>
            </a:pPr>
            <a:r>
              <a:rPr lang="en-GB" sz="2800" b="1">
                <a:solidFill>
                  <a:srgbClr val="002D72"/>
                </a:solidFill>
                <a:latin typeface="Arial"/>
                <a:ea typeface="Arial"/>
                <a:cs typeface="Arial"/>
                <a:sym typeface="Arial"/>
              </a:rPr>
              <a:t>Monthly Limits &amp; Deposits Tracking Report</a:t>
            </a:r>
            <a:endParaRPr sz="2800" b="1">
              <a:solidFill>
                <a:srgbClr val="002D7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2D72"/>
              </a:buClr>
              <a:buSzPts val="2000"/>
              <a:buNone/>
            </a:pPr>
            <a:r>
              <a:rPr lang="en-GB">
                <a:solidFill>
                  <a:srgbClr val="002D72"/>
                </a:solidFill>
                <a:latin typeface="Arial"/>
                <a:ea typeface="Arial"/>
                <a:cs typeface="Arial"/>
                <a:sym typeface="Arial"/>
              </a:rPr>
              <a:t>Citi Finance</a:t>
            </a:r>
            <a:endParaRPr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2D72"/>
              </a:buClr>
              <a:buSzPts val="1800"/>
              <a:buNone/>
            </a:pPr>
            <a:r>
              <a:rPr lang="en-GB" sz="1800">
                <a:solidFill>
                  <a:srgbClr val="002D72"/>
                </a:solidFill>
                <a:latin typeface="Arial"/>
                <a:ea typeface="Arial"/>
                <a:cs typeface="Arial"/>
                <a:sym typeface="Arial"/>
              </a:rPr>
              <a:t>March 2023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656565"/>
              </a:buClr>
              <a:buSzPts val="2000"/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"/>
          <p:cNvSpPr txBox="1">
            <a:spLocks noGrp="1"/>
          </p:cNvSpPr>
          <p:nvPr>
            <p:ph type="title"/>
          </p:nvPr>
        </p:nvSpPr>
        <p:spPr>
          <a:xfrm>
            <a:off x="1398954" y="555660"/>
            <a:ext cx="9581161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GB" dirty="0"/>
              <a:t>Introduction</a:t>
            </a:r>
            <a:endParaRPr sz="2000" dirty="0"/>
          </a:p>
        </p:txBody>
      </p:sp>
      <p:sp>
        <p:nvSpPr>
          <p:cNvPr id="44" name="Google Shape;44;p2"/>
          <p:cNvSpPr txBox="1"/>
          <p:nvPr/>
        </p:nvSpPr>
        <p:spPr>
          <a:xfrm>
            <a:off x="304800" y="1210994"/>
            <a:ext cx="11582400" cy="520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1">
              <a:spcBef>
                <a:spcPts val="600"/>
              </a:spcBef>
            </a:pPr>
            <a:r>
              <a:rPr lang="en-US" dirty="0"/>
              <a:t>In accordance with the annual review of our liquidity risk management framework, the FP&amp;A team has conducted a daily monitoring exercise for Jan’23 and Feb’23. This report evaluates the liquidity positions of Entities 1, 2, and 3 against internal safety triggers</a:t>
            </a:r>
            <a:r>
              <a:rPr lang="en-US" dirty="0" smtClean="0"/>
              <a:t>.</a:t>
            </a:r>
          </a:p>
          <a:p>
            <a:pPr marL="457200" lvl="1">
              <a:spcBef>
                <a:spcPts val="600"/>
              </a:spcBef>
            </a:pPr>
            <a:endParaRPr lang="en-US" dirty="0"/>
          </a:p>
          <a:p>
            <a:pPr marL="457200" lvl="1">
              <a:spcBef>
                <a:spcPts val="600"/>
              </a:spcBef>
            </a:pPr>
            <a:r>
              <a:rPr lang="en-US" b="1" dirty="0"/>
              <a:t>The primary goal of this deck is to: </a:t>
            </a:r>
            <a:endParaRPr lang="en-US" b="1" dirty="0" smtClean="0"/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Identify </a:t>
            </a:r>
            <a:r>
              <a:rPr lang="en-US" dirty="0"/>
              <a:t>and report any breaches of Early Warning Triggers (EWT) and Management Action Triggers (MAT). </a:t>
            </a:r>
            <a:endParaRPr lang="en-US" dirty="0" smtClean="0"/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Provide </a:t>
            </a:r>
            <a:r>
              <a:rPr lang="en-US" dirty="0"/>
              <a:t>visibility into the magnitude of these breaches to facilitate informed decision-making by the Country Treasurer and CFO. </a:t>
            </a:r>
            <a:endParaRPr lang="en-US" dirty="0" smtClean="0"/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Outline </a:t>
            </a:r>
            <a:r>
              <a:rPr lang="en-US" dirty="0"/>
              <a:t>remedial actions to mitigate risk in adverse financial scenarios</a:t>
            </a:r>
            <a:r>
              <a:rPr lang="en-US" dirty="0" smtClean="0"/>
              <a:t>.</a:t>
            </a:r>
            <a:endParaRPr lang="en-US" dirty="0"/>
          </a:p>
          <a:p>
            <a:pPr marL="457200" lvl="1">
              <a:spcBef>
                <a:spcPts val="600"/>
              </a:spcBef>
            </a:pPr>
            <a:r>
              <a:rPr lang="en-US" b="1" dirty="0"/>
              <a:t>Monitoring </a:t>
            </a:r>
            <a:r>
              <a:rPr lang="en-US" b="1" dirty="0" smtClean="0"/>
              <a:t>Parameters:</a:t>
            </a:r>
            <a:r>
              <a:rPr lang="en-US" dirty="0" smtClean="0"/>
              <a:t> </a:t>
            </a:r>
            <a:r>
              <a:rPr lang="en-US" dirty="0"/>
              <a:t>We analyze daily movements across four key metrics to ensure our surplus remains </a:t>
            </a:r>
            <a:r>
              <a:rPr lang="en-US" dirty="0" smtClean="0"/>
              <a:t>resilient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Surplus = Deposits – Loans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Stressed Surplus = (90% x Deposits) – (120% x Loans)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EWT = </a:t>
            </a:r>
            <a:r>
              <a:rPr lang="en-US" dirty="0"/>
              <a:t>Thresholds for daily volatility (3% Deposit drop / 5% Loan increase) or position vs. Dec'22.</a:t>
            </a:r>
            <a:endParaRPr lang="en-US" dirty="0" smtClean="0"/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MAT = </a:t>
            </a:r>
            <a:r>
              <a:rPr lang="en-US" dirty="0"/>
              <a:t>Triggered immediately if the </a:t>
            </a:r>
            <a:r>
              <a:rPr lang="en-US" b="1" dirty="0"/>
              <a:t>Surplus drops below zero</a:t>
            </a:r>
            <a:r>
              <a:rPr lang="en-US" dirty="0" smtClean="0"/>
              <a:t>.</a:t>
            </a:r>
          </a:p>
          <a:p>
            <a:pPr marL="457200" lvl="1">
              <a:spcBef>
                <a:spcPts val="600"/>
              </a:spcBef>
            </a:pPr>
            <a:r>
              <a:rPr lang="en-US" b="1" dirty="0" smtClean="0"/>
              <a:t>Breach Highlights: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/>
              <a:t>Total Breaches Identified: </a:t>
            </a:r>
            <a:r>
              <a:rPr lang="en-US" dirty="0"/>
              <a:t>4 unique breach events across all entities. </a:t>
            </a:r>
            <a:endParaRPr lang="en-US" dirty="0" smtClean="0"/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 smtClean="0"/>
              <a:t>Critical </a:t>
            </a:r>
            <a:r>
              <a:rPr lang="en-US" b="1" dirty="0"/>
              <a:t>Risk (MAT): </a:t>
            </a:r>
            <a:r>
              <a:rPr lang="en-US" dirty="0"/>
              <a:t>Entity 2 breached the Management Action Trigger in late February as Surplus dropped below zero. </a:t>
            </a:r>
            <a:endParaRPr lang="en-US" dirty="0" smtClean="0"/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 smtClean="0"/>
              <a:t>Concentrated </a:t>
            </a:r>
            <a:r>
              <a:rPr lang="en-US" b="1" dirty="0"/>
              <a:t>Risk (EWT</a:t>
            </a:r>
            <a:r>
              <a:rPr lang="en-US" dirty="0"/>
              <a:t>): Entity 3 has consistently breached the loan growth threshold, with positions exceeding 150% of the Dec '22 baseline. </a:t>
            </a:r>
            <a:endParaRPr lang="en-US" dirty="0" smtClean="0"/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dirty="0" smtClean="0"/>
              <a:t>Liquidity </a:t>
            </a:r>
            <a:r>
              <a:rPr lang="en-US" b="1" dirty="0"/>
              <a:t>Volatility: </a:t>
            </a:r>
            <a:r>
              <a:rPr lang="en-US" dirty="0"/>
              <a:t>Entity 1 experienced a sharp deposit drop in mid-January, triggering an immediate EWT.</a:t>
            </a: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"/>
          <p:cNvSpPr txBox="1">
            <a:spLocks noGrp="1"/>
          </p:cNvSpPr>
          <p:nvPr>
            <p:ph type="title"/>
          </p:nvPr>
        </p:nvSpPr>
        <p:spPr>
          <a:xfrm>
            <a:off x="1398954" y="555660"/>
            <a:ext cx="9581161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/>
          <a:p>
            <a:r>
              <a:rPr lang="en-GB" dirty="0"/>
              <a:t>Risk Triggers </a:t>
            </a:r>
            <a:r>
              <a:rPr lang="en-GB" dirty="0" smtClean="0"/>
              <a:t>Monitoring</a:t>
            </a:r>
            <a:r>
              <a:rPr lang="en-US" dirty="0" smtClean="0"/>
              <a:t> - </a:t>
            </a:r>
            <a:r>
              <a:rPr lang="en-US" sz="2000" dirty="0"/>
              <a:t>Early Warning Trigger (EWT) </a:t>
            </a:r>
            <a:r>
              <a:rPr lang="en-US" sz="2000" dirty="0" smtClean="0"/>
              <a:t>Monitoring</a:t>
            </a:r>
            <a:endParaRPr sz="2000" dirty="0"/>
          </a:p>
        </p:txBody>
      </p:sp>
      <p:sp>
        <p:nvSpPr>
          <p:cNvPr id="53" name="Google Shape;53;p3"/>
          <p:cNvSpPr txBox="1"/>
          <p:nvPr/>
        </p:nvSpPr>
        <p:spPr>
          <a:xfrm>
            <a:off x="326044" y="987708"/>
            <a:ext cx="11561155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/>
            <a:r>
              <a:rPr lang="en-US" b="1" dirty="0"/>
              <a:t>This slide establishes the fixed benchmarks for Jan-Feb ’23 monitoring, using Dec ’22 closing positions as the mandatory reference for growth and erosion limits</a:t>
            </a:r>
            <a:r>
              <a:rPr lang="en-US" b="1" dirty="0" smtClean="0"/>
              <a:t>.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220453" y="1459107"/>
            <a:ext cx="11971547" cy="521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EWT 1: Significant Deposit Outflow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Metric: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Daily Change in Total Deposits.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Trigger: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Any single-day drop exceeding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3%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Purpose: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Detects sudden loss of market confidence or large corporate withdrawals.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Data Insight: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Frequent breaches noted in Entity 1 (Feb 22, Feb 28), requiring close monitoring of depositor concentration.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EWT 2: Rapid Asset Growth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Metric: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Daily Change in Total Loans.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Trigger: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Any single-day increase exceeding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5%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Purpose: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Identifies "liquidity spikes" where unexpected drawdowns consume available cash faster than planned.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EWT 3: Structural Lending Expansion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Metric: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Current Loan Balance vs. Prior Year-End (LY).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Trigger: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Total Loans exceeding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150% of the Dec 31st baseline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Purpose: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Monitors long-term balance sheet bloating that could outpace capital support.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EWT 4: Surplus Floor Erosion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Metric: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Net Surplus (Deposits - Loans) vs. LY Baseline.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Trigger: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Surplus falling below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50% of the Dec 31st level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Purpose: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The ultimate EWT safety net. It catches the "Double Whammy" of falling deposits and rising loans simultaneously.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Note: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Entity 2 breached this floor on Feb 28th.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"/>
          <p:cNvSpPr txBox="1">
            <a:spLocks noGrp="1"/>
          </p:cNvSpPr>
          <p:nvPr>
            <p:ph type="title"/>
          </p:nvPr>
        </p:nvSpPr>
        <p:spPr>
          <a:xfrm>
            <a:off x="1398954" y="555660"/>
            <a:ext cx="9581161" cy="432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-GB"/>
              <a:t>Risk Triggers Monitoring (cont.)</a:t>
            </a:r>
            <a:endParaRPr sz="200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62371" y="1312444"/>
            <a:ext cx="11741922" cy="5032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MAT 1: Negative Net Surplus (The Hard Limit)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Definition: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Total Loans &gt; Total Deposits.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Threshold: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Surplus drops below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$0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Implication: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The entity is illiquid and cannot fund its own balance sheet without external support or Central Bank intervention.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Status Alert: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Entity 1 entered a sustained MAT breach starting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February 15th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. Immediate remediation is required.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Stressed Surplus Analysis (The "What-If" Metric)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Formula: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(90% x Deposits) – (110% x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Loans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Logic: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Assumes a simultaneous 10% run on deposits and a 10% surge in loan drawdowns.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Purpose: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Used to determine if the entity can survive a "Moderate Stress" scenario for 30 days.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Required Management Actions (Upon MAT Breach):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Halt New Lending: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Immediately freeze non-essential loan disbursements.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Aggressive Deposit Pursuit: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Increase interest rates to attract/retain retail funding.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Liquidity Injection: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Activate credit lines from the Parent Entity or use the discount window.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Daily Reporting: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Shift from weekly to intra-day liquidity monitoring.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</TotalTime>
  <Words>626</Words>
  <Application>Microsoft Office PowerPoint</Application>
  <PresentationFormat>Widescreen</PresentationFormat>
  <Paragraphs>65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Google Sans Text</vt:lpstr>
      <vt:lpstr>Office Theme</vt:lpstr>
      <vt:lpstr>PowerPoint Presentation</vt:lpstr>
      <vt:lpstr>Introduction</vt:lpstr>
      <vt:lpstr>Risk Triggers Monitoring - Early Warning Trigger (EWT) Monitoring</vt:lpstr>
      <vt:lpstr>Risk Triggers Monitoring (cont.)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AKM</cp:lastModifiedBy>
  <cp:revision>7</cp:revision>
  <dcterms:created xsi:type="dcterms:W3CDTF">2015-07-20T16:22:45Z</dcterms:created>
  <dcterms:modified xsi:type="dcterms:W3CDTF">2026-03-28T08:58:07Z</dcterms:modified>
</cp:coreProperties>
</file>