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748">
          <p15:clr>
            <a:srgbClr val="A4A3A4"/>
          </p15:clr>
        </p15:guide>
        <p15:guide id="2" orient="horz" pos="4198">
          <p15:clr>
            <a:srgbClr val="A4A3A4"/>
          </p15:clr>
        </p15:guide>
        <p15:guide id="3" orient="horz" pos="2183">
          <p15:clr>
            <a:srgbClr val="A4A3A4"/>
          </p15:clr>
        </p15:guide>
        <p15:guide id="4" orient="horz" pos="3668">
          <p15:clr>
            <a:srgbClr val="A4A3A4"/>
          </p15:clr>
        </p15:guide>
        <p15:guide id="5" orient="horz" pos="527">
          <p15:clr>
            <a:srgbClr val="A4A3A4"/>
          </p15:clr>
        </p15:guide>
        <p15:guide id="6" pos="7483">
          <p15:clr>
            <a:srgbClr val="A4A3A4"/>
          </p15:clr>
        </p15:guide>
        <p15:guide id="7" pos="180">
          <p15:clr>
            <a:srgbClr val="A4A3A4"/>
          </p15:clr>
        </p15:guide>
        <p15:guide id="8" pos="2819">
          <p15:clr>
            <a:srgbClr val="A4A3A4"/>
          </p15:clr>
        </p15:guide>
        <p15:guide id="9" pos="1935">
          <p15:clr>
            <a:srgbClr val="A4A3A4"/>
          </p15:clr>
        </p15:guide>
        <p15:guide id="10" orient="horz" pos="1003">
          <p15:clr>
            <a:srgbClr val="A4A3A4"/>
          </p15:clr>
        </p15:guide>
        <p15:guide id="11" orient="horz" pos="3770">
          <p15:clr>
            <a:srgbClr val="A4A3A4"/>
          </p15:clr>
        </p15:guide>
        <p15:guide id="12" orient="horz" pos="3374">
          <p15:clr>
            <a:srgbClr val="A4A3A4"/>
          </p15:clr>
        </p15:guide>
        <p15:guide id="13" orient="horz" pos="13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hoAJJHgtH1EsXjwJdKg9dXAICs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>
      <p:cViewPr varScale="1">
        <p:scale>
          <a:sx n="111" d="100"/>
          <a:sy n="111" d="100"/>
        </p:scale>
        <p:origin x="516" y="84"/>
      </p:cViewPr>
      <p:guideLst>
        <p:guide orient="horz" pos="3748"/>
        <p:guide orient="horz" pos="4198"/>
        <p:guide orient="horz" pos="2183"/>
        <p:guide orient="horz" pos="3668"/>
        <p:guide orient="horz" pos="527"/>
        <p:guide pos="7483"/>
        <p:guide pos="180"/>
        <p:guide pos="2819"/>
        <p:guide pos="1935"/>
        <p:guide orient="horz" pos="1003"/>
        <p:guide orient="horz" pos="3770"/>
        <p:guide orient="horz" pos="3374"/>
        <p:guide orient="horz" pos="132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6" y="4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305" y="4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6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546471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>
            <a:spLocks noGrp="1"/>
          </p:cNvSpPr>
          <p:nvPr>
            <p:ph type="sldNum" idx="12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:notes"/>
          <p:cNvSpPr txBox="1"/>
          <p:nvPr/>
        </p:nvSpPr>
        <p:spPr>
          <a:xfrm>
            <a:off x="3854450" y="9444038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950" tIns="45475" rIns="90950" bIns="454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9300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" name="Google Shape;35;p1:notes"/>
          <p:cNvSpPr txBox="1">
            <a:spLocks noGrp="1"/>
          </p:cNvSpPr>
          <p:nvPr>
            <p:ph type="body" idx="1"/>
          </p:nvPr>
        </p:nvSpPr>
        <p:spPr>
          <a:xfrm>
            <a:off x="681038" y="4722813"/>
            <a:ext cx="5445125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950" tIns="45475" rIns="90950" bIns="454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1488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2:notes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:notes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3143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" name="Google Shape;47;p3:notes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:notes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2005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5"/>
          <p:cNvGrpSpPr/>
          <p:nvPr/>
        </p:nvGrpSpPr>
        <p:grpSpPr>
          <a:xfrm>
            <a:off x="280446" y="687258"/>
            <a:ext cx="11587156" cy="586078"/>
            <a:chOff x="215900" y="1382939"/>
            <a:chExt cx="6998377" cy="430678"/>
          </a:xfrm>
        </p:grpSpPr>
        <p:sp>
          <p:nvSpPr>
            <p:cNvPr id="19" name="Google Shape;19;p5"/>
            <p:cNvSpPr/>
            <p:nvPr/>
          </p:nvSpPr>
          <p:spPr>
            <a:xfrm>
              <a:off x="215900" y="1382940"/>
              <a:ext cx="585009" cy="430326"/>
            </a:xfrm>
            <a:prstGeom prst="homePlate">
              <a:avLst>
                <a:gd name="adj" fmla="val 33648"/>
              </a:avLst>
            </a:prstGeom>
            <a:solidFill>
              <a:srgbClr val="002D7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5"/>
            <p:cNvSpPr/>
            <p:nvPr/>
          </p:nvSpPr>
          <p:spPr>
            <a:xfrm rot="10800000">
              <a:off x="774827" y="1382939"/>
              <a:ext cx="6439450" cy="430678"/>
            </a:xfrm>
            <a:custGeom>
              <a:avLst/>
              <a:gdLst/>
              <a:ahLst/>
              <a:cxnLst/>
              <a:rect l="l" t="t" r="r" b="b"/>
              <a:pathLst>
                <a:path w="8064578" h="300814" extrusionOk="0">
                  <a:moveTo>
                    <a:pt x="28" y="246"/>
                  </a:moveTo>
                  <a:cubicBezTo>
                    <a:pt x="2126" y="-555"/>
                    <a:pt x="5376395" y="833"/>
                    <a:pt x="8064578" y="1127"/>
                  </a:cubicBezTo>
                  <a:lnTo>
                    <a:pt x="7919436" y="154759"/>
                  </a:lnTo>
                  <a:lnTo>
                    <a:pt x="8064578" y="300814"/>
                  </a:lnTo>
                  <a:lnTo>
                    <a:pt x="0" y="299269"/>
                  </a:lnTo>
                  <a:cubicBezTo>
                    <a:pt x="1058" y="203607"/>
                    <a:pt x="14" y="149757"/>
                    <a:pt x="28" y="24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78307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" name="Google Shape;22;p5"/>
          <p:cNvCxnSpPr/>
          <p:nvPr/>
        </p:nvCxnSpPr>
        <p:spPr>
          <a:xfrm>
            <a:off x="271951" y="3152910"/>
            <a:ext cx="7843073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" name="Google Shape;23;p5"/>
          <p:cNvSpPr/>
          <p:nvPr/>
        </p:nvSpPr>
        <p:spPr>
          <a:xfrm>
            <a:off x="306235" y="5864983"/>
            <a:ext cx="10660185" cy="8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" name="Google Shape;24;p5"/>
          <p:cNvGrpSpPr/>
          <p:nvPr/>
        </p:nvGrpSpPr>
        <p:grpSpPr>
          <a:xfrm>
            <a:off x="274785" y="5904672"/>
            <a:ext cx="11625520" cy="46038"/>
            <a:chOff x="-540381" y="5887508"/>
            <a:chExt cx="9457729" cy="46038"/>
          </a:xfrm>
        </p:grpSpPr>
        <p:sp>
          <p:nvSpPr>
            <p:cNvPr id="25" name="Google Shape;25;p5"/>
            <p:cNvSpPr/>
            <p:nvPr/>
          </p:nvSpPr>
          <p:spPr>
            <a:xfrm>
              <a:off x="-540381" y="5887508"/>
              <a:ext cx="8074126" cy="46038"/>
            </a:xfrm>
            <a:custGeom>
              <a:avLst/>
              <a:gdLst/>
              <a:ahLst/>
              <a:cxnLst/>
              <a:rect l="l" t="t" r="r" b="b"/>
              <a:pathLst>
                <a:path w="7638" h="120000" extrusionOk="0">
                  <a:moveTo>
                    <a:pt x="0" y="0"/>
                  </a:moveTo>
                  <a:lnTo>
                    <a:pt x="0" y="0"/>
                  </a:lnTo>
                  <a:lnTo>
                    <a:pt x="7638" y="0"/>
                  </a:lnTo>
                </a:path>
              </a:pathLst>
            </a:custGeom>
            <a:noFill/>
            <a:ln w="90475" cap="flat" cmpd="sng">
              <a:solidFill>
                <a:srgbClr val="63666A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5"/>
            <p:cNvSpPr/>
            <p:nvPr/>
          </p:nvSpPr>
          <p:spPr>
            <a:xfrm>
              <a:off x="7639574" y="5887827"/>
              <a:ext cx="1277774" cy="45719"/>
            </a:xfrm>
            <a:custGeom>
              <a:avLst/>
              <a:gdLst/>
              <a:ahLst/>
              <a:cxnLst/>
              <a:rect l="l" t="t" r="r" b="b"/>
              <a:pathLst>
                <a:path w="1357" h="120000" extrusionOk="0">
                  <a:moveTo>
                    <a:pt x="0" y="0"/>
                  </a:moveTo>
                  <a:lnTo>
                    <a:pt x="0" y="0"/>
                  </a:lnTo>
                  <a:lnTo>
                    <a:pt x="1357" y="0"/>
                  </a:lnTo>
                </a:path>
              </a:pathLst>
            </a:custGeom>
            <a:solidFill>
              <a:srgbClr val="002D72"/>
            </a:solidFill>
            <a:ln w="90475" cap="flat" cmpd="sng">
              <a:solidFill>
                <a:srgbClr val="002D72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271053" y="2388261"/>
            <a:ext cx="784307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800"/>
              <a:buNone/>
              <a:defRPr sz="38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288500" y="3292242"/>
            <a:ext cx="784307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2000"/>
              <a:buNone/>
              <a:defRPr sz="20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4"/>
          <p:cNvGrpSpPr/>
          <p:nvPr/>
        </p:nvGrpSpPr>
        <p:grpSpPr>
          <a:xfrm>
            <a:off x="289968" y="539749"/>
            <a:ext cx="11587808" cy="460800"/>
            <a:chOff x="215900" y="1382736"/>
            <a:chExt cx="9418637" cy="458544"/>
          </a:xfrm>
        </p:grpSpPr>
        <p:sp>
          <p:nvSpPr>
            <p:cNvPr id="11" name="Google Shape;11;p4"/>
            <p:cNvSpPr/>
            <p:nvPr/>
          </p:nvSpPr>
          <p:spPr>
            <a:xfrm>
              <a:off x="215900" y="1382939"/>
              <a:ext cx="585009" cy="457327"/>
            </a:xfrm>
            <a:prstGeom prst="homePlate">
              <a:avLst>
                <a:gd name="adj" fmla="val 33648"/>
              </a:avLst>
            </a:prstGeom>
            <a:solidFill>
              <a:srgbClr val="002D7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4"/>
            <p:cNvSpPr/>
            <p:nvPr/>
          </p:nvSpPr>
          <p:spPr>
            <a:xfrm rot="10800000">
              <a:off x="781049" y="1382736"/>
              <a:ext cx="8853488" cy="458544"/>
            </a:xfrm>
            <a:custGeom>
              <a:avLst/>
              <a:gdLst/>
              <a:ahLst/>
              <a:cxnLst/>
              <a:rect l="l" t="t" r="r" b="b"/>
              <a:pathLst>
                <a:path w="8064578" h="300568" extrusionOk="0">
                  <a:moveTo>
                    <a:pt x="28" y="0"/>
                  </a:moveTo>
                  <a:cubicBezTo>
                    <a:pt x="-2061" y="71"/>
                    <a:pt x="5376395" y="587"/>
                    <a:pt x="8064578" y="881"/>
                  </a:cubicBezTo>
                  <a:lnTo>
                    <a:pt x="7941669" y="150744"/>
                  </a:lnTo>
                  <a:lnTo>
                    <a:pt x="8064578" y="300568"/>
                  </a:lnTo>
                  <a:lnTo>
                    <a:pt x="0" y="297393"/>
                  </a:lnTo>
                  <a:cubicBezTo>
                    <a:pt x="1058" y="201731"/>
                    <a:pt x="2117" y="-71"/>
                    <a:pt x="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78307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806939" y="1125538"/>
            <a:ext cx="11074400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‒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–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‒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"/>
          <p:cNvSpPr txBox="1">
            <a:spLocks noGrp="1"/>
          </p:cNvSpPr>
          <p:nvPr>
            <p:ph type="body" idx="2"/>
          </p:nvPr>
        </p:nvSpPr>
        <p:spPr>
          <a:xfrm>
            <a:off x="288500" y="3292242"/>
            <a:ext cx="11560600" cy="1538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D72"/>
              </a:buClr>
              <a:buSzPts val="2800"/>
              <a:buNone/>
            </a:pPr>
            <a:r>
              <a:rPr lang="en-GB" sz="2800" b="1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rPr>
              <a:t>Annual Operating Plan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D72"/>
              </a:buClr>
              <a:buSzPts val="2000"/>
              <a:buNone/>
            </a:pPr>
            <a:r>
              <a:rPr lang="en-GB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rPr>
              <a:t>Citi Finance</a:t>
            </a:r>
            <a:endParaRPr sz="1800">
              <a:solidFill>
                <a:srgbClr val="002D7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1800"/>
              <a:buNone/>
            </a:pPr>
            <a:endParaRPr sz="1800">
              <a:solidFill>
                <a:srgbClr val="002D7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2D72"/>
              </a:buClr>
              <a:buSzPts val="1400"/>
              <a:buNone/>
            </a:pPr>
            <a:r>
              <a:rPr lang="en-GB" sz="1400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rPr>
              <a:t>April 6, 2023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2000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Google Sans"/>
              </a:rPr>
              <a:t>Consolidated Revenue Analysis</a:t>
            </a:r>
          </a:p>
        </p:txBody>
      </p:sp>
      <p:pic>
        <p:nvPicPr>
          <p:cNvPr id="44" name="Google Shape;4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911" y="1343441"/>
            <a:ext cx="5049374" cy="13264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475006" y="1455985"/>
            <a:ext cx="6096000" cy="393954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b="1" dirty="0">
              <a:solidFill>
                <a:schemeClr val="tx1"/>
              </a:solidFill>
              <a:latin typeface="Google Sans"/>
            </a:endParaRPr>
          </a:p>
          <a:p>
            <a:r>
              <a:rPr lang="en-US" sz="2000" b="1" dirty="0">
                <a:solidFill>
                  <a:schemeClr val="tx1"/>
                </a:solidFill>
                <a:latin typeface="Google Sans"/>
              </a:rPr>
              <a:t>Total Revenue: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$18,006M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 (+6%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YoY</a:t>
            </a:r>
            <a:r>
              <a:rPr lang="en-US" sz="2000" dirty="0" smtClean="0">
                <a:solidFill>
                  <a:schemeClr val="tx1"/>
                </a:solidFill>
                <a:latin typeface="Google Sans"/>
              </a:rPr>
              <a:t>)</a:t>
            </a:r>
          </a:p>
          <a:p>
            <a:endParaRPr lang="en-US" sz="2000" dirty="0" smtClean="0">
              <a:solidFill>
                <a:schemeClr val="tx1"/>
              </a:solidFill>
              <a:latin typeface="Google Sans"/>
            </a:endParaRPr>
          </a:p>
          <a:p>
            <a:endParaRPr lang="en-US" dirty="0">
              <a:solidFill>
                <a:schemeClr val="tx1"/>
              </a:solidFill>
              <a:latin typeface="Google Sans"/>
            </a:endParaRPr>
          </a:p>
          <a:p>
            <a:r>
              <a:rPr lang="en-US" b="1" dirty="0">
                <a:solidFill>
                  <a:schemeClr val="tx1"/>
                </a:solidFill>
                <a:latin typeface="Google Sans"/>
              </a:rPr>
              <a:t>Key Drivers:</a:t>
            </a:r>
            <a:endParaRPr lang="en-US" dirty="0">
              <a:solidFill>
                <a:schemeClr val="tx1"/>
              </a:solidFill>
              <a:latin typeface="Google San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Interest Rate Benefits: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Strong Net Interest Income (NII) growth across all segments.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TTS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(+36%) and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US Personal Banking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(+10%) were primary beneficiaries.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Markets Strength: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Fixed Income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grew 31% due to rates/currencies volatility, offsetting a 14% drop in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Equity Markets</a:t>
            </a:r>
            <a:r>
              <a:rPr lang="en-US" dirty="0" smtClean="0">
                <a:solidFill>
                  <a:schemeClr val="tx1"/>
                </a:solidFill>
                <a:latin typeface="Google Sans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Google Sans"/>
            </a:endParaRPr>
          </a:p>
          <a:p>
            <a:r>
              <a:rPr lang="en-US" b="1" dirty="0">
                <a:solidFill>
                  <a:schemeClr val="tx1"/>
                </a:solidFill>
                <a:latin typeface="Google Sans"/>
              </a:rPr>
              <a:t>Key Offsets:</a:t>
            </a:r>
            <a:endParaRPr lang="en-US" dirty="0">
              <a:solidFill>
                <a:schemeClr val="tx1"/>
              </a:solidFill>
              <a:latin typeface="Google San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Banking Slump: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Investment Banking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fell 58% due to macroeconomic uncertainty.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Legacy Exits: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Revenue fell 6% as 5 international markets closed and Korea/Russia wind-downs continued.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Operating Expenses &amp; Efficiency</a:t>
            </a:r>
            <a:endParaRPr lang="en-IN" dirty="0"/>
          </a:p>
        </p:txBody>
      </p:sp>
      <p:pic>
        <p:nvPicPr>
          <p:cNvPr id="3" name="Google Shape;44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3911" y="1343441"/>
            <a:ext cx="5049374" cy="132646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5748471" y="1351262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  <a:latin typeface="Google Sans"/>
              </a:rPr>
              <a:t>Total Expenses: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$12,985M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 (-4%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YoY</a:t>
            </a:r>
            <a:r>
              <a:rPr lang="en-US" sz="2000" dirty="0" smtClean="0">
                <a:solidFill>
                  <a:schemeClr val="tx1"/>
                </a:solidFill>
                <a:latin typeface="Google Sans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Google Sans"/>
            </a:endParaRPr>
          </a:p>
          <a:p>
            <a:endParaRPr lang="en-US" dirty="0">
              <a:solidFill>
                <a:schemeClr val="tx1"/>
              </a:solidFill>
              <a:latin typeface="Google Sans"/>
            </a:endParaRPr>
          </a:p>
          <a:p>
            <a:r>
              <a:rPr lang="en-US" b="1" dirty="0">
                <a:solidFill>
                  <a:schemeClr val="tx1"/>
                </a:solidFill>
                <a:latin typeface="Google Sans"/>
              </a:rPr>
              <a:t>Key Drivers:</a:t>
            </a:r>
            <a:endParaRPr lang="en-US" dirty="0">
              <a:solidFill>
                <a:schemeClr val="tx1"/>
              </a:solidFill>
              <a:latin typeface="Google San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Legacy Divestitures: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Significant drop due to the absence of $1.2B in one-time costs from the prior year.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Cost Control: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Corporate/Other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expenses fell 23% due to lower consulting spend</a:t>
            </a:r>
            <a:r>
              <a:rPr lang="en-US" dirty="0" smtClean="0">
                <a:solidFill>
                  <a:schemeClr val="tx1"/>
                </a:solidFill>
                <a:latin typeface="Google Sans"/>
              </a:rPr>
              <a:t>.</a:t>
            </a:r>
          </a:p>
          <a:p>
            <a:pPr marL="457200" lvl="1"/>
            <a:endParaRPr lang="en-US" dirty="0">
              <a:solidFill>
                <a:schemeClr val="tx1"/>
              </a:solidFill>
              <a:latin typeface="Google Sans"/>
            </a:endParaRPr>
          </a:p>
          <a:p>
            <a:r>
              <a:rPr lang="en-US" b="1" dirty="0">
                <a:solidFill>
                  <a:schemeClr val="tx1"/>
                </a:solidFill>
                <a:latin typeface="Google Sans"/>
              </a:rPr>
              <a:t>Strategic </a:t>
            </a:r>
            <a:r>
              <a:rPr lang="en-US" b="1" dirty="0" smtClean="0">
                <a:solidFill>
                  <a:schemeClr val="tx1"/>
                </a:solidFill>
                <a:latin typeface="Google Sans"/>
              </a:rPr>
              <a:t>Investments:</a:t>
            </a:r>
            <a:endParaRPr lang="en-US" dirty="0">
              <a:solidFill>
                <a:schemeClr val="tx1"/>
              </a:solidFill>
              <a:latin typeface="Google San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Transformation: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Expenses in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ICG (+6%)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and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PBWM (+7%)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rose due to multi-year investments in tech, risk, and control environments.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Volume Costs: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Higher activity in credit cards and services drove volume-related expense growth.</a:t>
            </a:r>
          </a:p>
        </p:txBody>
      </p:sp>
    </p:spTree>
    <p:extLst>
      <p:ext uri="{BB962C8B-B14F-4D97-AF65-F5344CB8AC3E}">
        <p14:creationId xmlns:p14="http://schemas.microsoft.com/office/powerpoint/2010/main" val="1779515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lvl="0"/>
            <a:r>
              <a:rPr lang="en-US" dirty="0"/>
              <a:t>Cost of Credit (Shift in Risk)</a:t>
            </a:r>
            <a:endParaRPr sz="2000" dirty="0"/>
          </a:p>
        </p:txBody>
      </p:sp>
      <p:sp>
        <p:nvSpPr>
          <p:cNvPr id="51" name="Google Shape;51;p3"/>
          <p:cNvSpPr txBox="1"/>
          <p:nvPr/>
        </p:nvSpPr>
        <p:spPr>
          <a:xfrm>
            <a:off x="630444" y="3061783"/>
            <a:ext cx="1141569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" name="Google Shape;5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0032" y="1157970"/>
            <a:ext cx="4473468" cy="173355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3"/>
          <p:cNvSpPr txBox="1"/>
          <p:nvPr/>
        </p:nvSpPr>
        <p:spPr>
          <a:xfrm>
            <a:off x="270032" y="3000227"/>
            <a:ext cx="44734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(a) Includes credit reserve build / (release) for loans and provision for credit losses on unfunded lending commitments.</a:t>
            </a:r>
            <a:br>
              <a:rPr lang="en-GB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(b) Includes provisions for policyholder benefits and claims, HTM debt securities and other assets.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4884115" y="1254483"/>
            <a:ext cx="70372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  <a:latin typeface="Google Sans"/>
              </a:rPr>
              <a:t>Total Cost of Credit: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$1,845M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 (vs. -$465M Benefit in 2021</a:t>
            </a:r>
            <a:r>
              <a:rPr lang="en-US" sz="2000" dirty="0" smtClean="0">
                <a:solidFill>
                  <a:schemeClr val="tx1"/>
                </a:solidFill>
                <a:latin typeface="Google Sans"/>
              </a:rPr>
              <a:t>)</a:t>
            </a:r>
          </a:p>
          <a:p>
            <a:endParaRPr lang="en-US" dirty="0">
              <a:solidFill>
                <a:schemeClr val="tx1"/>
              </a:solidFill>
              <a:latin typeface="Google Sans"/>
            </a:endParaRPr>
          </a:p>
          <a:p>
            <a:endParaRPr lang="en-US" dirty="0">
              <a:solidFill>
                <a:schemeClr val="tx1"/>
              </a:solidFill>
              <a:latin typeface="Google Sans"/>
            </a:endParaRPr>
          </a:p>
          <a:p>
            <a:r>
              <a:rPr lang="en-US" b="1" dirty="0">
                <a:solidFill>
                  <a:schemeClr val="tx1"/>
                </a:solidFill>
                <a:latin typeface="Google Sans"/>
              </a:rPr>
              <a:t>Key Drivers:</a:t>
            </a:r>
            <a:endParaRPr lang="en-US" dirty="0">
              <a:solidFill>
                <a:schemeClr val="tx1"/>
              </a:solidFill>
              <a:latin typeface="Google San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ACL Build ($640M):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A massive swing from 2021’s pandemic-era reserve releases. Driven by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PBWM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($752M build) due to card loan growth and deteriorating macro-economic assumptions.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Normalization: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Net credit losses rose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36% overall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(60% in PBWM) as consumer credit behavior returned to pre-pandemic levels.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Geopolitical Impact: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Russia exposure drove ACL movements in ICG, though partially offset by specific direct exposure reductions.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Net Income Summary</a:t>
            </a:r>
            <a:endParaRPr lang="en-IN" dirty="0"/>
          </a:p>
        </p:txBody>
      </p:sp>
      <p:pic>
        <p:nvPicPr>
          <p:cNvPr id="3" name="Google Shape;5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61487" y="1215127"/>
            <a:ext cx="4717863" cy="205498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4979350" y="1215127"/>
            <a:ext cx="6096000" cy="32932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  <a:latin typeface="Google Sans"/>
              </a:rPr>
              <a:t>Citigroup Net Income: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sz="2000" b="1" dirty="0">
                <a:solidFill>
                  <a:schemeClr val="tx1"/>
                </a:solidFill>
                <a:latin typeface="Google Sans"/>
              </a:rPr>
              <a:t>$2,513M</a:t>
            </a:r>
            <a:r>
              <a:rPr lang="en-US" sz="2000" dirty="0">
                <a:solidFill>
                  <a:schemeClr val="tx1"/>
                </a:solidFill>
                <a:latin typeface="Google Sans"/>
              </a:rPr>
              <a:t> (-21% </a:t>
            </a:r>
            <a:r>
              <a:rPr lang="en-US" sz="2000" dirty="0" err="1">
                <a:solidFill>
                  <a:schemeClr val="tx1"/>
                </a:solidFill>
                <a:latin typeface="Google Sans"/>
              </a:rPr>
              <a:t>YoY</a:t>
            </a:r>
            <a:r>
              <a:rPr lang="en-US" sz="2000" dirty="0" smtClean="0">
                <a:solidFill>
                  <a:schemeClr val="tx1"/>
                </a:solidFill>
                <a:latin typeface="Google Sans"/>
              </a:rPr>
              <a:t>)</a:t>
            </a:r>
          </a:p>
          <a:p>
            <a:endParaRPr lang="en-US" sz="2000" dirty="0" smtClean="0">
              <a:solidFill>
                <a:schemeClr val="tx1"/>
              </a:solidFill>
              <a:latin typeface="Google Sans"/>
            </a:endParaRPr>
          </a:p>
          <a:p>
            <a:endParaRPr lang="en-US" dirty="0">
              <a:solidFill>
                <a:schemeClr val="tx1"/>
              </a:solidFill>
              <a:latin typeface="Google Sans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Google Sans"/>
              </a:rPr>
              <a:t>Reasons:</a:t>
            </a:r>
            <a:endParaRPr lang="en-US" dirty="0">
              <a:solidFill>
                <a:schemeClr val="tx1"/>
              </a:solidFill>
              <a:latin typeface="Google San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Performance vs. Provision: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Despite strong top-line revenue growth (+6%) </a:t>
            </a:r>
            <a:r>
              <a:rPr lang="en-US" dirty="0" smtClean="0">
                <a:solidFill>
                  <a:schemeClr val="tx1"/>
                </a:solidFill>
                <a:latin typeface="Google Sans"/>
              </a:rPr>
              <a:t>&amp; disciplined 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expense management (-4%), the bottom line was heavily pressured by the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normalization of credit costs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Business Mix: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ICG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remains the primary profit engine ($1.9B), while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PBWM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net income fell 93% ($114M) as it absorbed the brunt of the credit reserve builds</a:t>
            </a:r>
            <a:r>
              <a:rPr lang="en-US" dirty="0" smtClean="0">
                <a:solidFill>
                  <a:schemeClr val="tx1"/>
                </a:solidFill>
                <a:latin typeface="Google Sans"/>
              </a:rPr>
              <a:t>.</a:t>
            </a:r>
          </a:p>
          <a:p>
            <a:pPr marL="457200" lvl="1"/>
            <a:endParaRPr lang="en-US" dirty="0">
              <a:solidFill>
                <a:schemeClr val="tx1"/>
              </a:solidFill>
              <a:latin typeface="Google San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Google Sans"/>
              </a:rPr>
              <a:t>Recovery: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Legacy Franchises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and </a:t>
            </a:r>
            <a:r>
              <a:rPr lang="en-US" b="1" dirty="0">
                <a:solidFill>
                  <a:schemeClr val="tx1"/>
                </a:solidFill>
                <a:latin typeface="Google Sans"/>
              </a:rPr>
              <a:t>Corporate</a:t>
            </a:r>
            <a:r>
              <a:rPr lang="en-US" dirty="0">
                <a:solidFill>
                  <a:schemeClr val="tx1"/>
                </a:solidFill>
                <a:latin typeface="Google Sans"/>
              </a:rPr>
              <a:t> successfully pivoted from net losses in 2021 to positive income in 2022.</a:t>
            </a:r>
          </a:p>
        </p:txBody>
      </p:sp>
      <p:pic>
        <p:nvPicPr>
          <p:cNvPr id="5" name="Google Shape;4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1487" y="3497528"/>
            <a:ext cx="5049374" cy="13264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4571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69</Words>
  <Application>Microsoft Office PowerPoint</Application>
  <PresentationFormat>Widescreen</PresentationFormat>
  <Paragraphs>49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Google Sans</vt:lpstr>
      <vt:lpstr>Office Theme</vt:lpstr>
      <vt:lpstr>PowerPoint Presentation</vt:lpstr>
      <vt:lpstr>Consolidated Revenue Analysis</vt:lpstr>
      <vt:lpstr>Operating Expenses &amp; Efficiency</vt:lpstr>
      <vt:lpstr>Cost of Credit (Shift in Risk)</vt:lpstr>
      <vt:lpstr>Net Income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AKM</cp:lastModifiedBy>
  <cp:revision>3</cp:revision>
  <dcterms:created xsi:type="dcterms:W3CDTF">2015-07-20T16:22:45Z</dcterms:created>
  <dcterms:modified xsi:type="dcterms:W3CDTF">2026-03-22T10:57:30Z</dcterms:modified>
</cp:coreProperties>
</file>